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7" r:id="rId13"/>
    <p:sldId id="269" r:id="rId14"/>
    <p:sldId id="268" r:id="rId15"/>
    <p:sldId id="271" r:id="rId16"/>
    <p:sldId id="272" r:id="rId17"/>
    <p:sldId id="273" r:id="rId18"/>
    <p:sldId id="274" r:id="rId19"/>
    <p:sldId id="270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A03B31-15B3-4BA0-B438-00258C7E6178}" type="datetimeFigureOut">
              <a:rPr lang="en-IE" smtClean="0"/>
              <a:t>14/06/2018</a:t>
            </a:fld>
            <a:endParaRPr lang="en-I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6F856F-62AA-4A82-89BE-6FC622A3291A}" type="slidenum">
              <a:rPr lang="en-IE" smtClean="0"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Uncertainty: the biochemistry perspective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Alison Bransfield</a:t>
            </a:r>
          </a:p>
          <a:p>
            <a:r>
              <a:rPr lang="en-IE" dirty="0" smtClean="0"/>
              <a:t>Bon Secours Health System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29803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4000" dirty="0" smtClean="0"/>
              <a:t>uc = √((u</a:t>
            </a:r>
            <a:r>
              <a:rPr lang="en-IE" sz="4000" baseline="-25000" dirty="0" smtClean="0"/>
              <a:t>wr</a:t>
            </a:r>
            <a:r>
              <a:rPr lang="en-IE" sz="4000" dirty="0" smtClean="0"/>
              <a:t>)</a:t>
            </a:r>
            <a:r>
              <a:rPr lang="en-IE" sz="4000" baseline="30000" dirty="0" smtClean="0"/>
              <a:t>2</a:t>
            </a:r>
            <a:r>
              <a:rPr lang="en-IE" sz="4000" dirty="0" smtClean="0"/>
              <a:t> = (u</a:t>
            </a:r>
            <a:r>
              <a:rPr lang="en-IE" sz="4000" baseline="-25000" dirty="0" smtClean="0"/>
              <a:t>br</a:t>
            </a:r>
            <a:r>
              <a:rPr lang="en-IE" sz="4000" dirty="0" smtClean="0"/>
              <a:t>)</a:t>
            </a:r>
            <a:r>
              <a:rPr lang="en-IE" sz="4000" baseline="30000" dirty="0" smtClean="0"/>
              <a:t>2</a:t>
            </a:r>
            <a:r>
              <a:rPr lang="en-IE" sz="4000" dirty="0" smtClean="0"/>
              <a:t> + (u</a:t>
            </a:r>
            <a:r>
              <a:rPr lang="en-IE" sz="4000" baseline="-25000" dirty="0" smtClean="0"/>
              <a:t>cal</a:t>
            </a:r>
            <a:r>
              <a:rPr lang="en-IE" sz="4000" dirty="0" smtClean="0"/>
              <a:t>)</a:t>
            </a:r>
            <a:r>
              <a:rPr lang="en-IE" sz="4000" baseline="30000" dirty="0" smtClean="0"/>
              <a:t>2</a:t>
            </a:r>
            <a:r>
              <a:rPr lang="en-IE" sz="4000" dirty="0" smtClean="0"/>
              <a:t>)</a:t>
            </a:r>
          </a:p>
          <a:p>
            <a:r>
              <a:rPr lang="en-IE" sz="4000" dirty="0" smtClean="0"/>
              <a:t>uc = √((0.0146)</a:t>
            </a:r>
            <a:r>
              <a:rPr lang="en-IE" sz="4000" baseline="30000" dirty="0" smtClean="0"/>
              <a:t>2</a:t>
            </a:r>
            <a:r>
              <a:rPr lang="en-IE" sz="4000" dirty="0" smtClean="0"/>
              <a:t> + (0.0219)</a:t>
            </a:r>
            <a:r>
              <a:rPr lang="en-IE" sz="4000" baseline="30000" dirty="0" smtClean="0"/>
              <a:t>2</a:t>
            </a:r>
            <a:r>
              <a:rPr lang="en-IE" sz="4000" dirty="0" smtClean="0"/>
              <a:t> + (0.033)</a:t>
            </a:r>
            <a:r>
              <a:rPr lang="en-IE" sz="4000" baseline="30000" dirty="0" smtClean="0"/>
              <a:t>2</a:t>
            </a:r>
            <a:r>
              <a:rPr lang="en-IE" sz="4000" dirty="0" smtClean="0"/>
              <a:t>)</a:t>
            </a:r>
          </a:p>
          <a:p>
            <a:r>
              <a:rPr lang="en-IE" sz="4000" dirty="0" smtClean="0"/>
              <a:t>= 0.0422 mmol/L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Combined uncertainty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38456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Use a coverage factor of 2 to calculate the 95% confidence interval</a:t>
            </a:r>
          </a:p>
          <a:p>
            <a:r>
              <a:rPr lang="en-IE" dirty="0" smtClean="0"/>
              <a:t>Thus the expanded uncertainty of a potassium measurement at 3.56 mmol/L is 0.0422 mmol/L</a:t>
            </a:r>
          </a:p>
          <a:p>
            <a:r>
              <a:rPr lang="en-IE" dirty="0" smtClean="0"/>
              <a:t>The ‘true’ result lies between 3.5178 and 3.6022 mmol/L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Expanded uncertainty (U)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2228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Not practical in a typical biochemistry laboratory report</a:t>
            </a:r>
          </a:p>
          <a:p>
            <a:r>
              <a:rPr lang="en-IE" dirty="0" smtClean="0"/>
              <a:t>Available for users if requested – never has been…</a:t>
            </a:r>
          </a:p>
          <a:p>
            <a:r>
              <a:rPr lang="en-IE" dirty="0" smtClean="0"/>
              <a:t>…or has it?</a:t>
            </a:r>
          </a:p>
          <a:p>
            <a:r>
              <a:rPr lang="en-IE" dirty="0" smtClean="0"/>
              <a:t>Requesters will query the validity of a result or the change in a result</a:t>
            </a:r>
          </a:p>
          <a:p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Reporting uncertainty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4152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/>
          </a:p>
          <a:p>
            <a:pPr>
              <a:lnSpc>
                <a:spcPct val="150000"/>
              </a:lnSpc>
            </a:pPr>
            <a:r>
              <a:rPr lang="en-IE" dirty="0" smtClean="0"/>
              <a:t>RCV = 2.77 x √(CV</a:t>
            </a:r>
            <a:r>
              <a:rPr lang="en-IE" baseline="-25000" dirty="0" smtClean="0"/>
              <a:t>A</a:t>
            </a:r>
            <a:r>
              <a:rPr lang="en-IE" baseline="30000" dirty="0" smtClean="0"/>
              <a:t>2</a:t>
            </a:r>
            <a:r>
              <a:rPr lang="en-IE" dirty="0" smtClean="0"/>
              <a:t> + CV</a:t>
            </a:r>
            <a:r>
              <a:rPr lang="en-IE" baseline="-25000" dirty="0" smtClean="0"/>
              <a:t>I</a:t>
            </a:r>
            <a:r>
              <a:rPr lang="en-IE" baseline="30000" dirty="0" smtClean="0"/>
              <a:t>2</a:t>
            </a:r>
            <a:r>
              <a:rPr lang="en-IE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IE" dirty="0" smtClean="0"/>
              <a:t>CV</a:t>
            </a:r>
            <a:r>
              <a:rPr lang="en-IE" baseline="-25000" dirty="0" smtClean="0"/>
              <a:t>A</a:t>
            </a:r>
            <a:r>
              <a:rPr lang="en-IE" dirty="0" smtClean="0"/>
              <a:t> = analytical variation</a:t>
            </a:r>
          </a:p>
          <a:p>
            <a:pPr lvl="1">
              <a:lnSpc>
                <a:spcPct val="150000"/>
              </a:lnSpc>
            </a:pPr>
            <a:r>
              <a:rPr lang="en-IE" dirty="0" smtClean="0"/>
              <a:t>CV</a:t>
            </a:r>
            <a:r>
              <a:rPr lang="en-IE" baseline="-25000" dirty="0" smtClean="0"/>
              <a:t>I</a:t>
            </a:r>
            <a:r>
              <a:rPr lang="en-IE" dirty="0" smtClean="0"/>
              <a:t> = within subject biological variation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Reference change value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2198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Lab </a:t>
            </a:r>
            <a:r>
              <a:rPr lang="en-IE" dirty="0"/>
              <a:t>has a responsibility to be aware of the uncertainty at decision or critical </a:t>
            </a:r>
            <a:r>
              <a:rPr lang="en-IE" dirty="0" smtClean="0"/>
              <a:t>levels</a:t>
            </a:r>
          </a:p>
          <a:p>
            <a:pPr marL="109728" indent="0">
              <a:buNone/>
            </a:pPr>
            <a:endParaRPr lang="en-IE" dirty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about uncertainty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50608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Think </a:t>
            </a:r>
            <a:r>
              <a:rPr lang="en-IE" dirty="0"/>
              <a:t>of other contributors to uncertainty such as dilutions</a:t>
            </a:r>
          </a:p>
          <a:p>
            <a:pPr marL="109728" indent="0"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about uncertainty</a:t>
            </a:r>
          </a:p>
        </p:txBody>
      </p:sp>
    </p:spTree>
    <p:extLst>
      <p:ext uri="{BB962C8B-B14F-4D97-AF65-F5344CB8AC3E}">
        <p14:creationId xmlns:p14="http://schemas.microsoft.com/office/powerpoint/2010/main" val="328294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/>
          </a:p>
          <a:p>
            <a:r>
              <a:rPr lang="en-IE" dirty="0" smtClean="0"/>
              <a:t>Tests </a:t>
            </a:r>
            <a:r>
              <a:rPr lang="en-IE" dirty="0"/>
              <a:t>which are calculated from other test values combine the uncertainties of all the components</a:t>
            </a:r>
          </a:p>
          <a:p>
            <a:pPr marL="109728" indent="0"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about uncertainty</a:t>
            </a:r>
          </a:p>
        </p:txBody>
      </p:sp>
    </p:spTree>
    <p:extLst>
      <p:ext uri="{BB962C8B-B14F-4D97-AF65-F5344CB8AC3E}">
        <p14:creationId xmlns:p14="http://schemas.microsoft.com/office/powerpoint/2010/main" val="1494459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24 </a:t>
            </a:r>
            <a:r>
              <a:rPr lang="en-IE" dirty="0"/>
              <a:t>hour urine </a:t>
            </a:r>
            <a:r>
              <a:rPr lang="en-IE" dirty="0" smtClean="0"/>
              <a:t>collections</a:t>
            </a:r>
          </a:p>
          <a:p>
            <a:pPr lvl="1"/>
            <a:r>
              <a:rPr lang="en-IE" dirty="0" smtClean="0"/>
              <a:t>Uncertainty of result</a:t>
            </a:r>
          </a:p>
          <a:p>
            <a:pPr lvl="1"/>
            <a:r>
              <a:rPr lang="en-IE" dirty="0" smtClean="0"/>
              <a:t>Uncertainty of measurement of volume</a:t>
            </a:r>
          </a:p>
          <a:p>
            <a:pPr lvl="1"/>
            <a:r>
              <a:rPr lang="en-IE" dirty="0" smtClean="0"/>
              <a:t>Uncertainty of collection</a:t>
            </a:r>
            <a:endParaRPr lang="en-IE" dirty="0"/>
          </a:p>
          <a:p>
            <a:pPr marL="109728" indent="0"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about uncertainty</a:t>
            </a:r>
          </a:p>
        </p:txBody>
      </p:sp>
    </p:spTree>
    <p:extLst>
      <p:ext uri="{BB962C8B-B14F-4D97-AF65-F5344CB8AC3E}">
        <p14:creationId xmlns:p14="http://schemas.microsoft.com/office/powerpoint/2010/main" val="420803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end user is unaware of the uncertainty associated with a result</a:t>
            </a:r>
          </a:p>
          <a:p>
            <a:r>
              <a:rPr lang="en-IE" dirty="0" smtClean="0"/>
              <a:t>The laboratory has a duty to consider uncertainty</a:t>
            </a:r>
          </a:p>
          <a:p>
            <a:r>
              <a:rPr lang="en-IE" dirty="0" smtClean="0"/>
              <a:t>Performance of a method around clinical decision levels must be well defined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about uncertainty</a:t>
            </a:r>
          </a:p>
        </p:txBody>
      </p:sp>
    </p:spTree>
    <p:extLst>
      <p:ext uri="{BB962C8B-B14F-4D97-AF65-F5344CB8AC3E}">
        <p14:creationId xmlns:p14="http://schemas.microsoft.com/office/powerpoint/2010/main" val="2365584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E" dirty="0" smtClean="0"/>
              <a:t>Any questions?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902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755" y="1246704"/>
            <a:ext cx="7960490" cy="312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Sources of variation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633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E" sz="2800" dirty="0" smtClean="0"/>
              <a:t>Within-run precision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E" sz="2800" dirty="0" smtClean="0"/>
              <a:t>Between-run precision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E" sz="2800" dirty="0" smtClean="0"/>
              <a:t>Calibrator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E" sz="2800" dirty="0" smtClean="0"/>
              <a:t>Coverage factor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Assessment of uncertainty for potassium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9762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IE" dirty="0" smtClean="0"/>
              <a:t>Mean of an infinite number of measurements</a:t>
            </a:r>
          </a:p>
          <a:p>
            <a:pPr>
              <a:lnSpc>
                <a:spcPct val="200000"/>
              </a:lnSpc>
            </a:pPr>
            <a:r>
              <a:rPr lang="en-IE" dirty="0" smtClean="0"/>
              <a:t>No way to know the true value</a:t>
            </a:r>
          </a:p>
          <a:p>
            <a:pPr lvl="1">
              <a:lnSpc>
                <a:spcPct val="200000"/>
              </a:lnSpc>
            </a:pPr>
            <a:r>
              <a:rPr lang="en-IE" dirty="0" smtClean="0"/>
              <a:t>EQA</a:t>
            </a:r>
          </a:p>
          <a:p>
            <a:pPr lvl="1">
              <a:lnSpc>
                <a:spcPct val="200000"/>
              </a:lnSpc>
            </a:pPr>
            <a:r>
              <a:rPr lang="en-IE" dirty="0" smtClean="0"/>
              <a:t>‘Spiked’ samples</a:t>
            </a:r>
          </a:p>
          <a:p>
            <a:pPr lvl="1">
              <a:lnSpc>
                <a:spcPct val="200000"/>
              </a:lnSpc>
            </a:pPr>
            <a:r>
              <a:rPr lang="en-IE" dirty="0" smtClean="0"/>
              <a:t>Reference method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is the true value??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9478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Ensure that the instrument has been properly calibrated</a:t>
            </a:r>
          </a:p>
          <a:p>
            <a:r>
              <a:rPr lang="en-IE" dirty="0" smtClean="0"/>
              <a:t>Perform the test a minimum of 20 times</a:t>
            </a:r>
          </a:p>
          <a:p>
            <a:r>
              <a:rPr lang="en-IE" dirty="0" smtClean="0"/>
              <a:t>Calculate the mean and SD</a:t>
            </a:r>
          </a:p>
          <a:p>
            <a:r>
              <a:rPr lang="en-IE" dirty="0" smtClean="0"/>
              <a:t>Calculate the standard uncertainty (u) of the SD:</a:t>
            </a:r>
          </a:p>
          <a:p>
            <a:pPr marL="393192" lvl="1" indent="0">
              <a:buNone/>
            </a:pPr>
            <a:r>
              <a:rPr lang="en-IE" dirty="0"/>
              <a:t>	</a:t>
            </a:r>
            <a:r>
              <a:rPr lang="en-IE" dirty="0" smtClean="0"/>
              <a:t>u = SD/√n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Within-run precision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6147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Perform the test over a minimum of 15 runs or days</a:t>
            </a:r>
          </a:p>
          <a:p>
            <a:r>
              <a:rPr lang="en-IE" dirty="0" smtClean="0"/>
              <a:t>CLSI EP-12-A recommends two levels, three times a day for five days</a:t>
            </a:r>
          </a:p>
          <a:p>
            <a:r>
              <a:rPr lang="en-IE" dirty="0" smtClean="0"/>
              <a:t>As for within-run, calculate mean, SD and u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Between-run precision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9111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Within-run:</a:t>
            </a:r>
          </a:p>
          <a:p>
            <a:pPr lvl="1"/>
            <a:r>
              <a:rPr lang="en-IE" dirty="0" smtClean="0"/>
              <a:t>Mean = 3.56 mmol/L</a:t>
            </a:r>
          </a:p>
          <a:p>
            <a:pPr lvl="1"/>
            <a:r>
              <a:rPr lang="en-IE" dirty="0" smtClean="0"/>
              <a:t>n = 30</a:t>
            </a:r>
          </a:p>
          <a:p>
            <a:pPr lvl="1"/>
            <a:r>
              <a:rPr lang="en-IE" dirty="0" smtClean="0"/>
              <a:t>SD = 0.08 mmol/L</a:t>
            </a:r>
          </a:p>
          <a:p>
            <a:pPr lvl="1"/>
            <a:r>
              <a:rPr lang="en-IE" dirty="0" smtClean="0"/>
              <a:t>u = 0.0146 mmol/L</a:t>
            </a:r>
          </a:p>
          <a:p>
            <a:r>
              <a:rPr lang="en-IE" dirty="0" smtClean="0"/>
              <a:t>Between-run:</a:t>
            </a:r>
          </a:p>
          <a:p>
            <a:pPr lvl="1"/>
            <a:r>
              <a:rPr lang="en-IE" dirty="0" smtClean="0"/>
              <a:t>Mean = 3.56 mmol/L</a:t>
            </a:r>
          </a:p>
          <a:p>
            <a:pPr lvl="1"/>
            <a:r>
              <a:rPr lang="en-IE" dirty="0" smtClean="0"/>
              <a:t>n = 30</a:t>
            </a:r>
          </a:p>
          <a:p>
            <a:pPr lvl="1"/>
            <a:r>
              <a:rPr lang="en-IE" dirty="0" smtClean="0"/>
              <a:t>SD = 0.12 mmol/L</a:t>
            </a:r>
          </a:p>
          <a:p>
            <a:pPr lvl="1"/>
            <a:r>
              <a:rPr lang="en-IE" dirty="0" smtClean="0"/>
              <a:t>u = 0.0219 mmol/L</a:t>
            </a:r>
          </a:p>
          <a:p>
            <a:pPr lvl="1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Example: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6299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Where the uncertainty of the calibration is known this can be incorporated</a:t>
            </a:r>
          </a:p>
          <a:p>
            <a:r>
              <a:rPr lang="en-IE" dirty="0" smtClean="0"/>
              <a:t>Abbott provide a guide for the Architect analyser</a:t>
            </a:r>
          </a:p>
          <a:p>
            <a:pPr lvl="1"/>
            <a:r>
              <a:rPr lang="en-IE" dirty="0" smtClean="0"/>
              <a:t>Clinical Chemistry, Immunoassay Traceability, Uncertainty of Measurement. Abbott Architect 3</a:t>
            </a:r>
            <a:r>
              <a:rPr lang="en-IE" baseline="30000" dirty="0" smtClean="0"/>
              <a:t>rd</a:t>
            </a:r>
            <a:r>
              <a:rPr lang="en-IE" dirty="0" smtClean="0"/>
              <a:t> edition Oct 2017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Calibration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858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Traceability of calibrator</a:t>
            </a:r>
            <a:endParaRPr lang="en-I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19" y="1267248"/>
            <a:ext cx="7063963" cy="308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439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437</Words>
  <Application>Microsoft Office PowerPoint</Application>
  <PresentationFormat>On-screen Show (16:9)</PresentationFormat>
  <Paragraphs>84</Paragraphs>
  <Slides>19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Uncertainty: the biochemistry perspective</vt:lpstr>
      <vt:lpstr>Sources of variation</vt:lpstr>
      <vt:lpstr>Assessment of uncertainty for potassium</vt:lpstr>
      <vt:lpstr>What is the true value??</vt:lpstr>
      <vt:lpstr>Within-run precision</vt:lpstr>
      <vt:lpstr>Between-run precision</vt:lpstr>
      <vt:lpstr>Example:</vt:lpstr>
      <vt:lpstr>Calibration</vt:lpstr>
      <vt:lpstr>Traceability of calibrator</vt:lpstr>
      <vt:lpstr>Combined uncertainty</vt:lpstr>
      <vt:lpstr>Expanded uncertainty (U)</vt:lpstr>
      <vt:lpstr>Reporting uncertainty</vt:lpstr>
      <vt:lpstr>Reference change value</vt:lpstr>
      <vt:lpstr>Thinking about uncertainty</vt:lpstr>
      <vt:lpstr>Thinking about uncertainty</vt:lpstr>
      <vt:lpstr>Thinking about uncertainty</vt:lpstr>
      <vt:lpstr>Thinking about uncertainty</vt:lpstr>
      <vt:lpstr>Thinking about uncertainty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Bransfield</dc:creator>
  <cp:lastModifiedBy>Jane Glass</cp:lastModifiedBy>
  <cp:revision>46</cp:revision>
  <dcterms:created xsi:type="dcterms:W3CDTF">2018-06-08T13:52:50Z</dcterms:created>
  <dcterms:modified xsi:type="dcterms:W3CDTF">2018-06-14T07:01:44Z</dcterms:modified>
</cp:coreProperties>
</file>