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80" r:id="rId2"/>
    <p:sldId id="281" r:id="rId3"/>
    <p:sldId id="257" r:id="rId4"/>
    <p:sldId id="282" r:id="rId5"/>
    <p:sldId id="283" r:id="rId6"/>
    <p:sldId id="284" r:id="rId7"/>
    <p:sldId id="285" r:id="rId8"/>
    <p:sldId id="286" r:id="rId9"/>
    <p:sldId id="287" r:id="rId10"/>
    <p:sldId id="288" r:id="rId11"/>
  </p:sldIdLst>
  <p:sldSz cx="9144000" cy="5143500" type="screen16x9"/>
  <p:notesSz cx="6858000" cy="9144000"/>
  <p:defaultTextStyle>
    <a:defPPr>
      <a:defRPr lang="en-US"/>
    </a:defPPr>
    <a:lvl1pPr marL="0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-446" y="-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6836D4-585E-4A23-BFC9-0EB7A978B8E1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93A21-9EDE-405B-8EC8-28AF809D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461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IE" altLang="en-US" smtClean="0">
              <a:ea typeface="ＭＳ Ｐゴシック" pitchFamily="34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377F22-D52E-49F4-AF58-BBA26A643F30}" type="slidenum">
              <a:rPr kumimoji="0" lang="en-IE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IE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3844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892" indent="0" algn="ctr">
              <a:buNone/>
              <a:defRPr/>
            </a:lvl2pPr>
            <a:lvl3pPr marL="685783" indent="0" algn="ctr">
              <a:buNone/>
              <a:defRPr/>
            </a:lvl3pPr>
            <a:lvl4pPr marL="1028675" indent="0" algn="ctr">
              <a:buNone/>
              <a:defRPr/>
            </a:lvl4pPr>
            <a:lvl5pPr marL="1371566" indent="0" algn="ctr">
              <a:buNone/>
              <a:defRPr/>
            </a:lvl5pPr>
            <a:lvl6pPr marL="1714457" indent="0" algn="ctr">
              <a:buNone/>
              <a:defRPr/>
            </a:lvl6pPr>
            <a:lvl7pPr marL="2057348" indent="0" algn="ctr">
              <a:buNone/>
              <a:defRPr/>
            </a:lvl7pPr>
            <a:lvl8pPr marL="2400240" indent="0" algn="ctr">
              <a:buNone/>
              <a:defRPr/>
            </a:lvl8pPr>
            <a:lvl9pPr marL="274313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9200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642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81750" y="771525"/>
            <a:ext cx="1790700" cy="342066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8065" y="771525"/>
            <a:ext cx="5221287" cy="34206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6786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4696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92" indent="0">
              <a:buNone/>
              <a:defRPr sz="1400"/>
            </a:lvl2pPr>
            <a:lvl3pPr marL="685783" indent="0">
              <a:buNone/>
              <a:defRPr sz="1200"/>
            </a:lvl3pPr>
            <a:lvl4pPr marL="1028675" indent="0">
              <a:buNone/>
              <a:defRPr sz="1100"/>
            </a:lvl4pPr>
            <a:lvl5pPr marL="1371566" indent="0">
              <a:buNone/>
              <a:defRPr sz="1100"/>
            </a:lvl5pPr>
            <a:lvl6pPr marL="1714457" indent="0">
              <a:buNone/>
              <a:defRPr sz="1100"/>
            </a:lvl6pPr>
            <a:lvl7pPr marL="2057348" indent="0">
              <a:buNone/>
              <a:defRPr sz="1100"/>
            </a:lvl7pPr>
            <a:lvl8pPr marL="2400240" indent="0">
              <a:buNone/>
              <a:defRPr sz="1100"/>
            </a:lvl8pPr>
            <a:lvl9pPr marL="2743132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630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502" y="1483521"/>
            <a:ext cx="3470275" cy="27086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2177" y="1483521"/>
            <a:ext cx="3470275" cy="27086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7373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4931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6639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353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42892" indent="0">
              <a:buNone/>
              <a:defRPr sz="900"/>
            </a:lvl2pPr>
            <a:lvl3pPr marL="685783" indent="0">
              <a:buNone/>
              <a:defRPr sz="800"/>
            </a:lvl3pPr>
            <a:lvl4pPr marL="1028675" indent="0">
              <a:buNone/>
              <a:defRPr sz="700"/>
            </a:lvl4pPr>
            <a:lvl5pPr marL="1371566" indent="0">
              <a:buNone/>
              <a:defRPr sz="700"/>
            </a:lvl5pPr>
            <a:lvl6pPr marL="1714457" indent="0">
              <a:buNone/>
              <a:defRPr sz="700"/>
            </a:lvl6pPr>
            <a:lvl7pPr marL="2057348" indent="0">
              <a:buNone/>
              <a:defRPr sz="700"/>
            </a:lvl7pPr>
            <a:lvl8pPr marL="2400240" indent="0">
              <a:buNone/>
              <a:defRPr sz="700"/>
            </a:lvl8pPr>
            <a:lvl9pPr marL="2743132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3745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pPr lvl="0"/>
            <a:endParaRPr lang="en-IE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892" indent="0">
              <a:buNone/>
              <a:defRPr sz="900"/>
            </a:lvl2pPr>
            <a:lvl3pPr marL="685783" indent="0">
              <a:buNone/>
              <a:defRPr sz="800"/>
            </a:lvl3pPr>
            <a:lvl4pPr marL="1028675" indent="0">
              <a:buNone/>
              <a:defRPr sz="700"/>
            </a:lvl4pPr>
            <a:lvl5pPr marL="1371566" indent="0">
              <a:buNone/>
              <a:defRPr sz="700"/>
            </a:lvl5pPr>
            <a:lvl6pPr marL="1714457" indent="0">
              <a:buNone/>
              <a:defRPr sz="700"/>
            </a:lvl6pPr>
            <a:lvl7pPr marL="2057348" indent="0">
              <a:buNone/>
              <a:defRPr sz="700"/>
            </a:lvl7pPr>
            <a:lvl8pPr marL="2400240" indent="0">
              <a:buNone/>
              <a:defRPr sz="700"/>
            </a:lvl8pPr>
            <a:lvl9pPr marL="2743132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941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08064" y="771527"/>
            <a:ext cx="7092950" cy="432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0" y="1483521"/>
            <a:ext cx="7092950" cy="270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3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6151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5pPr>
      <a:lvl6pPr marL="342892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6pPr>
      <a:lvl7pPr marL="685783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7pPr>
      <a:lvl8pPr marL="1028675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8pPr>
      <a:lvl9pPr marL="1371566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9pPr>
    </p:titleStyle>
    <p:bodyStyle>
      <a:lvl1pPr marL="257168" indent="-257168" algn="l" rtl="0" eaLnBrk="0" fontAlgn="base" hangingPunct="0">
        <a:spcBef>
          <a:spcPct val="20000"/>
        </a:spcBef>
        <a:spcAft>
          <a:spcPct val="0"/>
        </a:spcAft>
        <a:buClr>
          <a:srgbClr val="3B7D74"/>
        </a:buClr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rtl="0" eaLnBrk="0" fontAlgn="base" hangingPunct="0">
        <a:spcBef>
          <a:spcPct val="20000"/>
        </a:spcBef>
        <a:spcAft>
          <a:spcPct val="0"/>
        </a:spcAft>
        <a:buClr>
          <a:srgbClr val="3B7D74"/>
        </a:buClr>
        <a:buChar char="•"/>
        <a:defRPr sz="1500">
          <a:solidFill>
            <a:schemeClr val="tx1"/>
          </a:solidFill>
          <a:latin typeface="+mn-lt"/>
        </a:defRPr>
      </a:lvl2pPr>
      <a:lvl3pPr marL="857228" indent="-171446" algn="l" rtl="0" eaLnBrk="0" fontAlgn="base" hangingPunct="0">
        <a:spcBef>
          <a:spcPct val="20000"/>
        </a:spcBef>
        <a:spcAft>
          <a:spcPct val="0"/>
        </a:spcAft>
        <a:buClr>
          <a:srgbClr val="3B7D74"/>
        </a:buClr>
        <a:buChar char="•"/>
        <a:defRPr>
          <a:solidFill>
            <a:schemeClr val="tx1"/>
          </a:solidFill>
          <a:latin typeface="+mn-lt"/>
        </a:defRPr>
      </a:lvl3pPr>
      <a:lvl4pPr marL="1200120" indent="-171446" algn="l" rtl="0" eaLnBrk="0" fontAlgn="base" hangingPunct="0">
        <a:spcBef>
          <a:spcPct val="20000"/>
        </a:spcBef>
        <a:spcAft>
          <a:spcPct val="0"/>
        </a:spcAft>
        <a:buClr>
          <a:srgbClr val="3B7D74"/>
        </a:buClr>
        <a:buChar char="•"/>
        <a:defRPr sz="1200">
          <a:solidFill>
            <a:schemeClr val="tx1"/>
          </a:solidFill>
          <a:latin typeface="+mn-lt"/>
        </a:defRPr>
      </a:lvl4pPr>
      <a:lvl5pPr marL="1543012" indent="-171446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5pPr>
      <a:lvl6pPr marL="1885903" indent="-171446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6pPr>
      <a:lvl7pPr marL="2228795" indent="-171446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7pPr>
      <a:lvl8pPr marL="2571686" indent="-171446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8pPr>
      <a:lvl9pPr marL="2914577" indent="-171446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E" sz="6600" dirty="0"/>
              <a:t>Welcome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IE" dirty="0" smtClean="0"/>
              <a:t>Calibration forum 2018 </a:t>
            </a:r>
          </a:p>
          <a:p>
            <a:pPr algn="ctr"/>
            <a:r>
              <a:rPr lang="en-IE" dirty="0" smtClean="0"/>
              <a:t>Dublin Castle. 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96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Transition plan for ISO17025:2017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6566117"/>
              </p:ext>
            </p:extLst>
          </p:nvPr>
        </p:nvGraphicFramePr>
        <p:xfrm>
          <a:off x="505691" y="1203724"/>
          <a:ext cx="8375073" cy="31813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7302">
                  <a:extLst>
                    <a:ext uri="{9D8B030D-6E8A-4147-A177-3AD203B41FA5}">
                      <a16:colId xmlns:a16="http://schemas.microsoft.com/office/drawing/2014/main" xmlns="" val="532890163"/>
                    </a:ext>
                  </a:extLst>
                </a:gridCol>
                <a:gridCol w="3068147">
                  <a:extLst>
                    <a:ext uri="{9D8B030D-6E8A-4147-A177-3AD203B41FA5}">
                      <a16:colId xmlns:a16="http://schemas.microsoft.com/office/drawing/2014/main" xmlns="" val="4041489126"/>
                    </a:ext>
                  </a:extLst>
                </a:gridCol>
                <a:gridCol w="4599624">
                  <a:extLst>
                    <a:ext uri="{9D8B030D-6E8A-4147-A177-3AD203B41FA5}">
                      <a16:colId xmlns:a16="http://schemas.microsoft.com/office/drawing/2014/main" xmlns="" val="3409008974"/>
                    </a:ext>
                  </a:extLst>
                </a:gridCol>
              </a:tblGrid>
              <a:tr h="284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914699776"/>
                  </a:ext>
                </a:extLst>
              </a:tr>
              <a:tr h="57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New applications to ISO 17025:2017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From July 2018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Pre-assessment/ Assessment from November 2018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3725308454"/>
                  </a:ext>
                </a:extLst>
              </a:tr>
              <a:tr h="57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Existing accreditations to ISO 17025:2005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2049572158"/>
                  </a:ext>
                </a:extLst>
              </a:tr>
              <a:tr h="57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IE" sz="1200">
                          <a:effectLst/>
                        </a:rPr>
                        <a:t>If your surveillance visit is due Jan-June 2019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Option to have visit to ISO 17025:2017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638275143"/>
                  </a:ext>
                </a:extLst>
              </a:tr>
              <a:tr h="57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IE" sz="1200">
                          <a:effectLst/>
                        </a:rPr>
                        <a:t>If your surveillance visit is due Jan-June 2019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Option to have visit to ISO 17025:2005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3577835304"/>
                  </a:ext>
                </a:extLst>
              </a:tr>
              <a:tr h="57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IE" sz="1200">
                          <a:effectLst/>
                        </a:rPr>
                        <a:t>If your surveillance visit is due June 2019 onwards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Visit will be to ISO 17025:2017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3232808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867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247" y="98416"/>
            <a:ext cx="7092950" cy="432197"/>
          </a:xfrm>
        </p:spPr>
        <p:txBody>
          <a:bodyPr/>
          <a:lstStyle/>
          <a:p>
            <a:r>
              <a:rPr lang="en-IE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Agenda for the day. 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854522"/>
              </p:ext>
            </p:extLst>
          </p:nvPr>
        </p:nvGraphicFramePr>
        <p:xfrm>
          <a:off x="623264" y="632003"/>
          <a:ext cx="8394686" cy="4149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7491">
                  <a:extLst>
                    <a:ext uri="{9D8B030D-6E8A-4147-A177-3AD203B41FA5}">
                      <a16:colId xmlns:a16="http://schemas.microsoft.com/office/drawing/2014/main" xmlns="" val="2766265374"/>
                    </a:ext>
                  </a:extLst>
                </a:gridCol>
                <a:gridCol w="4742366">
                  <a:extLst>
                    <a:ext uri="{9D8B030D-6E8A-4147-A177-3AD203B41FA5}">
                      <a16:colId xmlns:a16="http://schemas.microsoft.com/office/drawing/2014/main" xmlns="" val="2946376399"/>
                    </a:ext>
                  </a:extLst>
                </a:gridCol>
                <a:gridCol w="2424829">
                  <a:extLst>
                    <a:ext uri="{9D8B030D-6E8A-4147-A177-3AD203B41FA5}">
                      <a16:colId xmlns:a16="http://schemas.microsoft.com/office/drawing/2014/main" xmlns="" val="1081043926"/>
                    </a:ext>
                  </a:extLst>
                </a:gridCol>
              </a:tblGrid>
              <a:tr h="653442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09.00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Welcome and Introduction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Adrienne </a:t>
                      </a:r>
                      <a:r>
                        <a:rPr lang="en-GB" sz="1200" dirty="0">
                          <a:effectLst/>
                        </a:rPr>
                        <a:t>Duff, Manager of INAB 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extLst>
                  <a:ext uri="{0D108BD9-81ED-4DB2-BD59-A6C34878D82A}">
                    <a16:rowId xmlns:a16="http://schemas.microsoft.com/office/drawing/2014/main" xmlns="" val="2531851082"/>
                  </a:ext>
                </a:extLst>
              </a:tr>
              <a:tr h="62781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09.05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INAB policies relating to: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Calibration, Measurement of Uncertainty.    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ISO17025:2017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66" marR="455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Bríd Burke 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extLst>
                  <a:ext uri="{0D108BD9-81ED-4DB2-BD59-A6C34878D82A}">
                    <a16:rowId xmlns:a16="http://schemas.microsoft.com/office/drawing/2014/main" xmlns="" val="1062427122"/>
                  </a:ext>
                </a:extLst>
              </a:tr>
              <a:tr h="435628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09:20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Calibration and Traceability.  </a:t>
                      </a:r>
                      <a:endParaRPr lang="en-US" sz="1200">
                        <a:effectLst/>
                      </a:endParaRP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 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66" marR="455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David Fleming 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extLst>
                  <a:ext uri="{0D108BD9-81ED-4DB2-BD59-A6C34878D82A}">
                    <a16:rowId xmlns:a16="http://schemas.microsoft.com/office/drawing/2014/main" xmlns="" val="2246826091"/>
                  </a:ext>
                </a:extLst>
              </a:tr>
              <a:tr h="29509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11.00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Coffee 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extLst>
                  <a:ext uri="{0D108BD9-81ED-4DB2-BD59-A6C34878D82A}">
                    <a16:rowId xmlns:a16="http://schemas.microsoft.com/office/drawing/2014/main" xmlns="" val="822312482"/>
                  </a:ext>
                </a:extLst>
              </a:tr>
              <a:tr h="342446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11.30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Reference materials and Calibration 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Pat O’Brien 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extLst>
                  <a:ext uri="{0D108BD9-81ED-4DB2-BD59-A6C34878D82A}">
                    <a16:rowId xmlns:a16="http://schemas.microsoft.com/office/drawing/2014/main" xmlns="" val="173284823"/>
                  </a:ext>
                </a:extLst>
              </a:tr>
              <a:tr h="244028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12.30 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Light lunch will be provided on the day 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extLst>
                  <a:ext uri="{0D108BD9-81ED-4DB2-BD59-A6C34878D82A}">
                    <a16:rowId xmlns:a16="http://schemas.microsoft.com/office/drawing/2014/main" xmlns="" val="3818763023"/>
                  </a:ext>
                </a:extLst>
              </a:tr>
              <a:tr h="1306884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13.30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13.50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Measurement Uncertainty in Testing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Practical example of measurement uncertainty approaches: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ts val="17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dirty="0">
                          <a:effectLst/>
                        </a:rPr>
                        <a:t>Clinical Chemistry 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ts val="17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dirty="0">
                          <a:effectLst/>
                        </a:rPr>
                        <a:t>Chemistry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ts val="17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dirty="0">
                          <a:effectLst/>
                        </a:rPr>
                        <a:t>Microbiology 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Les </a:t>
                      </a:r>
                      <a:r>
                        <a:rPr lang="en-GB" sz="1200" dirty="0" err="1">
                          <a:effectLst/>
                        </a:rPr>
                        <a:t>Coveney</a:t>
                      </a:r>
                      <a:r>
                        <a:rPr lang="en-GB" sz="1200" dirty="0">
                          <a:effectLst/>
                        </a:rPr>
                        <a:t>  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Alison </a:t>
                      </a:r>
                      <a:r>
                        <a:rPr lang="en-GB" sz="1200" dirty="0">
                          <a:effectLst/>
                        </a:rPr>
                        <a:t>Bransfield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Les </a:t>
                      </a:r>
                      <a:r>
                        <a:rPr lang="en-GB" sz="1200" dirty="0" err="1">
                          <a:effectLst/>
                        </a:rPr>
                        <a:t>Coveney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Eddie McCullagh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extLst>
                  <a:ext uri="{0D108BD9-81ED-4DB2-BD59-A6C34878D82A}">
                    <a16:rowId xmlns:a16="http://schemas.microsoft.com/office/drawing/2014/main" xmlns="" val="846591359"/>
                  </a:ext>
                </a:extLst>
              </a:tr>
              <a:tr h="244028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16.00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Close of Forum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66" marR="45566" marT="0" marB="0"/>
                </a:tc>
                <a:extLst>
                  <a:ext uri="{0D108BD9-81ED-4DB2-BD59-A6C34878D82A}">
                    <a16:rowId xmlns:a16="http://schemas.microsoft.com/office/drawing/2014/main" xmlns="" val="419677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171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2138364" y="1420417"/>
            <a:ext cx="4780360" cy="1026319"/>
          </a:xfrm>
        </p:spPr>
        <p:txBody>
          <a:bodyPr/>
          <a:lstStyle/>
          <a:p>
            <a:pPr algn="ctr" eaLnBrk="1" hangingPunct="1"/>
            <a:r>
              <a:rPr lang="en-GB" altLang="en-US" sz="2700" dirty="0">
                <a:ea typeface="ＭＳ Ｐゴシック" pitchFamily="34" charset="-128"/>
              </a:rPr>
              <a:t>INAB Policy statements relating to Calibration and Traceability.  </a:t>
            </a:r>
            <a:endParaRPr lang="en-IE" altLang="en-US" sz="2700" dirty="0">
              <a:ea typeface="ＭＳ Ｐゴシック" pitchFamily="34" charset="-128"/>
            </a:endParaRP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2138362" y="2787256"/>
            <a:ext cx="4700588" cy="486965"/>
          </a:xfrm>
        </p:spPr>
        <p:txBody>
          <a:bodyPr/>
          <a:lstStyle/>
          <a:p>
            <a:pPr algn="ctr" eaLnBrk="1" hangingPunct="1"/>
            <a:r>
              <a:rPr lang="en-IE" altLang="en-US" sz="1500" dirty="0" err="1">
                <a:ea typeface="ＭＳ Ｐゴシック" pitchFamily="34" charset="-128"/>
              </a:rPr>
              <a:t>Br</a:t>
            </a:r>
            <a:r>
              <a:rPr lang="en-IE" altLang="en-US" sz="1500" dirty="0" err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íd</a:t>
            </a:r>
            <a:r>
              <a:rPr lang="en-IE" altLang="en-US" sz="15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Burke </a:t>
            </a:r>
          </a:p>
          <a:p>
            <a:pPr algn="ctr" eaLnBrk="1" hangingPunct="1"/>
            <a:r>
              <a:rPr lang="en-IE" altLang="en-US" sz="15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INAB.  </a:t>
            </a:r>
            <a:endParaRPr lang="en-IE" altLang="en-US" sz="1500" dirty="0">
              <a:ea typeface="ＭＳ Ｐゴシック" pitchFamily="34" charset="-128"/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2000251" y="1143001"/>
            <a:ext cx="138545" cy="288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9" tIns="34289" rIns="68579" bIns="34289">
            <a:spAutoFit/>
          </a:bodyPr>
          <a:lstStyle>
            <a:lvl1pPr eaLnBrk="0" hangingPunct="0">
              <a:spcBef>
                <a:spcPct val="20000"/>
              </a:spcBef>
              <a:buClr>
                <a:srgbClr val="3B7D74"/>
              </a:buClr>
              <a:buChar char="•"/>
              <a:defRPr sz="2400"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B7D74"/>
              </a:buClr>
              <a:buChar char="•"/>
              <a:defRPr sz="2000"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3B7D74"/>
              </a:buClr>
              <a:buChar char="•"/>
              <a:defRPr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3B7D74"/>
              </a:buClr>
              <a:buChar char="•"/>
              <a:defRPr sz="1600"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>
                <a:solidFill>
                  <a:srgbClr val="1A2D5B"/>
                </a:solidFill>
                <a:latin typeface="Trebuchet MS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1A2D5B"/>
                </a:solidFill>
                <a:latin typeface="Trebuchet MS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1A2D5B"/>
                </a:solidFill>
                <a:latin typeface="Trebuchet MS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1A2D5B"/>
                </a:solidFill>
                <a:latin typeface="Trebuchet MS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1A2D5B"/>
                </a:solidFill>
                <a:latin typeface="Trebuchet MS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1400">
              <a:solidFill>
                <a:srgbClr val="00808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78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PS 5 Policy on Measurement traceability.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Determination of critical equipment </a:t>
            </a:r>
          </a:p>
          <a:p>
            <a:endParaRPr lang="en-IE" dirty="0" smtClean="0"/>
          </a:p>
          <a:p>
            <a:r>
              <a:rPr lang="en-IE" dirty="0" smtClean="0"/>
              <a:t>Calibration of this equipment shall be traceable to the International system of SI units.  </a:t>
            </a:r>
          </a:p>
          <a:p>
            <a:endParaRPr lang="en-IE" dirty="0"/>
          </a:p>
          <a:p>
            <a:r>
              <a:rPr lang="en-IE" dirty="0" smtClean="0"/>
              <a:t>Based on ILAC P10 </a:t>
            </a:r>
          </a:p>
          <a:p>
            <a:endParaRPr lang="en-IE" dirty="0" smtClean="0"/>
          </a:p>
          <a:p>
            <a:r>
              <a:rPr lang="en-IE" dirty="0" smtClean="0"/>
              <a:t>Applicable to both ISO17025 and ISO15189 laboratories.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867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PS 5 Policy on Measurement traceability.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dirty="0" smtClean="0"/>
              <a:t>How to demonstrate measurement traceability ?  </a:t>
            </a:r>
          </a:p>
          <a:p>
            <a:r>
              <a:rPr lang="en-IE" dirty="0" smtClean="0"/>
              <a:t>National Metrology Institute (CIPM/MRA)</a:t>
            </a:r>
          </a:p>
          <a:p>
            <a:endParaRPr lang="en-IE" dirty="0" smtClean="0"/>
          </a:p>
          <a:p>
            <a:r>
              <a:rPr lang="en-IE" dirty="0" smtClean="0"/>
              <a:t>Accredited calibration laboratory.</a:t>
            </a:r>
          </a:p>
          <a:p>
            <a:endParaRPr lang="en-IE" dirty="0" smtClean="0"/>
          </a:p>
          <a:p>
            <a:r>
              <a:rPr lang="en-IE" dirty="0" smtClean="0"/>
              <a:t>Certified reference material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578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PS 5 Internal Calibrations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064" y="1282630"/>
            <a:ext cx="7092950" cy="2708672"/>
          </a:xfrm>
        </p:spPr>
        <p:txBody>
          <a:bodyPr/>
          <a:lstStyle/>
          <a:p>
            <a:r>
              <a:rPr lang="en-IE" dirty="0" smtClean="0"/>
              <a:t>A laboratory may carry out internal calibrations in support of accredited activities. </a:t>
            </a:r>
          </a:p>
          <a:p>
            <a:r>
              <a:rPr lang="en-IE" dirty="0" smtClean="0"/>
              <a:t>Same technical rigour shall be applied as with an externally accredited laboratory.  </a:t>
            </a:r>
          </a:p>
          <a:p>
            <a:r>
              <a:rPr lang="en-IE" dirty="0" smtClean="0"/>
              <a:t>Specific technical expertise on the INAB assessment team.  </a:t>
            </a:r>
          </a:p>
          <a:p>
            <a:r>
              <a:rPr lang="en-IE" dirty="0" smtClean="0"/>
              <a:t>PT participation for Calibration.  </a:t>
            </a:r>
          </a:p>
          <a:p>
            <a:r>
              <a:rPr lang="en-IE" dirty="0" smtClean="0"/>
              <a:t>Activity in this area reported to INAB.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802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PS 4 Performance report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Accredited Calibration laboratories are not permitted to issue non-accredited calibration certificates within their scope of accreditation.  </a:t>
            </a:r>
          </a:p>
          <a:p>
            <a:endParaRPr lang="en-IE" dirty="0"/>
          </a:p>
          <a:p>
            <a:r>
              <a:rPr lang="en-IE" dirty="0" smtClean="0"/>
              <a:t>These are performance reports not calibration reports. </a:t>
            </a:r>
          </a:p>
          <a:p>
            <a:endParaRPr lang="en-IE" dirty="0"/>
          </a:p>
          <a:p>
            <a:r>
              <a:rPr lang="en-IE" dirty="0" smtClean="0"/>
              <a:t>Clarity in the marketplace.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227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Calibration Scope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New policy end June on the website </a:t>
            </a:r>
          </a:p>
          <a:p>
            <a:endParaRPr lang="en-IE" dirty="0" smtClean="0"/>
          </a:p>
          <a:p>
            <a:r>
              <a:rPr lang="en-IE" dirty="0" smtClean="0"/>
              <a:t>Harmonise the scope formats</a:t>
            </a:r>
          </a:p>
          <a:p>
            <a:pPr lvl="1"/>
            <a:r>
              <a:rPr lang="en-IE" dirty="0" smtClean="0"/>
              <a:t>Representation of CMC</a:t>
            </a:r>
          </a:p>
          <a:p>
            <a:pPr lvl="1"/>
            <a:r>
              <a:rPr lang="en-IE" dirty="0" smtClean="0"/>
              <a:t>Representation of Units </a:t>
            </a:r>
          </a:p>
        </p:txBody>
      </p:sp>
    </p:spTree>
    <p:extLst>
      <p:ext uri="{BB962C8B-B14F-4D97-AF65-F5344CB8AC3E}">
        <p14:creationId xmlns:p14="http://schemas.microsoft.com/office/powerpoint/2010/main" val="1142635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ISO17025:2017 – new revision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err="1" smtClean="0"/>
              <a:t>Meterological</a:t>
            </a:r>
            <a:r>
              <a:rPr lang="en-IE" dirty="0" smtClean="0"/>
              <a:t> traceability (Annex A) </a:t>
            </a:r>
          </a:p>
          <a:p>
            <a:endParaRPr lang="en-IE" dirty="0"/>
          </a:p>
          <a:p>
            <a:r>
              <a:rPr lang="en-IE" dirty="0" smtClean="0"/>
              <a:t>Implementing ILAC P10 </a:t>
            </a:r>
          </a:p>
          <a:p>
            <a:endParaRPr lang="en-IE" dirty="0"/>
          </a:p>
          <a:p>
            <a:r>
              <a:rPr lang="en-IE" dirty="0" smtClean="0"/>
              <a:t>No significant changes.  </a:t>
            </a:r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280524639"/>
      </p:ext>
    </p:extLst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White 1">
      <a:dk1>
        <a:srgbClr val="008080"/>
      </a:dk1>
      <a:lt1>
        <a:srgbClr val="FFF7B2"/>
      </a:lt1>
      <a:dk2>
        <a:srgbClr val="FFFFFF"/>
      </a:dk2>
      <a:lt2>
        <a:srgbClr val="000000"/>
      </a:lt2>
      <a:accent1>
        <a:srgbClr val="009999"/>
      </a:accent1>
      <a:accent2>
        <a:srgbClr val="FFFF66"/>
      </a:accent2>
      <a:accent3>
        <a:srgbClr val="FFFAD5"/>
      </a:accent3>
      <a:accent4>
        <a:srgbClr val="006C6C"/>
      </a:accent4>
      <a:accent5>
        <a:srgbClr val="AACACA"/>
      </a:accent5>
      <a:accent6>
        <a:srgbClr val="E7E75C"/>
      </a:accent6>
      <a:hlink>
        <a:srgbClr val="33CCCC"/>
      </a:hlink>
      <a:folHlink>
        <a:srgbClr val="FFFACC"/>
      </a:folHlink>
    </a:clrScheme>
    <a:fontScheme name="Whit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6400" b="0" i="0" u="none" strike="noStrike" cap="none" normalizeH="0" baseline="0" smtClean="0">
            <a:ln>
              <a:noFill/>
            </a:ln>
            <a:solidFill>
              <a:srgbClr val="1A2D5B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6400" b="0" i="0" u="none" strike="noStrike" cap="none" normalizeH="0" baseline="0" smtClean="0">
            <a:ln>
              <a:noFill/>
            </a:ln>
            <a:solidFill>
              <a:srgbClr val="1A2D5B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White 1">
        <a:dk1>
          <a:srgbClr val="008080"/>
        </a:dk1>
        <a:lt1>
          <a:srgbClr val="FFF7B2"/>
        </a:lt1>
        <a:dk2>
          <a:srgbClr val="FFFFFF"/>
        </a:dk2>
        <a:lt2>
          <a:srgbClr val="000000"/>
        </a:lt2>
        <a:accent1>
          <a:srgbClr val="009999"/>
        </a:accent1>
        <a:accent2>
          <a:srgbClr val="FFFF66"/>
        </a:accent2>
        <a:accent3>
          <a:srgbClr val="FFFAD5"/>
        </a:accent3>
        <a:accent4>
          <a:srgbClr val="006C6C"/>
        </a:accent4>
        <a:accent5>
          <a:srgbClr val="AACACA"/>
        </a:accent5>
        <a:accent6>
          <a:srgbClr val="E7E75C"/>
        </a:accent6>
        <a:hlink>
          <a:srgbClr val="33CCCC"/>
        </a:hlink>
        <a:folHlink>
          <a:srgbClr val="FFFA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345</Words>
  <Application>Microsoft Office PowerPoint</Application>
  <PresentationFormat>On-screen Show (16:9)</PresentationFormat>
  <Paragraphs>112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White</vt:lpstr>
      <vt:lpstr>Welcome</vt:lpstr>
      <vt:lpstr>Agenda for the day. </vt:lpstr>
      <vt:lpstr>INAB Policy statements relating to Calibration and Traceability.  </vt:lpstr>
      <vt:lpstr>PS 5 Policy on Measurement traceability.  </vt:lpstr>
      <vt:lpstr>PS 5 Policy on Measurement traceability. </vt:lpstr>
      <vt:lpstr>PS 5 Internal Calibrations</vt:lpstr>
      <vt:lpstr>PS 4 Performance report </vt:lpstr>
      <vt:lpstr>Calibration Scope formats</vt:lpstr>
      <vt:lpstr>ISO17025:2017 – new revision </vt:lpstr>
      <vt:lpstr>Transition plan for ISO17025:2017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Brid Burke</dc:creator>
  <cp:lastModifiedBy>Jane Glass</cp:lastModifiedBy>
  <cp:revision>14</cp:revision>
  <dcterms:created xsi:type="dcterms:W3CDTF">2018-06-12T14:13:47Z</dcterms:created>
  <dcterms:modified xsi:type="dcterms:W3CDTF">2018-06-14T07:05:38Z</dcterms:modified>
</cp:coreProperties>
</file>