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4" r:id="rId4"/>
    <p:sldId id="259" r:id="rId5"/>
    <p:sldId id="261" r:id="rId6"/>
    <p:sldId id="262" r:id="rId7"/>
    <p:sldId id="263" r:id="rId8"/>
    <p:sldId id="264" r:id="rId9"/>
    <p:sldId id="265" r:id="rId10"/>
    <p:sldId id="267" r:id="rId11"/>
    <p:sldId id="266" r:id="rId12"/>
    <p:sldId id="268" r:id="rId13"/>
    <p:sldId id="269" r:id="rId14"/>
    <p:sldId id="270" r:id="rId15"/>
    <p:sldId id="271" r:id="rId16"/>
    <p:sldId id="272" r:id="rId17"/>
    <p:sldId id="273" r:id="rId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114" y="-3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7361A099-AA39-4DE7-992B-FF48ECD684BA}" type="datetimeFigureOut">
              <a:rPr lang="en-IE" smtClean="0"/>
              <a:t>14/06/2018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72379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361A099-AA39-4DE7-992B-FF48ECD684BA}" type="datetimeFigureOut">
              <a:rPr lang="en-IE" smtClean="0"/>
              <a:t>14/06/2018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32729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361A099-AA39-4DE7-992B-FF48ECD684BA}" type="datetimeFigureOut">
              <a:rPr lang="en-IE" smtClean="0"/>
              <a:t>14/06/2018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779466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361A099-AA39-4DE7-992B-FF48ECD684BA}" type="datetimeFigureOut">
              <a:rPr lang="en-IE" smtClean="0"/>
              <a:t>14/06/2018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1564522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61A099-AA39-4DE7-992B-FF48ECD684BA}" type="datetimeFigureOut">
              <a:rPr lang="en-IE" smtClean="0"/>
              <a:t>14/06/2018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304573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7361A099-AA39-4DE7-992B-FF48ECD684BA}" type="datetimeFigureOut">
              <a:rPr lang="en-IE" smtClean="0"/>
              <a:t>14/06/2018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466380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7361A099-AA39-4DE7-992B-FF48ECD684BA}" type="datetimeFigureOut">
              <a:rPr lang="en-IE" smtClean="0"/>
              <a:t>14/06/2018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224188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7361A099-AA39-4DE7-992B-FF48ECD684BA}" type="datetimeFigureOut">
              <a:rPr lang="en-IE" smtClean="0"/>
              <a:t>14/06/2018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1820651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1A099-AA39-4DE7-992B-FF48ECD684BA}" type="datetimeFigureOut">
              <a:rPr lang="en-IE" smtClean="0"/>
              <a:t>14/06/2018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226371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61A099-AA39-4DE7-992B-FF48ECD684BA}" type="datetimeFigureOut">
              <a:rPr lang="en-IE" smtClean="0"/>
              <a:t>14/06/2018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106891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61A099-AA39-4DE7-992B-FF48ECD684BA}" type="datetimeFigureOut">
              <a:rPr lang="en-IE" smtClean="0"/>
              <a:t>14/06/2018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D9EBF8-D6E2-40F9-83E6-9585E56F2556}" type="slidenum">
              <a:rPr lang="en-IE" smtClean="0"/>
              <a:t>‹#›</a:t>
            </a:fld>
            <a:endParaRPr lang="en-IE"/>
          </a:p>
        </p:txBody>
      </p:sp>
    </p:spTree>
    <p:extLst>
      <p:ext uri="{BB962C8B-B14F-4D97-AF65-F5344CB8AC3E}">
        <p14:creationId xmlns:p14="http://schemas.microsoft.com/office/powerpoint/2010/main" val="3763764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361A099-AA39-4DE7-992B-FF48ECD684BA}" type="datetimeFigureOut">
              <a:rPr lang="en-IE" smtClean="0"/>
              <a:t>14/06/2018</a:t>
            </a:fld>
            <a:endParaRPr lang="en-IE"/>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6D9EBF8-D6E2-40F9-83E6-9585E56F2556}" type="slidenum">
              <a:rPr lang="en-IE" smtClean="0"/>
              <a:t>‹#›</a:t>
            </a:fld>
            <a:endParaRPr lang="en-IE"/>
          </a:p>
        </p:txBody>
      </p:sp>
    </p:spTree>
    <p:extLst>
      <p:ext uri="{BB962C8B-B14F-4D97-AF65-F5344CB8AC3E}">
        <p14:creationId xmlns:p14="http://schemas.microsoft.com/office/powerpoint/2010/main" val="2709708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dirty="0" smtClean="0"/>
              <a:t>Measurement uncertainty  in Microbiology – what's the point? </a:t>
            </a:r>
            <a:endParaRPr lang="en-IE" dirty="0"/>
          </a:p>
        </p:txBody>
      </p:sp>
      <p:sp>
        <p:nvSpPr>
          <p:cNvPr id="3" name="Subtitle 2"/>
          <p:cNvSpPr>
            <a:spLocks noGrp="1"/>
          </p:cNvSpPr>
          <p:nvPr>
            <p:ph type="subTitle" idx="1"/>
          </p:nvPr>
        </p:nvSpPr>
        <p:spPr/>
        <p:txBody>
          <a:bodyPr>
            <a:normAutofit fontScale="85000" lnSpcReduction="20000"/>
          </a:bodyPr>
          <a:lstStyle/>
          <a:p>
            <a:r>
              <a:rPr lang="en-IE" dirty="0" smtClean="0"/>
              <a:t>Eddie McCullagh </a:t>
            </a:r>
          </a:p>
          <a:p>
            <a:r>
              <a:rPr lang="en-IE" dirty="0" smtClean="0"/>
              <a:t>Microbiology Laboratory</a:t>
            </a:r>
          </a:p>
          <a:p>
            <a:r>
              <a:rPr lang="en-IE" dirty="0" smtClean="0"/>
              <a:t> CUH</a:t>
            </a:r>
            <a:endParaRPr lang="en-IE" dirty="0"/>
          </a:p>
        </p:txBody>
      </p:sp>
    </p:spTree>
    <p:extLst>
      <p:ext uri="{BB962C8B-B14F-4D97-AF65-F5344CB8AC3E}">
        <p14:creationId xmlns:p14="http://schemas.microsoft.com/office/powerpoint/2010/main" val="2295691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Example 2</a:t>
            </a:r>
            <a:endParaRPr lang="en-IE" dirty="0"/>
          </a:p>
        </p:txBody>
      </p:sp>
      <p:sp>
        <p:nvSpPr>
          <p:cNvPr id="3" name="Content Placeholder 2"/>
          <p:cNvSpPr>
            <a:spLocks noGrp="1"/>
          </p:cNvSpPr>
          <p:nvPr>
            <p:ph idx="1"/>
          </p:nvPr>
        </p:nvSpPr>
        <p:spPr/>
        <p:txBody>
          <a:bodyPr>
            <a:normAutofit/>
          </a:bodyPr>
          <a:lstStyle/>
          <a:p>
            <a:r>
              <a:rPr lang="en-IE" sz="2800" dirty="0" smtClean="0"/>
              <a:t>Looked at zone diameter (mm) measurements for our Biomic. </a:t>
            </a:r>
          </a:p>
          <a:p>
            <a:r>
              <a:rPr lang="en-IE" sz="2800" dirty="0" smtClean="0"/>
              <a:t>Measured MU for all our disc control combinations – weekly measurements.</a:t>
            </a:r>
          </a:p>
          <a:p>
            <a:r>
              <a:rPr lang="en-IE" sz="2800" dirty="0" smtClean="0"/>
              <a:t> </a:t>
            </a:r>
            <a:r>
              <a:rPr lang="en-IE" sz="2800" i="1" dirty="0" smtClean="0"/>
              <a:t>E coli </a:t>
            </a:r>
            <a:r>
              <a:rPr lang="en-IE" sz="2800" dirty="0" smtClean="0"/>
              <a:t>35218 example</a:t>
            </a:r>
            <a:endParaRPr lang="en-IE"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2247714"/>
            <a:ext cx="4022608" cy="2597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141" y="3219822"/>
            <a:ext cx="2381250" cy="1464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7360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6614192"/>
              </p:ext>
            </p:extLst>
          </p:nvPr>
        </p:nvGraphicFramePr>
        <p:xfrm>
          <a:off x="1043609" y="303498"/>
          <a:ext cx="3955607" cy="4588791"/>
        </p:xfrm>
        <a:graphic>
          <a:graphicData uri="http://schemas.openxmlformats.org/drawingml/2006/table">
            <a:tbl>
              <a:tblPr>
                <a:effectLst>
                  <a:outerShdw blurRad="50800" dist="38100" dir="2700000" algn="tl" rotWithShape="0">
                    <a:prstClr val="black">
                      <a:alpha val="40000"/>
                    </a:prstClr>
                  </a:outerShdw>
                </a:effectLst>
                <a:tableStyleId>{93296810-A885-4BE3-A3E7-6D5BEEA58F35}</a:tableStyleId>
              </a:tblPr>
              <a:tblGrid>
                <a:gridCol w="801632"/>
                <a:gridCol w="630795"/>
                <a:gridCol w="630795"/>
                <a:gridCol w="630795"/>
                <a:gridCol w="630795"/>
                <a:gridCol w="630795"/>
              </a:tblGrid>
              <a:tr h="280761">
                <a:tc>
                  <a:txBody>
                    <a:bodyPr/>
                    <a:lstStyle/>
                    <a:p>
                      <a:pPr algn="l" fontAlgn="t"/>
                      <a:r>
                        <a:rPr lang="en-IE" sz="900" u="none" strike="noStrike" dirty="0">
                          <a:effectLst/>
                        </a:rPr>
                        <a:t>Antibiotic ZD</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n-IE" sz="1100" u="none" strike="noStrike">
                          <a:effectLst/>
                        </a:rPr>
                        <a:t>AMCL</a:t>
                      </a:r>
                      <a:endParaRPr lang="en-IE" sz="11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n-IE" sz="1100" u="none" strike="noStrike">
                          <a:effectLst/>
                        </a:rPr>
                        <a:t>AMPI</a:t>
                      </a:r>
                      <a:endParaRPr lang="en-IE" sz="11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n-IE" sz="1100" u="none" strike="noStrike">
                          <a:effectLst/>
                        </a:rPr>
                        <a:t>GENT</a:t>
                      </a:r>
                      <a:endParaRPr lang="en-IE" sz="11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n-IE" sz="1100" u="none" strike="noStrike">
                          <a:effectLst/>
                        </a:rPr>
                        <a:t>CEFD</a:t>
                      </a:r>
                      <a:endParaRPr lang="en-IE" sz="11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n-IE" sz="1100" u="none" strike="noStrike" dirty="0">
                          <a:effectLst/>
                        </a:rPr>
                        <a:t>PI-T</a:t>
                      </a:r>
                      <a:endParaRPr lang="en-IE" sz="11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01/03/2017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08/03/2017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16/03/2017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22/03/2017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dirty="0">
                          <a:effectLst/>
                        </a:rPr>
                        <a:t>19</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29/03/2017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06/04/2017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13/04/2017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27</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20/04/2017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27</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26/04/2017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27</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dirty="0">
                          <a:effectLst/>
                        </a:rPr>
                        <a:t>25</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04/05/2017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10/05/2017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17/05/2017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26/05/2017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31/05/2017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08/06/2017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dirty="0">
                          <a:effectLst/>
                        </a:rPr>
                        <a:t>25</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14/06/2017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21/06/2017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20</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28/06/2017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04/07/2017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10/07/2017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19/07/2017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20</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26/07/2017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02/08/2017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07/08/2017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17</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20</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27</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07/08/2017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r" fontAlgn="t"/>
                      <a:r>
                        <a:rPr lang="en-IE" sz="900" u="none" strike="noStrike" dirty="0">
                          <a:effectLst/>
                        </a:rPr>
                        <a:t>19/08/2017</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17</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20</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l" fontAlgn="t"/>
                      <a:r>
                        <a:rPr lang="en-IE" sz="900" u="none" strike="noStrike">
                          <a:effectLst/>
                        </a:rPr>
                        <a:t>Mean</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18.36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6</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21.80769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25.46154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23.46154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l" fontAlgn="t"/>
                      <a:r>
                        <a:rPr lang="en-IE" sz="900" u="none" strike="noStrike">
                          <a:effectLst/>
                        </a:rPr>
                        <a:t>ST DEV</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0.637704</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0</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1.414757</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1.139501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0.904689</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l" fontAlgn="t"/>
                      <a:r>
                        <a:rPr lang="en-IE" sz="900" u="none" strike="noStrike">
                          <a:effectLst/>
                        </a:rPr>
                        <a:t>2 x STDEV</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1.275408</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0</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2.829515</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2.279001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1.809377</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3601">
                <a:tc>
                  <a:txBody>
                    <a:bodyPr/>
                    <a:lstStyle/>
                    <a:p>
                      <a:pPr algn="l" fontAlgn="t"/>
                      <a:r>
                        <a:rPr lang="en-IE" sz="900" u="none" strike="noStrike">
                          <a:effectLst/>
                        </a:rPr>
                        <a:t>MU</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1</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0</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3</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a:effectLst/>
                        </a:rPr>
                        <a:t>2</a:t>
                      </a:r>
                      <a:endParaRPr lang="en-IE" sz="900" b="0" i="0" u="none" strike="noStrike">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n-IE" sz="900" u="none" strike="noStrike" dirty="0">
                          <a:effectLst/>
                        </a:rPr>
                        <a:t>2</a:t>
                      </a:r>
                      <a:endParaRPr lang="en-IE" sz="900" b="0" i="0" u="none" strike="noStrike" dirty="0">
                        <a:solidFill>
                          <a:srgbClr val="000000"/>
                        </a:solidFill>
                        <a:effectLst/>
                        <a:latin typeface="ARIAL"/>
                      </a:endParaRPr>
                    </a:p>
                  </a:txBody>
                  <a:tcPr marL="8588" marR="8588" marT="644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TextBox 4"/>
          <p:cNvSpPr txBox="1"/>
          <p:nvPr/>
        </p:nvSpPr>
        <p:spPr>
          <a:xfrm>
            <a:off x="5292080" y="1653648"/>
            <a:ext cx="2952328" cy="1077218"/>
          </a:xfrm>
          <a:prstGeom prst="rect">
            <a:avLst/>
          </a:prstGeom>
          <a:noFill/>
        </p:spPr>
        <p:txBody>
          <a:bodyPr wrap="square" rtlCol="0">
            <a:spAutoFit/>
          </a:bodyPr>
          <a:lstStyle/>
          <a:p>
            <a:r>
              <a:rPr lang="en-IE" sz="3200" i="1" dirty="0"/>
              <a:t>E coli </a:t>
            </a:r>
            <a:r>
              <a:rPr lang="en-IE" sz="3200" dirty="0"/>
              <a:t>ATCC 35218</a:t>
            </a:r>
          </a:p>
        </p:txBody>
      </p:sp>
    </p:spTree>
    <p:extLst>
      <p:ext uri="{BB962C8B-B14F-4D97-AF65-F5344CB8AC3E}">
        <p14:creationId xmlns:p14="http://schemas.microsoft.com/office/powerpoint/2010/main" val="1469989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Other current examples (future possibilities)</a:t>
            </a:r>
            <a:endParaRPr lang="en-IE" dirty="0"/>
          </a:p>
        </p:txBody>
      </p:sp>
      <p:sp>
        <p:nvSpPr>
          <p:cNvPr id="3" name="Content Placeholder 2"/>
          <p:cNvSpPr>
            <a:spLocks noGrp="1"/>
          </p:cNvSpPr>
          <p:nvPr>
            <p:ph idx="1"/>
          </p:nvPr>
        </p:nvSpPr>
        <p:spPr/>
        <p:txBody>
          <a:bodyPr>
            <a:normAutofit fontScale="77500" lnSpcReduction="20000"/>
          </a:bodyPr>
          <a:lstStyle/>
          <a:p>
            <a:r>
              <a:rPr lang="en-IE" dirty="0" smtClean="0"/>
              <a:t>Molecular Crossing Point (</a:t>
            </a:r>
            <a:r>
              <a:rPr lang="en-IE" dirty="0" err="1" smtClean="0"/>
              <a:t>eg</a:t>
            </a:r>
            <a:r>
              <a:rPr lang="en-IE" dirty="0" smtClean="0"/>
              <a:t> GC/CT)</a:t>
            </a:r>
          </a:p>
          <a:p>
            <a:r>
              <a:rPr lang="en-IE" dirty="0" err="1" smtClean="0"/>
              <a:t>Genexpert</a:t>
            </a:r>
            <a:r>
              <a:rPr lang="en-IE" dirty="0" smtClean="0"/>
              <a:t> process control values</a:t>
            </a:r>
          </a:p>
          <a:p>
            <a:r>
              <a:rPr lang="en-IE" dirty="0" smtClean="0"/>
              <a:t>Antibiotic assays (control values)</a:t>
            </a:r>
          </a:p>
          <a:p>
            <a:r>
              <a:rPr lang="en-IE" dirty="0" smtClean="0"/>
              <a:t>Future - ? </a:t>
            </a:r>
            <a:r>
              <a:rPr lang="en-IE" dirty="0" err="1" smtClean="0"/>
              <a:t>Vitek</a:t>
            </a:r>
            <a:r>
              <a:rPr lang="en-IE" dirty="0" smtClean="0"/>
              <a:t>, grading of growth on agar (few, +, ++, and +++). Grading of growth on gram stain.</a:t>
            </a:r>
          </a:p>
          <a:p>
            <a:r>
              <a:rPr lang="en-IE" dirty="0"/>
              <a:t> </a:t>
            </a:r>
            <a:r>
              <a:rPr lang="en-IE" dirty="0" err="1"/>
              <a:t>Maldi</a:t>
            </a:r>
            <a:r>
              <a:rPr lang="en-IE" dirty="0"/>
              <a:t> scores</a:t>
            </a:r>
            <a:r>
              <a:rPr lang="en-IE" dirty="0" smtClean="0"/>
              <a:t>?</a:t>
            </a:r>
          </a:p>
          <a:p>
            <a:r>
              <a:rPr lang="en-IE" dirty="0" smtClean="0"/>
              <a:t>White cell differentials on CSF of fluids.</a:t>
            </a:r>
            <a:endParaRPr lang="en-IE" dirty="0"/>
          </a:p>
          <a:p>
            <a:r>
              <a:rPr lang="en-IE" dirty="0" smtClean="0"/>
              <a:t>Should consider any area that generates a value, subjectivity. Qualitative results are very difficult</a:t>
            </a:r>
          </a:p>
          <a:p>
            <a:endParaRPr lang="en-IE" dirty="0"/>
          </a:p>
        </p:txBody>
      </p:sp>
    </p:spTree>
    <p:extLst>
      <p:ext uri="{BB962C8B-B14F-4D97-AF65-F5344CB8AC3E}">
        <p14:creationId xmlns:p14="http://schemas.microsoft.com/office/powerpoint/2010/main" val="74627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does all this mean?</a:t>
            </a:r>
            <a:endParaRPr lang="en-IE" dirty="0"/>
          </a:p>
        </p:txBody>
      </p:sp>
      <p:sp>
        <p:nvSpPr>
          <p:cNvPr id="3" name="Content Placeholder 2"/>
          <p:cNvSpPr>
            <a:spLocks noGrp="1"/>
          </p:cNvSpPr>
          <p:nvPr>
            <p:ph idx="1"/>
          </p:nvPr>
        </p:nvSpPr>
        <p:spPr/>
        <p:txBody>
          <a:bodyPr>
            <a:normAutofit fontScale="62500" lnSpcReduction="20000"/>
          </a:bodyPr>
          <a:lstStyle/>
          <a:p>
            <a:r>
              <a:rPr lang="en-IE" dirty="0" smtClean="0"/>
              <a:t>So take the </a:t>
            </a:r>
            <a:r>
              <a:rPr lang="en-IE" dirty="0" err="1" smtClean="0"/>
              <a:t>the</a:t>
            </a:r>
            <a:r>
              <a:rPr lang="en-IE" dirty="0" smtClean="0"/>
              <a:t> MU for Augmentin for </a:t>
            </a:r>
            <a:r>
              <a:rPr lang="en-IE" i="1" dirty="0" smtClean="0"/>
              <a:t>E coli  </a:t>
            </a:r>
            <a:r>
              <a:rPr lang="en-IE" dirty="0" smtClean="0"/>
              <a:t>ATCC 35218 a mean of 18.4 was achieved for 26 measurements with an MU of 1 </a:t>
            </a:r>
          </a:p>
          <a:p>
            <a:pPr marL="0" indent="0" algn="ctr">
              <a:buNone/>
            </a:pPr>
            <a:r>
              <a:rPr lang="en-IE" dirty="0" smtClean="0"/>
              <a:t>18.4 +/- 1 mm(95% confidence interval)</a:t>
            </a:r>
          </a:p>
          <a:p>
            <a:pPr marL="0" indent="0">
              <a:buNone/>
            </a:pPr>
            <a:r>
              <a:rPr lang="en-IE" dirty="0" smtClean="0"/>
              <a:t>Overall happy with MU values for zone diameters </a:t>
            </a:r>
            <a:r>
              <a:rPr lang="en-IE" u="sng" dirty="0" smtClean="0"/>
              <a:t>but</a:t>
            </a:r>
            <a:endParaRPr lang="en-IE" dirty="0" smtClean="0"/>
          </a:p>
          <a:p>
            <a:pPr marL="0" indent="0">
              <a:buNone/>
            </a:pPr>
            <a:r>
              <a:rPr lang="en-IE" dirty="0"/>
              <a:t>c</a:t>
            </a:r>
            <a:r>
              <a:rPr lang="en-IE" dirty="0" smtClean="0"/>
              <a:t>aution that if the mean reads high on the range a low MU can push the result out of range – precision/accuracy</a:t>
            </a:r>
          </a:p>
          <a:p>
            <a:pPr marL="0" indent="0">
              <a:buNone/>
            </a:pPr>
            <a:r>
              <a:rPr lang="en-IE" dirty="0" smtClean="0"/>
              <a:t>But MU is a measure of random effects, imprecision (not to confuse with bias –systematic effects or inaccuracy)</a:t>
            </a:r>
          </a:p>
          <a:p>
            <a:r>
              <a:rPr lang="en-IE" dirty="0" smtClean="0"/>
              <a:t>White cell counts- </a:t>
            </a:r>
            <a:r>
              <a:rPr lang="en-AU" dirty="0" smtClean="0"/>
              <a:t>Results </a:t>
            </a:r>
            <a:r>
              <a:rPr lang="en-AU" dirty="0"/>
              <a:t>indicate that considerable variations exist in these measurements, and that sampling and equipment variations as well as operator factors contribute to </a:t>
            </a:r>
            <a:r>
              <a:rPr lang="en-AU" dirty="0" smtClean="0"/>
              <a:t>MU</a:t>
            </a:r>
            <a:r>
              <a:rPr lang="en-AU" dirty="0"/>
              <a:t> </a:t>
            </a:r>
            <a:r>
              <a:rPr lang="en-AU" dirty="0" smtClean="0"/>
              <a:t>– identified area for MU reduction.</a:t>
            </a:r>
            <a:endParaRPr lang="en-IE" dirty="0"/>
          </a:p>
          <a:p>
            <a:endParaRPr lang="en-IE" dirty="0" smtClean="0"/>
          </a:p>
          <a:p>
            <a:endParaRPr lang="en-IE" dirty="0"/>
          </a:p>
        </p:txBody>
      </p:sp>
    </p:spTree>
    <p:extLst>
      <p:ext uri="{BB962C8B-B14F-4D97-AF65-F5344CB8AC3E}">
        <p14:creationId xmlns:p14="http://schemas.microsoft.com/office/powerpoint/2010/main" val="2554846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Urinary WCC dilemma</a:t>
            </a:r>
            <a:endParaRPr lang="en-IE" dirty="0"/>
          </a:p>
        </p:txBody>
      </p:sp>
      <p:sp>
        <p:nvSpPr>
          <p:cNvPr id="3" name="Content Placeholder 2"/>
          <p:cNvSpPr>
            <a:spLocks noGrp="1"/>
          </p:cNvSpPr>
          <p:nvPr>
            <p:ph idx="1"/>
          </p:nvPr>
        </p:nvSpPr>
        <p:spPr/>
        <p:txBody>
          <a:bodyPr>
            <a:normAutofit fontScale="77500" lnSpcReduction="20000"/>
          </a:bodyPr>
          <a:lstStyle/>
          <a:p>
            <a:r>
              <a:rPr lang="en-AU" dirty="0"/>
              <a:t>Guidelines as to an acceptable level of uncertainty are not available but awareness of MU and techniques to minimise these variations will improve the quality of </a:t>
            </a:r>
            <a:r>
              <a:rPr lang="en-AU" dirty="0" smtClean="0"/>
              <a:t>results</a:t>
            </a:r>
          </a:p>
          <a:p>
            <a:r>
              <a:rPr lang="en-AU" dirty="0" smtClean="0"/>
              <a:t>We considered these results and feel that MU based on category intervals (&lt;30, &gt;30 to 200, &gt;200) would provide more realistic results and are now being used.</a:t>
            </a:r>
          </a:p>
          <a:p>
            <a:r>
              <a:rPr lang="en-AU" dirty="0" smtClean="0"/>
              <a:t>MU values not available for these yet but will be assessed in 2018.</a:t>
            </a:r>
          </a:p>
          <a:p>
            <a:r>
              <a:rPr lang="en-AU" dirty="0" smtClean="0"/>
              <a:t>Use of control </a:t>
            </a:r>
            <a:r>
              <a:rPr lang="en-AU" b="1" dirty="0" err="1" smtClean="0"/>
              <a:t>vs</a:t>
            </a:r>
            <a:r>
              <a:rPr lang="en-AU" dirty="0" smtClean="0"/>
              <a:t> test samples critical.</a:t>
            </a:r>
            <a:endParaRPr lang="en-IE" dirty="0"/>
          </a:p>
        </p:txBody>
      </p:sp>
    </p:spTree>
    <p:extLst>
      <p:ext uri="{BB962C8B-B14F-4D97-AF65-F5344CB8AC3E}">
        <p14:creationId xmlns:p14="http://schemas.microsoft.com/office/powerpoint/2010/main" val="3406813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Why is microbiology different</a:t>
            </a:r>
            <a:endParaRPr lang="en-IE" dirty="0"/>
          </a:p>
        </p:txBody>
      </p:sp>
      <p:sp>
        <p:nvSpPr>
          <p:cNvPr id="3" name="Content Placeholder 2"/>
          <p:cNvSpPr>
            <a:spLocks noGrp="1"/>
          </p:cNvSpPr>
          <p:nvPr>
            <p:ph idx="1"/>
          </p:nvPr>
        </p:nvSpPr>
        <p:spPr/>
        <p:txBody>
          <a:bodyPr>
            <a:normAutofit fontScale="77500" lnSpcReduction="20000"/>
          </a:bodyPr>
          <a:lstStyle/>
          <a:p>
            <a:r>
              <a:rPr lang="en-IE" dirty="0" smtClean="0"/>
              <a:t>Much microbiology is qualitative, present/absent, graded +, ++, +++.</a:t>
            </a:r>
          </a:p>
          <a:p>
            <a:r>
              <a:rPr lang="en-IE" dirty="0"/>
              <a:t>Why is there a need for MU for most qualitative Microbiology, presence/absence should be sufficient. ??grading traditional</a:t>
            </a:r>
          </a:p>
          <a:p>
            <a:r>
              <a:rPr lang="en-IE" dirty="0" smtClean="0"/>
              <a:t>MU can be applied to many measurements but unlike blood sciences, many measurements in Microbiology are not quantifiably related to international reference material, e.g. manual WCC. – no calibrators.</a:t>
            </a:r>
          </a:p>
          <a:p>
            <a:r>
              <a:rPr lang="en-IE" dirty="0" smtClean="0"/>
              <a:t>Respiratory cultures – normal flora at certain levels</a:t>
            </a:r>
          </a:p>
        </p:txBody>
      </p:sp>
    </p:spTree>
    <p:extLst>
      <p:ext uri="{BB962C8B-B14F-4D97-AF65-F5344CB8AC3E}">
        <p14:creationId xmlns:p14="http://schemas.microsoft.com/office/powerpoint/2010/main" val="40483518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Quality control in Microbiology</a:t>
            </a:r>
            <a:endParaRPr lang="en-IE" dirty="0"/>
          </a:p>
        </p:txBody>
      </p:sp>
      <p:sp>
        <p:nvSpPr>
          <p:cNvPr id="3" name="Content Placeholder 2"/>
          <p:cNvSpPr>
            <a:spLocks noGrp="1"/>
          </p:cNvSpPr>
          <p:nvPr>
            <p:ph idx="1"/>
          </p:nvPr>
        </p:nvSpPr>
        <p:spPr/>
        <p:txBody>
          <a:bodyPr>
            <a:normAutofit fontScale="70000" lnSpcReduction="20000"/>
          </a:bodyPr>
          <a:lstStyle/>
          <a:p>
            <a:r>
              <a:rPr lang="en-IE" dirty="0" smtClean="0"/>
              <a:t>Most reports for NEQAS bacterial identification request only the presence of absence of organism.</a:t>
            </a:r>
          </a:p>
          <a:p>
            <a:r>
              <a:rPr lang="en-IE" dirty="0" smtClean="0"/>
              <a:t>EQA results are a good indicator of the qualitative proficiency of microbiology laboratories. </a:t>
            </a:r>
          </a:p>
          <a:p>
            <a:r>
              <a:rPr lang="en-IE" dirty="0" smtClean="0"/>
              <a:t>Antimicrobial susceptibility testing produces in most cases SIR results but these are produced through numerical values achieved. But difficult to attain values from automated systems to determine MU. E.g. VITEK</a:t>
            </a:r>
          </a:p>
          <a:p>
            <a:r>
              <a:rPr lang="en-IE" dirty="0" smtClean="0"/>
              <a:t>However EQA samples sometimes produce negative results in positive samples due to sampling – EQA not scored due to low numbers (particularly parasitology).</a:t>
            </a:r>
            <a:endParaRPr lang="en-IE" dirty="0"/>
          </a:p>
        </p:txBody>
      </p:sp>
    </p:spTree>
    <p:extLst>
      <p:ext uri="{BB962C8B-B14F-4D97-AF65-F5344CB8AC3E}">
        <p14:creationId xmlns:p14="http://schemas.microsoft.com/office/powerpoint/2010/main" val="1492486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Conclusion</a:t>
            </a:r>
            <a:endParaRPr lang="en-IE" dirty="0"/>
          </a:p>
        </p:txBody>
      </p:sp>
      <p:sp>
        <p:nvSpPr>
          <p:cNvPr id="3" name="Content Placeholder 2"/>
          <p:cNvSpPr>
            <a:spLocks noGrp="1"/>
          </p:cNvSpPr>
          <p:nvPr>
            <p:ph idx="1"/>
          </p:nvPr>
        </p:nvSpPr>
        <p:spPr/>
        <p:txBody>
          <a:bodyPr>
            <a:normAutofit fontScale="92500" lnSpcReduction="20000"/>
          </a:bodyPr>
          <a:lstStyle/>
          <a:p>
            <a:r>
              <a:rPr lang="en-IE" dirty="0" smtClean="0"/>
              <a:t>Use QC material when performing MU</a:t>
            </a:r>
          </a:p>
          <a:p>
            <a:r>
              <a:rPr lang="en-IE" dirty="0" smtClean="0"/>
              <a:t>Keep the process as easy and understandable as possible.</a:t>
            </a:r>
          </a:p>
          <a:p>
            <a:r>
              <a:rPr lang="en-IE" dirty="0" smtClean="0"/>
              <a:t>Learn from your MU data to alter areas leading to result uncertainty.</a:t>
            </a:r>
          </a:p>
          <a:p>
            <a:r>
              <a:rPr lang="en-IE" dirty="0" smtClean="0"/>
              <a:t>If there are areas of MU that do not add value do not be afraid to drop them and argue your case with your assessor – culture grading</a:t>
            </a:r>
            <a:endParaRPr lang="en-IE" dirty="0"/>
          </a:p>
        </p:txBody>
      </p:sp>
    </p:spTree>
    <p:extLst>
      <p:ext uri="{BB962C8B-B14F-4D97-AF65-F5344CB8AC3E}">
        <p14:creationId xmlns:p14="http://schemas.microsoft.com/office/powerpoint/2010/main" val="3463679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am I discussing</a:t>
            </a:r>
            <a:endParaRPr lang="en-IE" dirty="0"/>
          </a:p>
        </p:txBody>
      </p:sp>
      <p:sp>
        <p:nvSpPr>
          <p:cNvPr id="3" name="Content Placeholder 2"/>
          <p:cNvSpPr>
            <a:spLocks noGrp="1"/>
          </p:cNvSpPr>
          <p:nvPr>
            <p:ph idx="1"/>
          </p:nvPr>
        </p:nvSpPr>
        <p:spPr/>
        <p:txBody>
          <a:bodyPr/>
          <a:lstStyle/>
          <a:p>
            <a:r>
              <a:rPr lang="en-IE" dirty="0" smtClean="0"/>
              <a:t>Look at clinical microbiology measurement uncertainty.</a:t>
            </a:r>
          </a:p>
          <a:p>
            <a:r>
              <a:rPr lang="en-IE" dirty="0" smtClean="0"/>
              <a:t>Not Food, Water </a:t>
            </a:r>
            <a:r>
              <a:rPr lang="en-IE" dirty="0"/>
              <a:t>and </a:t>
            </a:r>
            <a:r>
              <a:rPr lang="en-IE" dirty="0" smtClean="0"/>
              <a:t>Environmental Microbiology (most literature is found in this area)</a:t>
            </a:r>
          </a:p>
          <a:p>
            <a:r>
              <a:rPr lang="en-IE" dirty="0" smtClean="0"/>
              <a:t>More questions than answers?</a:t>
            </a:r>
          </a:p>
          <a:p>
            <a:endParaRPr lang="en-IE" dirty="0" smtClean="0"/>
          </a:p>
          <a:p>
            <a:pPr marL="0" indent="0">
              <a:buNone/>
            </a:pPr>
            <a:endParaRPr lang="en-IE" dirty="0" smtClean="0"/>
          </a:p>
          <a:p>
            <a:endParaRPr lang="en-I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2787774"/>
            <a:ext cx="2247900"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5746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Sources of uncertainty </a:t>
            </a:r>
            <a:br>
              <a:rPr lang="en-IE" dirty="0"/>
            </a:br>
            <a:endParaRPr lang="en-IE" dirty="0"/>
          </a:p>
        </p:txBody>
      </p:sp>
      <p:sp>
        <p:nvSpPr>
          <p:cNvPr id="4" name="Rectangle 3"/>
          <p:cNvSpPr/>
          <p:nvPr/>
        </p:nvSpPr>
        <p:spPr>
          <a:xfrm>
            <a:off x="1259632" y="771550"/>
            <a:ext cx="6840760" cy="3693319"/>
          </a:xfrm>
          <a:prstGeom prst="rect">
            <a:avLst/>
          </a:prstGeom>
        </p:spPr>
        <p:txBody>
          <a:bodyPr wrap="square">
            <a:spAutoFit/>
          </a:bodyPr>
          <a:lstStyle/>
          <a:p>
            <a:endParaRPr lang="en-IE" dirty="0"/>
          </a:p>
          <a:p>
            <a:r>
              <a:rPr lang="en-IE" sz="3600" dirty="0" smtClean="0"/>
              <a:t>•</a:t>
            </a:r>
            <a:r>
              <a:rPr lang="en-IE" sz="3600" dirty="0"/>
              <a:t>There are many possible sources of uncertainty, e.g. sampling, instrument drifts and calibration, homogenisation and dilution effects, human factors, environmental effects, etc. </a:t>
            </a:r>
          </a:p>
        </p:txBody>
      </p:sp>
    </p:spTree>
    <p:extLst>
      <p:ext uri="{BB962C8B-B14F-4D97-AF65-F5344CB8AC3E}">
        <p14:creationId xmlns:p14="http://schemas.microsoft.com/office/powerpoint/2010/main" val="1473755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Basics of Estimating Measurement </a:t>
            </a:r>
            <a:r>
              <a:rPr lang="en-IE" dirty="0" err="1" smtClean="0"/>
              <a:t>uncertaintity</a:t>
            </a:r>
            <a:endParaRPr lang="en-IE" dirty="0"/>
          </a:p>
        </p:txBody>
      </p:sp>
      <p:sp>
        <p:nvSpPr>
          <p:cNvPr id="3" name="Content Placeholder 2"/>
          <p:cNvSpPr>
            <a:spLocks noGrp="1"/>
          </p:cNvSpPr>
          <p:nvPr>
            <p:ph idx="1"/>
          </p:nvPr>
        </p:nvSpPr>
        <p:spPr/>
        <p:txBody>
          <a:bodyPr>
            <a:normAutofit fontScale="77500" lnSpcReduction="20000"/>
          </a:bodyPr>
          <a:lstStyle/>
          <a:p>
            <a:pPr marL="0" indent="0">
              <a:buNone/>
            </a:pPr>
            <a:r>
              <a:rPr lang="en-IE" sz="2000" dirty="0" err="1" smtClean="0"/>
              <a:t>Clin</a:t>
            </a:r>
            <a:r>
              <a:rPr lang="en-IE" sz="2000" dirty="0" smtClean="0"/>
              <a:t> </a:t>
            </a:r>
            <a:r>
              <a:rPr lang="en-IE" sz="2000" dirty="0" err="1" smtClean="0"/>
              <a:t>Biochem</a:t>
            </a:r>
            <a:r>
              <a:rPr lang="en-IE" sz="2000" dirty="0" smtClean="0"/>
              <a:t> Rev 29 August 2008 I Pg53</a:t>
            </a:r>
          </a:p>
          <a:p>
            <a:r>
              <a:rPr lang="en-IE" b="1" dirty="0"/>
              <a:t>Measurement uncertainty</a:t>
            </a:r>
            <a:r>
              <a:rPr lang="en-IE" dirty="0"/>
              <a:t>: a parameter associated with the result of a measurement, </a:t>
            </a:r>
            <a:r>
              <a:rPr lang="en-IE" dirty="0" smtClean="0"/>
              <a:t>that characterises </a:t>
            </a:r>
            <a:r>
              <a:rPr lang="en-IE" dirty="0"/>
              <a:t>the dispersion of the values that could reasonably be attributed to </a:t>
            </a:r>
            <a:r>
              <a:rPr lang="en-IE" dirty="0" smtClean="0"/>
              <a:t>the </a:t>
            </a:r>
            <a:r>
              <a:rPr lang="en-IE" dirty="0" err="1" smtClean="0"/>
              <a:t>measurand</a:t>
            </a:r>
            <a:r>
              <a:rPr lang="en-IE" dirty="0" smtClean="0"/>
              <a:t>.</a:t>
            </a:r>
          </a:p>
          <a:p>
            <a:r>
              <a:rPr lang="en-IE" dirty="0" smtClean="0"/>
              <a:t>Concept from the 1990’s. MU originally bottom up approach. – all potential sources of uncertainty-  Unwieldy.</a:t>
            </a:r>
          </a:p>
          <a:p>
            <a:r>
              <a:rPr lang="en-IE" dirty="0" smtClean="0"/>
              <a:t>In clinical biochemistry QC material is used to estimate and monitor whole procedure imprecision. This can also be applied to Microbiology but not always.  </a:t>
            </a:r>
          </a:p>
          <a:p>
            <a:endParaRPr lang="en-IE" dirty="0"/>
          </a:p>
        </p:txBody>
      </p:sp>
    </p:spTree>
    <p:extLst>
      <p:ext uri="{BB962C8B-B14F-4D97-AF65-F5344CB8AC3E}">
        <p14:creationId xmlns:p14="http://schemas.microsoft.com/office/powerpoint/2010/main" val="4196410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461"/>
            <a:ext cx="8229600" cy="857250"/>
          </a:xfrm>
        </p:spPr>
        <p:txBody>
          <a:bodyPr>
            <a:normAutofit/>
          </a:bodyPr>
          <a:lstStyle/>
          <a:p>
            <a:r>
              <a:rPr lang="en-IE" sz="3600" dirty="0" smtClean="0"/>
              <a:t>General principals in Microbiology</a:t>
            </a:r>
            <a:endParaRPr lang="en-IE" sz="3600" dirty="0"/>
          </a:p>
        </p:txBody>
      </p:sp>
      <p:sp>
        <p:nvSpPr>
          <p:cNvPr id="3" name="Content Placeholder 2"/>
          <p:cNvSpPr>
            <a:spLocks noGrp="1"/>
          </p:cNvSpPr>
          <p:nvPr>
            <p:ph idx="1"/>
          </p:nvPr>
        </p:nvSpPr>
        <p:spPr>
          <a:xfrm>
            <a:off x="539552" y="699542"/>
            <a:ext cx="8229600" cy="4104456"/>
          </a:xfrm>
        </p:spPr>
        <p:txBody>
          <a:bodyPr>
            <a:noAutofit/>
          </a:bodyPr>
          <a:lstStyle/>
          <a:p>
            <a:r>
              <a:rPr lang="en-IE" sz="2000" dirty="0"/>
              <a:t>In general, no measurement or test is perfect and the imperfections (such as </a:t>
            </a:r>
            <a:r>
              <a:rPr lang="en-IE" sz="2000" dirty="0" err="1" smtClean="0"/>
              <a:t>pipettor</a:t>
            </a:r>
            <a:r>
              <a:rPr lang="en-IE" sz="2000" dirty="0" smtClean="0"/>
              <a:t> variation</a:t>
            </a:r>
            <a:r>
              <a:rPr lang="en-IE" sz="2000" dirty="0"/>
              <a:t>) may give rise to error of measurement in the result. Thus in an enumeration test </a:t>
            </a:r>
            <a:r>
              <a:rPr lang="en-IE" sz="2000" dirty="0" smtClean="0"/>
              <a:t>the bacterial </a:t>
            </a:r>
            <a:r>
              <a:rPr lang="en-IE" sz="2000" dirty="0"/>
              <a:t>count obtained is only an approximation of the actual count and so the result </a:t>
            </a:r>
            <a:r>
              <a:rPr lang="en-IE" sz="2000" dirty="0" smtClean="0"/>
              <a:t>is incomplete </a:t>
            </a:r>
            <a:r>
              <a:rPr lang="en-IE" sz="2000" dirty="0"/>
              <a:t>unless accompanied by a statement of the uncertainty associated with the count</a:t>
            </a:r>
            <a:r>
              <a:rPr lang="en-IE" sz="2000" dirty="0" smtClean="0"/>
              <a:t>.</a:t>
            </a:r>
          </a:p>
          <a:p>
            <a:r>
              <a:rPr lang="en-IE" sz="2000" dirty="0" smtClean="0"/>
              <a:t>As </a:t>
            </a:r>
            <a:r>
              <a:rPr lang="en-IE" sz="2000" dirty="0"/>
              <a:t>uncertainty of measurement is a parameter associated with the result of a measurement </a:t>
            </a:r>
            <a:r>
              <a:rPr lang="en-IE" sz="2000" dirty="0" smtClean="0"/>
              <a:t>it is </a:t>
            </a:r>
            <a:r>
              <a:rPr lang="en-IE" sz="2000" dirty="0"/>
              <a:t>only applicable to enumeration methods. However, factors that contribute to the </a:t>
            </a:r>
            <a:r>
              <a:rPr lang="en-IE" sz="2000" dirty="0" smtClean="0"/>
              <a:t>uncertainty of </a:t>
            </a:r>
            <a:r>
              <a:rPr lang="en-IE" sz="2000" dirty="0"/>
              <a:t>the result of presence/absence tests should be identified</a:t>
            </a:r>
            <a:r>
              <a:rPr lang="en-IE" sz="2000" dirty="0" smtClean="0"/>
              <a:t>.</a:t>
            </a:r>
          </a:p>
          <a:p>
            <a:r>
              <a:rPr lang="en-IE" sz="2000" dirty="0" smtClean="0"/>
              <a:t>In </a:t>
            </a:r>
            <a:r>
              <a:rPr lang="en-IE" sz="2000" dirty="0"/>
              <a:t>microbiological testing the greatest sources of uncertainty arise from sampling and the </a:t>
            </a:r>
            <a:r>
              <a:rPr lang="en-IE" sz="2000" dirty="0" smtClean="0"/>
              <a:t>non-homogeneous distribution </a:t>
            </a:r>
            <a:r>
              <a:rPr lang="en-IE" sz="2000" dirty="0"/>
              <a:t>of micro-organisms in the sample.</a:t>
            </a:r>
          </a:p>
        </p:txBody>
      </p:sp>
    </p:spTree>
    <p:extLst>
      <p:ext uri="{BB962C8B-B14F-4D97-AF65-F5344CB8AC3E}">
        <p14:creationId xmlns:p14="http://schemas.microsoft.com/office/powerpoint/2010/main" val="883225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Example 1</a:t>
            </a:r>
            <a:endParaRPr lang="en-IE" dirty="0"/>
          </a:p>
        </p:txBody>
      </p:sp>
      <p:sp>
        <p:nvSpPr>
          <p:cNvPr id="3" name="Content Placeholder 2"/>
          <p:cNvSpPr>
            <a:spLocks noGrp="1"/>
          </p:cNvSpPr>
          <p:nvPr>
            <p:ph idx="1"/>
          </p:nvPr>
        </p:nvSpPr>
        <p:spPr/>
        <p:txBody>
          <a:bodyPr>
            <a:normAutofit fontScale="85000" lnSpcReduction="20000"/>
          </a:bodyPr>
          <a:lstStyle/>
          <a:p>
            <a:r>
              <a:rPr lang="en-IE" dirty="0" smtClean="0"/>
              <a:t>Urine WCC</a:t>
            </a:r>
          </a:p>
          <a:p>
            <a:r>
              <a:rPr lang="en-AU" dirty="0"/>
              <a:t>A sample of the urine specimen is loaded into a counting chamber and the number of WBC in a given volume of urine is counted manually under </a:t>
            </a:r>
            <a:r>
              <a:rPr lang="en-AU" dirty="0" smtClean="0"/>
              <a:t>light.</a:t>
            </a:r>
          </a:p>
          <a:p>
            <a:r>
              <a:rPr lang="en-AU" dirty="0"/>
              <a:t>Mixing and sampling of specimen, operator, manual counting of cells and calculations will be examined. All of these sources of uncertainty are estimated by repeatability measurements across operators, specimens and days of procedure.</a:t>
            </a:r>
            <a:endParaRPr lang="en-IE" dirty="0"/>
          </a:p>
          <a:p>
            <a:endParaRPr lang="en-IE" dirty="0"/>
          </a:p>
        </p:txBody>
      </p:sp>
    </p:spTree>
    <p:extLst>
      <p:ext uri="{BB962C8B-B14F-4D97-AF65-F5344CB8AC3E}">
        <p14:creationId xmlns:p14="http://schemas.microsoft.com/office/powerpoint/2010/main" val="2492626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is/not assessed</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67069461"/>
              </p:ext>
            </p:extLst>
          </p:nvPr>
        </p:nvGraphicFramePr>
        <p:xfrm>
          <a:off x="1115617" y="1491631"/>
          <a:ext cx="6070679" cy="2918460"/>
        </p:xfrm>
        <a:graphic>
          <a:graphicData uri="http://schemas.openxmlformats.org/drawingml/2006/table">
            <a:tbl>
              <a:tblPr firstRow="1" firstCol="1" lastRow="1" lastCol="1" bandRow="1" bandCol="1"/>
              <a:tblGrid>
                <a:gridCol w="2388754"/>
                <a:gridCol w="1990628"/>
                <a:gridCol w="1691297"/>
              </a:tblGrid>
              <a:tr h="617220">
                <a:tc>
                  <a:txBody>
                    <a:bodyPr/>
                    <a:lstStyle/>
                    <a:p>
                      <a:pPr>
                        <a:spcBef>
                          <a:spcPts val="100"/>
                        </a:spcBef>
                        <a:spcAft>
                          <a:spcPts val="100"/>
                        </a:spcAft>
                      </a:pPr>
                      <a:r>
                        <a:rPr lang="en-AU" sz="1400" b="1" dirty="0">
                          <a:effectLst/>
                          <a:latin typeface="Times New Roman"/>
                          <a:ea typeface="Times New Roman"/>
                        </a:rPr>
                        <a:t>Variable</a:t>
                      </a:r>
                      <a:endParaRPr lang="en-IE" sz="14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b="1">
                          <a:effectLst/>
                          <a:latin typeface="Times New Roman"/>
                          <a:ea typeface="Times New Roman"/>
                        </a:rPr>
                        <a:t>Within the control of the laboratory?</a:t>
                      </a:r>
                      <a:endParaRPr lang="en-IE" sz="14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b="1">
                          <a:effectLst/>
                          <a:latin typeface="Times New Roman"/>
                          <a:ea typeface="Times New Roman"/>
                        </a:rPr>
                        <a:t>Need to estimate uncertainty?</a:t>
                      </a:r>
                      <a:endParaRPr lang="en-IE" sz="14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740">
                <a:tc>
                  <a:txBody>
                    <a:bodyPr/>
                    <a:lstStyle/>
                    <a:p>
                      <a:pPr>
                        <a:spcBef>
                          <a:spcPts val="100"/>
                        </a:spcBef>
                        <a:spcAft>
                          <a:spcPts val="100"/>
                        </a:spcAft>
                      </a:pPr>
                      <a:r>
                        <a:rPr lang="en-AU" sz="1400" dirty="0">
                          <a:effectLst/>
                          <a:latin typeface="Times New Roman"/>
                          <a:ea typeface="Times New Roman"/>
                        </a:rPr>
                        <a:t>Collection technique</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dirty="0">
                          <a:effectLst/>
                          <a:latin typeface="Times New Roman"/>
                          <a:ea typeface="Times New Roman"/>
                        </a:rPr>
                        <a:t>No *</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a:effectLst/>
                          <a:latin typeface="Times New Roman"/>
                          <a:ea typeface="Times New Roman"/>
                        </a:rPr>
                        <a:t>No</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740">
                <a:tc>
                  <a:txBody>
                    <a:bodyPr/>
                    <a:lstStyle/>
                    <a:p>
                      <a:pPr>
                        <a:spcBef>
                          <a:spcPts val="100"/>
                        </a:spcBef>
                        <a:spcAft>
                          <a:spcPts val="100"/>
                        </a:spcAft>
                      </a:pPr>
                      <a:r>
                        <a:rPr lang="en-AU" sz="1400" dirty="0">
                          <a:effectLst/>
                          <a:latin typeface="Times New Roman"/>
                          <a:ea typeface="Times New Roman"/>
                        </a:rPr>
                        <a:t>Transport of specimen</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dirty="0">
                          <a:effectLst/>
                          <a:latin typeface="Times New Roman"/>
                          <a:ea typeface="Times New Roman"/>
                        </a:rPr>
                        <a:t>No *</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a:effectLst/>
                          <a:latin typeface="Times New Roman"/>
                          <a:ea typeface="Times New Roman"/>
                        </a:rPr>
                        <a:t>No</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740">
                <a:tc>
                  <a:txBody>
                    <a:bodyPr/>
                    <a:lstStyle/>
                    <a:p>
                      <a:pPr>
                        <a:spcBef>
                          <a:spcPts val="100"/>
                        </a:spcBef>
                        <a:spcAft>
                          <a:spcPts val="100"/>
                        </a:spcAft>
                      </a:pPr>
                      <a:r>
                        <a:rPr lang="en-AU" sz="1400">
                          <a:effectLst/>
                          <a:latin typeface="Times New Roman"/>
                          <a:ea typeface="Times New Roman"/>
                        </a:rPr>
                        <a:t>Storage of specimen</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dirty="0">
                          <a:effectLst/>
                          <a:latin typeface="Times New Roman"/>
                          <a:ea typeface="Times New Roman"/>
                        </a:rPr>
                        <a:t>No *</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a:effectLst/>
                          <a:latin typeface="Times New Roman"/>
                          <a:ea typeface="Times New Roman"/>
                        </a:rPr>
                        <a:t>No</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740">
                <a:tc>
                  <a:txBody>
                    <a:bodyPr/>
                    <a:lstStyle/>
                    <a:p>
                      <a:pPr>
                        <a:spcBef>
                          <a:spcPts val="100"/>
                        </a:spcBef>
                        <a:spcAft>
                          <a:spcPts val="100"/>
                        </a:spcAft>
                      </a:pPr>
                      <a:r>
                        <a:rPr lang="en-AU" sz="1400">
                          <a:effectLst/>
                          <a:latin typeface="Times New Roman"/>
                          <a:ea typeface="Times New Roman"/>
                        </a:rPr>
                        <a:t>Sampling of specimen</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dirty="0">
                          <a:effectLst/>
                          <a:latin typeface="Times New Roman"/>
                          <a:ea typeface="Times New Roman"/>
                        </a:rPr>
                        <a:t>Yes</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dirty="0">
                          <a:effectLst/>
                          <a:latin typeface="Times New Roman"/>
                          <a:ea typeface="Times New Roman"/>
                        </a:rPr>
                        <a:t>Yes</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480">
                <a:tc>
                  <a:txBody>
                    <a:bodyPr/>
                    <a:lstStyle/>
                    <a:p>
                      <a:pPr>
                        <a:spcBef>
                          <a:spcPts val="100"/>
                        </a:spcBef>
                        <a:spcAft>
                          <a:spcPts val="100"/>
                        </a:spcAft>
                      </a:pPr>
                      <a:r>
                        <a:rPr lang="en-AU" sz="1400">
                          <a:effectLst/>
                          <a:latin typeface="Times New Roman"/>
                          <a:ea typeface="Times New Roman"/>
                        </a:rPr>
                        <a:t>Volume of counting chamber</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a:effectLst/>
                          <a:latin typeface="Times New Roman"/>
                          <a:ea typeface="Times New Roman"/>
                        </a:rPr>
                        <a:t>No</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dirty="0">
                          <a:effectLst/>
                          <a:latin typeface="Times New Roman"/>
                          <a:ea typeface="Times New Roman"/>
                        </a:rPr>
                        <a:t>No</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480">
                <a:tc>
                  <a:txBody>
                    <a:bodyPr/>
                    <a:lstStyle/>
                    <a:p>
                      <a:pPr>
                        <a:spcBef>
                          <a:spcPts val="100"/>
                        </a:spcBef>
                        <a:spcAft>
                          <a:spcPts val="100"/>
                        </a:spcAft>
                      </a:pPr>
                      <a:r>
                        <a:rPr lang="en-AU" sz="1400">
                          <a:effectLst/>
                          <a:latin typeface="Times New Roman"/>
                          <a:ea typeface="Times New Roman"/>
                        </a:rPr>
                        <a:t>Phase or light microscopy</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a:effectLst/>
                          <a:latin typeface="Times New Roman"/>
                          <a:ea typeface="Times New Roman"/>
                        </a:rPr>
                        <a:t>Yes</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dirty="0">
                          <a:effectLst/>
                          <a:latin typeface="Times New Roman"/>
                          <a:ea typeface="Times New Roman"/>
                        </a:rPr>
                        <a:t>No</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480">
                <a:tc>
                  <a:txBody>
                    <a:bodyPr/>
                    <a:lstStyle/>
                    <a:p>
                      <a:pPr>
                        <a:spcBef>
                          <a:spcPts val="100"/>
                        </a:spcBef>
                        <a:spcAft>
                          <a:spcPts val="100"/>
                        </a:spcAft>
                      </a:pPr>
                      <a:r>
                        <a:rPr lang="en-AU" sz="1400">
                          <a:effectLst/>
                          <a:latin typeface="Times New Roman"/>
                          <a:ea typeface="Times New Roman"/>
                        </a:rPr>
                        <a:t>Manual counting of cells</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a:effectLst/>
                          <a:latin typeface="Times New Roman"/>
                          <a:ea typeface="Times New Roman"/>
                        </a:rPr>
                        <a:t>Yes</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dirty="0">
                          <a:effectLst/>
                          <a:latin typeface="Times New Roman"/>
                          <a:ea typeface="Times New Roman"/>
                        </a:rPr>
                        <a:t>Yes</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740">
                <a:tc>
                  <a:txBody>
                    <a:bodyPr/>
                    <a:lstStyle/>
                    <a:p>
                      <a:pPr>
                        <a:spcBef>
                          <a:spcPts val="100"/>
                        </a:spcBef>
                        <a:spcAft>
                          <a:spcPts val="100"/>
                        </a:spcAft>
                      </a:pPr>
                      <a:r>
                        <a:rPr lang="en-AU" sz="1400">
                          <a:effectLst/>
                          <a:latin typeface="Times New Roman"/>
                          <a:ea typeface="Times New Roman"/>
                        </a:rPr>
                        <a:t>Operator</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a:effectLst/>
                          <a:latin typeface="Times New Roman"/>
                          <a:ea typeface="Times New Roman"/>
                        </a:rPr>
                        <a:t>Yes</a:t>
                      </a:r>
                      <a:endParaRPr lang="en-IE" sz="1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100"/>
                        </a:spcAft>
                      </a:pPr>
                      <a:r>
                        <a:rPr lang="en-AU" sz="1400" dirty="0">
                          <a:effectLst/>
                          <a:latin typeface="Times New Roman"/>
                          <a:ea typeface="Times New Roman"/>
                        </a:rPr>
                        <a:t>Yes</a:t>
                      </a:r>
                      <a:endParaRPr lang="en-IE" sz="1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7097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Method</a:t>
            </a:r>
            <a:endParaRPr lang="en-IE" dirty="0"/>
          </a:p>
        </p:txBody>
      </p:sp>
      <p:sp>
        <p:nvSpPr>
          <p:cNvPr id="3" name="Content Placeholder 2"/>
          <p:cNvSpPr>
            <a:spLocks noGrp="1"/>
          </p:cNvSpPr>
          <p:nvPr>
            <p:ph idx="1"/>
          </p:nvPr>
        </p:nvSpPr>
        <p:spPr/>
        <p:txBody>
          <a:bodyPr>
            <a:normAutofit fontScale="85000" lnSpcReduction="20000"/>
          </a:bodyPr>
          <a:lstStyle/>
          <a:p>
            <a:r>
              <a:rPr lang="en-AU" dirty="0"/>
              <a:t>Estimates of uncertainty were made for two urine specimens encountered in routine laboratory work — one specimen with a high WBC </a:t>
            </a:r>
            <a:r>
              <a:rPr lang="en-AU" dirty="0" smtClean="0"/>
              <a:t>count </a:t>
            </a:r>
            <a:r>
              <a:rPr lang="en-AU" dirty="0"/>
              <a:t>and another with a low WBC </a:t>
            </a:r>
            <a:r>
              <a:rPr lang="en-AU" dirty="0" smtClean="0"/>
              <a:t>count.</a:t>
            </a:r>
          </a:p>
          <a:p>
            <a:r>
              <a:rPr lang="en-AU" dirty="0"/>
              <a:t>The data for each of the above scenarios was </a:t>
            </a:r>
            <a:r>
              <a:rPr lang="en-AU" dirty="0" smtClean="0"/>
              <a:t>recorded</a:t>
            </a:r>
          </a:p>
          <a:p>
            <a:r>
              <a:rPr lang="en-AU" dirty="0"/>
              <a:t>The data </a:t>
            </a:r>
            <a:r>
              <a:rPr lang="en-AU" dirty="0" smtClean="0"/>
              <a:t>can be </a:t>
            </a:r>
            <a:r>
              <a:rPr lang="en-AU" dirty="0"/>
              <a:t>shown to be normally distributed. The mean, median, SD, CV% and measurement uncertainty (MU), typically 95% confidence level or CV% x 2 are calculated. </a:t>
            </a:r>
            <a:endParaRPr lang="en-IE" dirty="0"/>
          </a:p>
          <a:p>
            <a:endParaRPr lang="en-IE" dirty="0"/>
          </a:p>
        </p:txBody>
      </p:sp>
    </p:spTree>
    <p:extLst>
      <p:ext uri="{BB962C8B-B14F-4D97-AF65-F5344CB8AC3E}">
        <p14:creationId xmlns:p14="http://schemas.microsoft.com/office/powerpoint/2010/main" val="4122253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Results</a:t>
            </a:r>
            <a:endParaRPr lang="en-IE"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458699"/>
              </p:ext>
            </p:extLst>
          </p:nvPr>
        </p:nvGraphicFramePr>
        <p:xfrm>
          <a:off x="2267745" y="897564"/>
          <a:ext cx="4320479" cy="3970840"/>
        </p:xfrm>
        <a:graphic>
          <a:graphicData uri="http://schemas.openxmlformats.org/drawingml/2006/table">
            <a:tbl>
              <a:tblPr>
                <a:tableStyleId>{7DF18680-E054-41AD-8BC1-D1AEF772440D}</a:tableStyleId>
              </a:tblPr>
              <a:tblGrid>
                <a:gridCol w="2089813"/>
                <a:gridCol w="1115333"/>
                <a:gridCol w="1115333"/>
              </a:tblGrid>
              <a:tr h="189398">
                <a:tc>
                  <a:txBody>
                    <a:bodyPr/>
                    <a:lstStyle/>
                    <a:p>
                      <a:pPr algn="l" fontAlgn="b"/>
                      <a:r>
                        <a:rPr lang="en-IE" sz="1200" u="none" strike="noStrike" dirty="0">
                          <a:effectLst/>
                        </a:rPr>
                        <a:t>Scientist</a:t>
                      </a:r>
                      <a:endParaRPr lang="en-IE" sz="1200" b="0" i="0" u="none" strike="noStrike" dirty="0">
                        <a:solidFill>
                          <a:srgbClr val="000000"/>
                        </a:solidFill>
                        <a:effectLst/>
                        <a:latin typeface="Calibri"/>
                      </a:endParaRPr>
                    </a:p>
                  </a:txBody>
                  <a:tcPr marL="8690" marR="8690" marT="6518" marB="0" anchor="b"/>
                </a:tc>
                <a:tc>
                  <a:txBody>
                    <a:bodyPr/>
                    <a:lstStyle/>
                    <a:p>
                      <a:pPr algn="r" fontAlgn="b"/>
                      <a:r>
                        <a:rPr lang="en-IE" sz="1200" u="none" strike="noStrike" dirty="0">
                          <a:effectLst/>
                          <a:latin typeface="Arial Black" pitchFamily="34" charset="0"/>
                        </a:rPr>
                        <a:t>74039</a:t>
                      </a:r>
                      <a:endParaRPr lang="en-IE" sz="1200" b="0" i="0" u="none" strike="noStrike" dirty="0">
                        <a:solidFill>
                          <a:srgbClr val="000000"/>
                        </a:solidFill>
                        <a:effectLst/>
                        <a:latin typeface="Arial Black" pitchFamily="34" charset="0"/>
                      </a:endParaRPr>
                    </a:p>
                  </a:txBody>
                  <a:tcPr marL="8690" marR="8690" marT="6518" marB="0" anchor="b"/>
                </a:tc>
                <a:tc>
                  <a:txBody>
                    <a:bodyPr/>
                    <a:lstStyle/>
                    <a:p>
                      <a:pPr algn="r" fontAlgn="b"/>
                      <a:r>
                        <a:rPr lang="en-IE" sz="1200" u="none" strike="noStrike" dirty="0">
                          <a:effectLst/>
                          <a:latin typeface="Arial Black" pitchFamily="34" charset="0"/>
                        </a:rPr>
                        <a:t>74023</a:t>
                      </a:r>
                      <a:endParaRPr lang="en-IE" sz="1200" b="0" i="0" u="none" strike="noStrike" dirty="0">
                        <a:solidFill>
                          <a:srgbClr val="000000"/>
                        </a:solidFill>
                        <a:effectLst/>
                        <a:latin typeface="Arial Black" pitchFamily="34" charset="0"/>
                      </a:endParaRPr>
                    </a:p>
                  </a:txBody>
                  <a:tcPr marL="8690" marR="8690" marT="6518" marB="0" anchor="b"/>
                </a:tc>
              </a:tr>
              <a:tr h="189398">
                <a:tc>
                  <a:txBody>
                    <a:bodyPr/>
                    <a:lstStyle/>
                    <a:p>
                      <a:pPr algn="l" fontAlgn="b"/>
                      <a:r>
                        <a:rPr lang="en-IE" sz="1200" u="none" strike="noStrike">
                          <a:effectLst/>
                        </a:rPr>
                        <a:t>A</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22</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270</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B</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dirty="0">
                          <a:effectLst/>
                        </a:rPr>
                        <a:t>25</a:t>
                      </a:r>
                      <a:endParaRPr lang="en-IE" sz="1200" b="0" i="0" u="none" strike="noStrike" dirty="0">
                        <a:solidFill>
                          <a:srgbClr val="000000"/>
                        </a:solidFill>
                        <a:effectLst/>
                        <a:latin typeface="Calibri"/>
                      </a:endParaRPr>
                    </a:p>
                  </a:txBody>
                  <a:tcPr marL="8690" marR="8690" marT="6518" marB="0" anchor="b"/>
                </a:tc>
                <a:tc>
                  <a:txBody>
                    <a:bodyPr/>
                    <a:lstStyle/>
                    <a:p>
                      <a:pPr algn="r" fontAlgn="b"/>
                      <a:r>
                        <a:rPr lang="en-IE" sz="1200" u="none" strike="noStrike">
                          <a:effectLst/>
                        </a:rPr>
                        <a:t>286</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C</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24</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266</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D</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dirty="0">
                          <a:effectLst/>
                        </a:rPr>
                        <a:t>20</a:t>
                      </a:r>
                      <a:endParaRPr lang="en-IE" sz="1200" b="0" i="0" u="none" strike="noStrike" dirty="0">
                        <a:solidFill>
                          <a:srgbClr val="000000"/>
                        </a:solidFill>
                        <a:effectLst/>
                        <a:latin typeface="Calibri"/>
                      </a:endParaRPr>
                    </a:p>
                  </a:txBody>
                  <a:tcPr marL="8690" marR="8690" marT="6518" marB="0" anchor="b"/>
                </a:tc>
                <a:tc>
                  <a:txBody>
                    <a:bodyPr/>
                    <a:lstStyle/>
                    <a:p>
                      <a:pPr algn="r" fontAlgn="b"/>
                      <a:r>
                        <a:rPr lang="en-IE" sz="1200" u="none" strike="noStrike">
                          <a:effectLst/>
                        </a:rPr>
                        <a:t>280</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E</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22</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260</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F</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20</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240</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G</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21</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244</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H</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19</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213</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I</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17</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243</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J</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25</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273</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K</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13</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291</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L</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19</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235</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M</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17</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251</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N</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17</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dirty="0">
                          <a:effectLst/>
                        </a:rPr>
                        <a:t>246</a:t>
                      </a:r>
                      <a:endParaRPr lang="en-IE" sz="1200" b="0" i="0" u="none" strike="noStrike" dirty="0">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 </a:t>
                      </a:r>
                      <a:endParaRPr lang="en-IE" sz="1200" b="0" i="0" u="none" strike="noStrike">
                        <a:solidFill>
                          <a:srgbClr val="000000"/>
                        </a:solidFill>
                        <a:effectLst/>
                        <a:latin typeface="Calibri"/>
                      </a:endParaRPr>
                    </a:p>
                  </a:txBody>
                  <a:tcPr marL="8690" marR="8690" marT="6518" marB="0" anchor="b"/>
                </a:tc>
                <a:tc>
                  <a:txBody>
                    <a:bodyPr/>
                    <a:lstStyle/>
                    <a:p>
                      <a:pPr algn="l" fontAlgn="b"/>
                      <a:r>
                        <a:rPr lang="en-IE" sz="1200" u="none" strike="noStrike">
                          <a:effectLst/>
                        </a:rPr>
                        <a:t> </a:t>
                      </a:r>
                      <a:endParaRPr lang="en-IE" sz="1200" b="0" i="0" u="none" strike="noStrike">
                        <a:solidFill>
                          <a:srgbClr val="000000"/>
                        </a:solidFill>
                        <a:effectLst/>
                        <a:latin typeface="Calibri"/>
                      </a:endParaRPr>
                    </a:p>
                  </a:txBody>
                  <a:tcPr marL="8690" marR="8690" marT="6518" marB="0" anchor="b"/>
                </a:tc>
                <a:tc>
                  <a:txBody>
                    <a:bodyPr/>
                    <a:lstStyle/>
                    <a:p>
                      <a:pPr algn="l" fontAlgn="b"/>
                      <a:r>
                        <a:rPr lang="en-IE" sz="1200" u="none" strike="noStrike">
                          <a:effectLst/>
                        </a:rPr>
                        <a:t> </a:t>
                      </a:r>
                      <a:endParaRPr lang="en-IE" sz="1200" b="0"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Mean</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20.0714</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dirty="0">
                          <a:effectLst/>
                        </a:rPr>
                        <a:t>257</a:t>
                      </a:r>
                      <a:endParaRPr lang="en-IE" sz="1200" b="0" i="0" u="none" strike="noStrike" dirty="0">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SD</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3.42983</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21.965</a:t>
                      </a:r>
                      <a:endParaRPr lang="en-IE" sz="1200" b="0" i="0" u="none" strike="noStrike">
                        <a:solidFill>
                          <a:srgbClr val="000000"/>
                        </a:solidFill>
                        <a:effectLst/>
                        <a:latin typeface="Calibri"/>
                      </a:endParaRPr>
                    </a:p>
                  </a:txBody>
                  <a:tcPr marL="8690" marR="8690" marT="6518" marB="0" anchor="b"/>
                </a:tc>
              </a:tr>
              <a:tr h="372278">
                <a:tc>
                  <a:txBody>
                    <a:bodyPr/>
                    <a:lstStyle/>
                    <a:p>
                      <a:pPr algn="l" fontAlgn="b"/>
                      <a:r>
                        <a:rPr lang="en-IE" sz="1200" u="none" strike="noStrike">
                          <a:effectLst/>
                        </a:rPr>
                        <a:t>Uncertainty of measurement</a:t>
                      </a:r>
                      <a:endParaRPr lang="en-IE" sz="1200" b="1"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6.85966</a:t>
                      </a:r>
                      <a:endParaRPr lang="en-IE" sz="1200" b="1"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43.93</a:t>
                      </a:r>
                      <a:endParaRPr lang="en-IE" sz="1200" b="1" i="0" u="none" strike="noStrike">
                        <a:solidFill>
                          <a:srgbClr val="000000"/>
                        </a:solidFill>
                        <a:effectLst/>
                        <a:latin typeface="Calibri"/>
                      </a:endParaRPr>
                    </a:p>
                  </a:txBody>
                  <a:tcPr marL="8690" marR="8690" marT="6518" marB="0" anchor="b"/>
                </a:tc>
              </a:tr>
              <a:tr h="189398">
                <a:tc>
                  <a:txBody>
                    <a:bodyPr/>
                    <a:lstStyle/>
                    <a:p>
                      <a:pPr algn="l" fontAlgn="b"/>
                      <a:r>
                        <a:rPr lang="en-IE" sz="1200" u="none" strike="noStrike">
                          <a:effectLst/>
                        </a:rPr>
                        <a:t>CV %</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a:effectLst/>
                        </a:rPr>
                        <a:t>17.0881</a:t>
                      </a:r>
                      <a:endParaRPr lang="en-IE" sz="1200" b="0" i="0" u="none" strike="noStrike">
                        <a:solidFill>
                          <a:srgbClr val="000000"/>
                        </a:solidFill>
                        <a:effectLst/>
                        <a:latin typeface="Calibri"/>
                      </a:endParaRPr>
                    </a:p>
                  </a:txBody>
                  <a:tcPr marL="8690" marR="8690" marT="6518" marB="0" anchor="b"/>
                </a:tc>
                <a:tc>
                  <a:txBody>
                    <a:bodyPr/>
                    <a:lstStyle/>
                    <a:p>
                      <a:pPr algn="r" fontAlgn="b"/>
                      <a:r>
                        <a:rPr lang="en-IE" sz="1200" u="none" strike="noStrike" dirty="0">
                          <a:effectLst/>
                        </a:rPr>
                        <a:t>8.5467</a:t>
                      </a:r>
                      <a:endParaRPr lang="en-IE" sz="1200" b="0" i="0" u="none" strike="noStrike" dirty="0">
                        <a:solidFill>
                          <a:srgbClr val="000000"/>
                        </a:solidFill>
                        <a:effectLst/>
                        <a:latin typeface="Calibri"/>
                      </a:endParaRPr>
                    </a:p>
                  </a:txBody>
                  <a:tcPr marL="8690" marR="8690" marT="6518" marB="0" anchor="b"/>
                </a:tc>
              </a:tr>
            </a:tbl>
          </a:graphicData>
        </a:graphic>
      </p:graphicFrame>
    </p:spTree>
    <p:extLst>
      <p:ext uri="{BB962C8B-B14F-4D97-AF65-F5344CB8AC3E}">
        <p14:creationId xmlns:p14="http://schemas.microsoft.com/office/powerpoint/2010/main" val="3094304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1194</TotalTime>
  <Words>1308</Words>
  <Application>Microsoft Office PowerPoint</Application>
  <PresentationFormat>On-screen Show (16:9)</PresentationFormat>
  <Paragraphs>344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Measurement uncertainty  in Microbiology – what's the point? </vt:lpstr>
      <vt:lpstr>What am I discussing</vt:lpstr>
      <vt:lpstr>Sources of uncertainty  </vt:lpstr>
      <vt:lpstr>Basics of Estimating Measurement uncertaintity</vt:lpstr>
      <vt:lpstr>General principals in Microbiology</vt:lpstr>
      <vt:lpstr>Example 1</vt:lpstr>
      <vt:lpstr>What is/not assessed</vt:lpstr>
      <vt:lpstr>Method</vt:lpstr>
      <vt:lpstr>Results</vt:lpstr>
      <vt:lpstr>Example 2</vt:lpstr>
      <vt:lpstr>PowerPoint Presentation</vt:lpstr>
      <vt:lpstr>Other current examples (future possibilities)</vt:lpstr>
      <vt:lpstr>What does all this mean?</vt:lpstr>
      <vt:lpstr>Urinary WCC dilemma</vt:lpstr>
      <vt:lpstr>Why is microbiology different</vt:lpstr>
      <vt:lpstr>Quality control in Microbiology</vt:lpstr>
      <vt:lpstr>Conclusion</vt:lpstr>
    </vt:vector>
  </TitlesOfParts>
  <Company>HSE SOUTH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Uncertainty of measurement in microbiology – what's the point?</dc:title>
  <dc:creator>cuh.microbiology</dc:creator>
  <cp:lastModifiedBy>Jane Glass</cp:lastModifiedBy>
  <cp:revision>35</cp:revision>
  <dcterms:created xsi:type="dcterms:W3CDTF">2018-01-15T09:54:46Z</dcterms:created>
  <dcterms:modified xsi:type="dcterms:W3CDTF">2018-06-14T07:07:58Z</dcterms:modified>
</cp:coreProperties>
</file>