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8"/>
  </p:notesMasterIdLst>
  <p:sldIdLst>
    <p:sldId id="500" r:id="rId6"/>
    <p:sldId id="501" r:id="rId7"/>
    <p:sldId id="257" r:id="rId8"/>
    <p:sldId id="310" r:id="rId9"/>
    <p:sldId id="334" r:id="rId10"/>
    <p:sldId id="336" r:id="rId11"/>
    <p:sldId id="335" r:id="rId12"/>
    <p:sldId id="290" r:id="rId13"/>
    <p:sldId id="337" r:id="rId14"/>
    <p:sldId id="340" r:id="rId15"/>
    <p:sldId id="341" r:id="rId16"/>
    <p:sldId id="301"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346" r:id="rId64"/>
    <p:sldId id="343" r:id="rId65"/>
    <p:sldId id="344" r:id="rId66"/>
    <p:sldId id="345" r:id="rId67"/>
    <p:sldId id="342" r:id="rId68"/>
    <p:sldId id="333" r:id="rId69"/>
    <p:sldId id="347" r:id="rId70"/>
    <p:sldId id="326" r:id="rId71"/>
    <p:sldId id="348" r:id="rId72"/>
    <p:sldId id="551" r:id="rId73"/>
    <p:sldId id="552" r:id="rId74"/>
    <p:sldId id="553" r:id="rId75"/>
    <p:sldId id="554" r:id="rId76"/>
    <p:sldId id="555" r:id="rId77"/>
    <p:sldId id="556" r:id="rId78"/>
    <p:sldId id="557" r:id="rId79"/>
    <p:sldId id="558" r:id="rId80"/>
    <p:sldId id="559" r:id="rId81"/>
    <p:sldId id="560" r:id="rId82"/>
    <p:sldId id="561" r:id="rId83"/>
    <p:sldId id="562" r:id="rId84"/>
    <p:sldId id="563" r:id="rId85"/>
    <p:sldId id="564" r:id="rId86"/>
    <p:sldId id="565" r:id="rId87"/>
    <p:sldId id="566" r:id="rId88"/>
    <p:sldId id="567" r:id="rId89"/>
    <p:sldId id="502" r:id="rId90"/>
    <p:sldId id="503" r:id="rId91"/>
    <p:sldId id="504" r:id="rId92"/>
    <p:sldId id="505" r:id="rId93"/>
    <p:sldId id="506" r:id="rId94"/>
    <p:sldId id="507" r:id="rId95"/>
    <p:sldId id="508" r:id="rId96"/>
    <p:sldId id="509" r:id="rId97"/>
    <p:sldId id="510" r:id="rId98"/>
    <p:sldId id="511" r:id="rId99"/>
    <p:sldId id="512" r:id="rId100"/>
    <p:sldId id="513" r:id="rId101"/>
    <p:sldId id="514" r:id="rId102"/>
    <p:sldId id="515" r:id="rId103"/>
    <p:sldId id="516" r:id="rId104"/>
    <p:sldId id="517" r:id="rId105"/>
    <p:sldId id="518" r:id="rId106"/>
    <p:sldId id="519" r:id="rId107"/>
    <p:sldId id="520" r:id="rId108"/>
    <p:sldId id="521" r:id="rId109"/>
    <p:sldId id="522" r:id="rId110"/>
    <p:sldId id="523" r:id="rId111"/>
    <p:sldId id="524" r:id="rId112"/>
    <p:sldId id="525" r:id="rId113"/>
    <p:sldId id="461" r:id="rId114"/>
    <p:sldId id="462" r:id="rId115"/>
    <p:sldId id="463" r:id="rId116"/>
    <p:sldId id="464" r:id="rId117"/>
    <p:sldId id="465" r:id="rId118"/>
    <p:sldId id="466" r:id="rId119"/>
    <p:sldId id="467" r:id="rId120"/>
    <p:sldId id="468" r:id="rId121"/>
    <p:sldId id="469" r:id="rId122"/>
    <p:sldId id="470" r:id="rId123"/>
    <p:sldId id="471" r:id="rId124"/>
    <p:sldId id="472" r:id="rId125"/>
    <p:sldId id="473" r:id="rId126"/>
    <p:sldId id="474" r:id="rId127"/>
    <p:sldId id="475" r:id="rId128"/>
    <p:sldId id="476" r:id="rId129"/>
    <p:sldId id="477" r:id="rId130"/>
    <p:sldId id="478" r:id="rId131"/>
    <p:sldId id="479" r:id="rId132"/>
    <p:sldId id="480" r:id="rId133"/>
    <p:sldId id="481" r:id="rId134"/>
    <p:sldId id="482" r:id="rId135"/>
    <p:sldId id="483" r:id="rId136"/>
    <p:sldId id="484" r:id="rId137"/>
    <p:sldId id="485" r:id="rId138"/>
    <p:sldId id="486" r:id="rId139"/>
    <p:sldId id="487" r:id="rId140"/>
    <p:sldId id="488" r:id="rId141"/>
    <p:sldId id="489" r:id="rId142"/>
    <p:sldId id="490" r:id="rId143"/>
    <p:sldId id="491" r:id="rId144"/>
    <p:sldId id="492" r:id="rId145"/>
    <p:sldId id="493" r:id="rId146"/>
    <p:sldId id="494" r:id="rId147"/>
    <p:sldId id="495" r:id="rId148"/>
    <p:sldId id="496" r:id="rId149"/>
    <p:sldId id="497" r:id="rId150"/>
    <p:sldId id="498" r:id="rId151"/>
    <p:sldId id="499" r:id="rId152"/>
    <p:sldId id="526" r:id="rId153"/>
    <p:sldId id="527" r:id="rId154"/>
    <p:sldId id="528" r:id="rId155"/>
    <p:sldId id="529" r:id="rId156"/>
    <p:sldId id="530" r:id="rId157"/>
    <p:sldId id="531" r:id="rId158"/>
    <p:sldId id="532" r:id="rId159"/>
    <p:sldId id="533" r:id="rId160"/>
    <p:sldId id="534" r:id="rId161"/>
    <p:sldId id="535" r:id="rId162"/>
    <p:sldId id="536" r:id="rId163"/>
    <p:sldId id="537" r:id="rId164"/>
    <p:sldId id="538" r:id="rId165"/>
    <p:sldId id="539" r:id="rId166"/>
    <p:sldId id="540" r:id="rId167"/>
    <p:sldId id="541" r:id="rId168"/>
    <p:sldId id="542" r:id="rId169"/>
    <p:sldId id="543" r:id="rId170"/>
    <p:sldId id="544" r:id="rId171"/>
    <p:sldId id="545" r:id="rId172"/>
    <p:sldId id="546" r:id="rId173"/>
    <p:sldId id="547" r:id="rId174"/>
    <p:sldId id="548" r:id="rId175"/>
    <p:sldId id="549" r:id="rId176"/>
    <p:sldId id="550" r:id="rId177"/>
    <p:sldId id="587" r:id="rId178"/>
    <p:sldId id="568" r:id="rId179"/>
    <p:sldId id="569" r:id="rId180"/>
    <p:sldId id="570" r:id="rId181"/>
    <p:sldId id="571" r:id="rId182"/>
    <p:sldId id="572" r:id="rId183"/>
    <p:sldId id="573" r:id="rId184"/>
    <p:sldId id="574" r:id="rId185"/>
    <p:sldId id="575" r:id="rId186"/>
    <p:sldId id="576" r:id="rId187"/>
    <p:sldId id="577" r:id="rId188"/>
    <p:sldId id="578" r:id="rId189"/>
    <p:sldId id="579" r:id="rId190"/>
    <p:sldId id="580" r:id="rId191"/>
    <p:sldId id="581" r:id="rId192"/>
    <p:sldId id="582" r:id="rId193"/>
    <p:sldId id="583" r:id="rId194"/>
    <p:sldId id="584" r:id="rId195"/>
    <p:sldId id="585" r:id="rId196"/>
    <p:sldId id="586" r:id="rId197"/>
    <p:sldId id="588" r:id="rId198"/>
    <p:sldId id="589" r:id="rId199"/>
    <p:sldId id="590" r:id="rId200"/>
    <p:sldId id="591" r:id="rId201"/>
    <p:sldId id="592" r:id="rId202"/>
    <p:sldId id="593" r:id="rId203"/>
    <p:sldId id="594" r:id="rId204"/>
    <p:sldId id="595" r:id="rId205"/>
    <p:sldId id="596" r:id="rId206"/>
    <p:sldId id="597" r:id="rId207"/>
    <p:sldId id="598" r:id="rId208"/>
    <p:sldId id="599" r:id="rId209"/>
    <p:sldId id="600" r:id="rId210"/>
    <p:sldId id="601" r:id="rId211"/>
    <p:sldId id="602" r:id="rId212"/>
    <p:sldId id="603" r:id="rId213"/>
    <p:sldId id="604" r:id="rId214"/>
    <p:sldId id="605" r:id="rId215"/>
    <p:sldId id="606" r:id="rId216"/>
    <p:sldId id="607" r:id="rId2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CC99"/>
    <a:srgbClr val="00CC66"/>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27" autoAdjust="0"/>
    <p:restoredTop sz="94660"/>
  </p:normalViewPr>
  <p:slideViewPr>
    <p:cSldViewPr>
      <p:cViewPr varScale="1">
        <p:scale>
          <a:sx n="156" d="100"/>
          <a:sy n="156" d="100"/>
        </p:scale>
        <p:origin x="-1194" y="-90"/>
      </p:cViewPr>
      <p:guideLst>
        <p:guide orient="horz" pos="1620"/>
        <p:guide pos="2880"/>
      </p:guideLst>
    </p:cSldViewPr>
  </p:slideViewPr>
  <p:notesTextViewPr>
    <p:cViewPr>
      <p:scale>
        <a:sx n="1" d="1"/>
        <a:sy n="1" d="1"/>
      </p:scale>
      <p:origin x="0" y="0"/>
    </p:cViewPr>
  </p:notesTextViewPr>
  <p:sorterViewPr>
    <p:cViewPr>
      <p:scale>
        <a:sx n="75" d="100"/>
        <a:sy n="75" d="100"/>
      </p:scale>
      <p:origin x="0" y="14628"/>
    </p:cViewPr>
  </p:sorterViewPr>
  <p:notesViewPr>
    <p:cSldViewPr>
      <p:cViewPr varScale="1">
        <p:scale>
          <a:sx n="88" d="100"/>
          <a:sy n="88" d="100"/>
        </p:scale>
        <p:origin x="-381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16" Type="http://schemas.openxmlformats.org/officeDocument/2006/relationships/slide" Target="slides/slide211.xml"/><Relationship Id="rId211" Type="http://schemas.openxmlformats.org/officeDocument/2006/relationships/slide" Target="slides/slide206.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slide" Target="slides/slide201.xml"/><Relationship Id="rId201" Type="http://schemas.openxmlformats.org/officeDocument/2006/relationships/slide" Target="slides/slide196.xml"/><Relationship Id="rId222"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217" Type="http://schemas.openxmlformats.org/officeDocument/2006/relationships/slide" Target="slides/slide212.xml"/><Relationship Id="rId1" Type="http://schemas.openxmlformats.org/officeDocument/2006/relationships/customXml" Target="../customXml/item1.xml"/><Relationship Id="rId6" Type="http://schemas.openxmlformats.org/officeDocument/2006/relationships/slide" Target="slides/slide1.xml"/><Relationship Id="rId212" Type="http://schemas.openxmlformats.org/officeDocument/2006/relationships/slide" Target="slides/slide207.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presProps" Target="presProps.xml"/><Relationship Id="rId3" Type="http://schemas.openxmlformats.org/officeDocument/2006/relationships/customXml" Target="../customXml/item3.xml"/><Relationship Id="rId214" Type="http://schemas.openxmlformats.org/officeDocument/2006/relationships/slide" Target="slides/slide209.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theme" Target="theme/theme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E94E4-4D6F-4E26-9C54-5BD9170BA3BF}" type="doc">
      <dgm:prSet loTypeId="urn:microsoft.com/office/officeart/2005/8/layout/radial4" loCatId="relationship" qsTypeId="urn:microsoft.com/office/officeart/2005/8/quickstyle/3d5" qsCatId="3D" csTypeId="urn:microsoft.com/office/officeart/2005/8/colors/accent1_2" csCatId="accent1" phldr="1"/>
      <dgm:spPr/>
      <dgm:t>
        <a:bodyPr/>
        <a:lstStyle/>
        <a:p>
          <a:endParaRPr lang="en-GB"/>
        </a:p>
      </dgm:t>
    </dgm:pt>
    <dgm:pt modelId="{C1DF2528-4050-4512-83DE-E6B9C9FB7248}">
      <dgm:prSet phldrT="[Text]" custT="1"/>
      <dgm:spPr/>
      <dgm:t>
        <a:bodyPr/>
        <a:lstStyle/>
        <a:p>
          <a:r>
            <a:rPr lang="en-GB" sz="2000" dirty="0" smtClean="0"/>
            <a:t>CRM</a:t>
          </a:r>
        </a:p>
        <a:p>
          <a:r>
            <a:rPr lang="en-GB" sz="1000" dirty="0" smtClean="0"/>
            <a:t>INAB Staff</a:t>
          </a:r>
          <a:br>
            <a:rPr lang="en-GB" sz="1000" dirty="0" smtClean="0"/>
          </a:br>
          <a:endParaRPr lang="en-GB" sz="1000" dirty="0"/>
        </a:p>
      </dgm:t>
    </dgm:pt>
    <dgm:pt modelId="{0ACFA7A6-D6DA-4AC3-916C-0656C20706BF}" type="parTrans" cxnId="{B8947B40-A0BD-4E04-A42C-7AAEE7DA102F}">
      <dgm:prSet/>
      <dgm:spPr/>
      <dgm:t>
        <a:bodyPr/>
        <a:lstStyle/>
        <a:p>
          <a:endParaRPr lang="en-GB"/>
        </a:p>
      </dgm:t>
    </dgm:pt>
    <dgm:pt modelId="{896F5E64-6BB2-490B-8BA1-77FCE973D672}" type="sibTrans" cxnId="{B8947B40-A0BD-4E04-A42C-7AAEE7DA102F}">
      <dgm:prSet/>
      <dgm:spPr/>
      <dgm:t>
        <a:bodyPr/>
        <a:lstStyle/>
        <a:p>
          <a:endParaRPr lang="en-GB"/>
        </a:p>
      </dgm:t>
    </dgm:pt>
    <dgm:pt modelId="{94875A0C-2494-4423-B6D4-F19ADCFC1384}">
      <dgm:prSet phldrT="[Text]"/>
      <dgm:spPr/>
      <dgm:t>
        <a:bodyPr/>
        <a:lstStyle/>
        <a:p>
          <a:r>
            <a:rPr lang="en-GB" dirty="0" smtClean="0"/>
            <a:t>CAB Portal</a:t>
          </a:r>
          <a:endParaRPr lang="en-GB" dirty="0"/>
        </a:p>
      </dgm:t>
    </dgm:pt>
    <dgm:pt modelId="{5CA94937-6247-47A6-942B-C0E3F6A23359}" type="parTrans" cxnId="{4B0D3A9A-E697-4DC7-A888-D88042C4E8C3}">
      <dgm:prSet/>
      <dgm:spPr/>
      <dgm:t>
        <a:bodyPr/>
        <a:lstStyle/>
        <a:p>
          <a:endParaRPr lang="en-GB"/>
        </a:p>
      </dgm:t>
    </dgm:pt>
    <dgm:pt modelId="{8340971C-88C8-4247-BC0D-1DFC6205846A}" type="sibTrans" cxnId="{4B0D3A9A-E697-4DC7-A888-D88042C4E8C3}">
      <dgm:prSet/>
      <dgm:spPr/>
      <dgm:t>
        <a:bodyPr/>
        <a:lstStyle/>
        <a:p>
          <a:endParaRPr lang="en-GB"/>
        </a:p>
      </dgm:t>
    </dgm:pt>
    <dgm:pt modelId="{97537DFF-CAED-4B04-9AFB-397E9664E5D2}">
      <dgm:prSet phldrT="[Text]"/>
      <dgm:spPr/>
      <dgm:t>
        <a:bodyPr/>
        <a:lstStyle/>
        <a:p>
          <a:r>
            <a:rPr lang="en-GB" dirty="0" smtClean="0"/>
            <a:t>Assessor Portal</a:t>
          </a:r>
          <a:endParaRPr lang="en-GB" dirty="0"/>
        </a:p>
      </dgm:t>
    </dgm:pt>
    <dgm:pt modelId="{33323F5A-A271-4BD9-AF1E-AED085A1DD09}" type="parTrans" cxnId="{3F695978-C1A9-44FF-8237-3764B420777A}">
      <dgm:prSet/>
      <dgm:spPr/>
      <dgm:t>
        <a:bodyPr/>
        <a:lstStyle/>
        <a:p>
          <a:endParaRPr lang="en-GB"/>
        </a:p>
      </dgm:t>
    </dgm:pt>
    <dgm:pt modelId="{25A2986E-DE9B-4280-9EA9-E73F5A6A4A33}" type="sibTrans" cxnId="{3F695978-C1A9-44FF-8237-3764B420777A}">
      <dgm:prSet/>
      <dgm:spPr/>
      <dgm:t>
        <a:bodyPr/>
        <a:lstStyle/>
        <a:p>
          <a:endParaRPr lang="en-GB"/>
        </a:p>
      </dgm:t>
    </dgm:pt>
    <dgm:pt modelId="{A4355C81-E4BD-423C-8154-DD4E2A6B6C2B}" type="pres">
      <dgm:prSet presAssocID="{92CE94E4-4D6F-4E26-9C54-5BD9170BA3BF}" presName="cycle" presStyleCnt="0">
        <dgm:presLayoutVars>
          <dgm:chMax val="1"/>
          <dgm:dir/>
          <dgm:animLvl val="ctr"/>
          <dgm:resizeHandles val="exact"/>
        </dgm:presLayoutVars>
      </dgm:prSet>
      <dgm:spPr/>
      <dgm:t>
        <a:bodyPr/>
        <a:lstStyle/>
        <a:p>
          <a:endParaRPr lang="en-GB"/>
        </a:p>
      </dgm:t>
    </dgm:pt>
    <dgm:pt modelId="{09855596-FC6B-4B3F-87B4-BCA887E98537}" type="pres">
      <dgm:prSet presAssocID="{C1DF2528-4050-4512-83DE-E6B9C9FB7248}" presName="centerShape" presStyleLbl="node0" presStyleIdx="0" presStyleCnt="1"/>
      <dgm:spPr/>
      <dgm:t>
        <a:bodyPr/>
        <a:lstStyle/>
        <a:p>
          <a:endParaRPr lang="en-GB"/>
        </a:p>
      </dgm:t>
    </dgm:pt>
    <dgm:pt modelId="{6C8D64D1-A00B-4A33-AF37-8D47820D3F07}" type="pres">
      <dgm:prSet presAssocID="{5CA94937-6247-47A6-942B-C0E3F6A23359}" presName="parTrans" presStyleLbl="bgSibTrans2D1" presStyleIdx="0" presStyleCnt="2"/>
      <dgm:spPr/>
      <dgm:t>
        <a:bodyPr/>
        <a:lstStyle/>
        <a:p>
          <a:endParaRPr lang="en-GB"/>
        </a:p>
      </dgm:t>
    </dgm:pt>
    <dgm:pt modelId="{7BEBE685-F0AD-482E-B817-172CE6B0A440}" type="pres">
      <dgm:prSet presAssocID="{94875A0C-2494-4423-B6D4-F19ADCFC1384}" presName="node" presStyleLbl="node1" presStyleIdx="0" presStyleCnt="2">
        <dgm:presLayoutVars>
          <dgm:bulletEnabled val="1"/>
        </dgm:presLayoutVars>
      </dgm:prSet>
      <dgm:spPr/>
      <dgm:t>
        <a:bodyPr/>
        <a:lstStyle/>
        <a:p>
          <a:endParaRPr lang="en-GB"/>
        </a:p>
      </dgm:t>
    </dgm:pt>
    <dgm:pt modelId="{F82B51F4-48F2-47BA-8AEB-9EFF95A5B538}" type="pres">
      <dgm:prSet presAssocID="{33323F5A-A271-4BD9-AF1E-AED085A1DD09}" presName="parTrans" presStyleLbl="bgSibTrans2D1" presStyleIdx="1" presStyleCnt="2"/>
      <dgm:spPr/>
      <dgm:t>
        <a:bodyPr/>
        <a:lstStyle/>
        <a:p>
          <a:endParaRPr lang="en-GB"/>
        </a:p>
      </dgm:t>
    </dgm:pt>
    <dgm:pt modelId="{6D23EDAA-914F-4788-8A52-380EB345ECC7}" type="pres">
      <dgm:prSet presAssocID="{97537DFF-CAED-4B04-9AFB-397E9664E5D2}" presName="node" presStyleLbl="node1" presStyleIdx="1" presStyleCnt="2">
        <dgm:presLayoutVars>
          <dgm:bulletEnabled val="1"/>
        </dgm:presLayoutVars>
      </dgm:prSet>
      <dgm:spPr/>
      <dgm:t>
        <a:bodyPr/>
        <a:lstStyle/>
        <a:p>
          <a:endParaRPr lang="en-GB"/>
        </a:p>
      </dgm:t>
    </dgm:pt>
  </dgm:ptLst>
  <dgm:cxnLst>
    <dgm:cxn modelId="{1C1353BA-751E-488E-A472-4335E15F73C9}" type="presOf" srcId="{5CA94937-6247-47A6-942B-C0E3F6A23359}" destId="{6C8D64D1-A00B-4A33-AF37-8D47820D3F07}" srcOrd="0" destOrd="0" presId="urn:microsoft.com/office/officeart/2005/8/layout/radial4"/>
    <dgm:cxn modelId="{4B0D3A9A-E697-4DC7-A888-D88042C4E8C3}" srcId="{C1DF2528-4050-4512-83DE-E6B9C9FB7248}" destId="{94875A0C-2494-4423-B6D4-F19ADCFC1384}" srcOrd="0" destOrd="0" parTransId="{5CA94937-6247-47A6-942B-C0E3F6A23359}" sibTransId="{8340971C-88C8-4247-BC0D-1DFC6205846A}"/>
    <dgm:cxn modelId="{CD389328-556B-4031-8030-120E1E567229}" type="presOf" srcId="{97537DFF-CAED-4B04-9AFB-397E9664E5D2}" destId="{6D23EDAA-914F-4788-8A52-380EB345ECC7}" srcOrd="0" destOrd="0" presId="urn:microsoft.com/office/officeart/2005/8/layout/radial4"/>
    <dgm:cxn modelId="{8FBC288A-09D7-482E-AC21-4199F6D49FFA}" type="presOf" srcId="{C1DF2528-4050-4512-83DE-E6B9C9FB7248}" destId="{09855596-FC6B-4B3F-87B4-BCA887E98537}" srcOrd="0" destOrd="0" presId="urn:microsoft.com/office/officeart/2005/8/layout/radial4"/>
    <dgm:cxn modelId="{B8947B40-A0BD-4E04-A42C-7AAEE7DA102F}" srcId="{92CE94E4-4D6F-4E26-9C54-5BD9170BA3BF}" destId="{C1DF2528-4050-4512-83DE-E6B9C9FB7248}" srcOrd="0" destOrd="0" parTransId="{0ACFA7A6-D6DA-4AC3-916C-0656C20706BF}" sibTransId="{896F5E64-6BB2-490B-8BA1-77FCE973D672}"/>
    <dgm:cxn modelId="{55FE3760-E00D-419C-9326-78920C3C759D}" type="presOf" srcId="{94875A0C-2494-4423-B6D4-F19ADCFC1384}" destId="{7BEBE685-F0AD-482E-B817-172CE6B0A440}" srcOrd="0" destOrd="0" presId="urn:microsoft.com/office/officeart/2005/8/layout/radial4"/>
    <dgm:cxn modelId="{C575F0BE-1C34-4C7D-9B45-C639D769B8A1}" type="presOf" srcId="{92CE94E4-4D6F-4E26-9C54-5BD9170BA3BF}" destId="{A4355C81-E4BD-423C-8154-DD4E2A6B6C2B}" srcOrd="0" destOrd="0" presId="urn:microsoft.com/office/officeart/2005/8/layout/radial4"/>
    <dgm:cxn modelId="{34D4B605-127C-4985-8D1F-EE499C5F084D}" type="presOf" srcId="{33323F5A-A271-4BD9-AF1E-AED085A1DD09}" destId="{F82B51F4-48F2-47BA-8AEB-9EFF95A5B538}" srcOrd="0" destOrd="0" presId="urn:microsoft.com/office/officeart/2005/8/layout/radial4"/>
    <dgm:cxn modelId="{3F695978-C1A9-44FF-8237-3764B420777A}" srcId="{C1DF2528-4050-4512-83DE-E6B9C9FB7248}" destId="{97537DFF-CAED-4B04-9AFB-397E9664E5D2}" srcOrd="1" destOrd="0" parTransId="{33323F5A-A271-4BD9-AF1E-AED085A1DD09}" sibTransId="{25A2986E-DE9B-4280-9EA9-E73F5A6A4A33}"/>
    <dgm:cxn modelId="{AAA10C8B-3264-488D-B700-889F07711DDD}" type="presParOf" srcId="{A4355C81-E4BD-423C-8154-DD4E2A6B6C2B}" destId="{09855596-FC6B-4B3F-87B4-BCA887E98537}" srcOrd="0" destOrd="0" presId="urn:microsoft.com/office/officeart/2005/8/layout/radial4"/>
    <dgm:cxn modelId="{9C53CEFC-B276-4BB5-8880-869A36C88B85}" type="presParOf" srcId="{A4355C81-E4BD-423C-8154-DD4E2A6B6C2B}" destId="{6C8D64D1-A00B-4A33-AF37-8D47820D3F07}" srcOrd="1" destOrd="0" presId="urn:microsoft.com/office/officeart/2005/8/layout/radial4"/>
    <dgm:cxn modelId="{34C908CF-A77F-47C3-8882-2F25172973A6}" type="presParOf" srcId="{A4355C81-E4BD-423C-8154-DD4E2A6B6C2B}" destId="{7BEBE685-F0AD-482E-B817-172CE6B0A440}" srcOrd="2" destOrd="0" presId="urn:microsoft.com/office/officeart/2005/8/layout/radial4"/>
    <dgm:cxn modelId="{F7A79ED9-DDDE-4F46-9118-FAD878A02837}" type="presParOf" srcId="{A4355C81-E4BD-423C-8154-DD4E2A6B6C2B}" destId="{F82B51F4-48F2-47BA-8AEB-9EFF95A5B538}" srcOrd="3" destOrd="0" presId="urn:microsoft.com/office/officeart/2005/8/layout/radial4"/>
    <dgm:cxn modelId="{E717D57A-1282-492C-BFE5-5B4E155D5DC9}" type="presParOf" srcId="{A4355C81-E4BD-423C-8154-DD4E2A6B6C2B}" destId="{6D23EDAA-914F-4788-8A52-380EB345ECC7}"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55596-FC6B-4B3F-87B4-BCA887E98537}">
      <dsp:nvSpPr>
        <dsp:cNvPr id="0" name=""/>
        <dsp:cNvSpPr/>
      </dsp:nvSpPr>
      <dsp:spPr>
        <a:xfrm>
          <a:off x="948475" y="1253814"/>
          <a:ext cx="874849" cy="874849"/>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CRM</a:t>
          </a:r>
        </a:p>
        <a:p>
          <a:pPr lvl="0" algn="ctr" defTabSz="889000">
            <a:lnSpc>
              <a:spcPct val="90000"/>
            </a:lnSpc>
            <a:spcBef>
              <a:spcPct val="0"/>
            </a:spcBef>
            <a:spcAft>
              <a:spcPct val="35000"/>
            </a:spcAft>
          </a:pPr>
          <a:r>
            <a:rPr lang="en-GB" sz="1000" kern="1200" dirty="0" smtClean="0"/>
            <a:t>INAB Staff</a:t>
          </a:r>
          <a:br>
            <a:rPr lang="en-GB" sz="1000" kern="1200" dirty="0" smtClean="0"/>
          </a:br>
          <a:endParaRPr lang="en-GB" sz="1000" kern="1200" dirty="0"/>
        </a:p>
      </dsp:txBody>
      <dsp:txXfrm>
        <a:off x="1076594" y="1381933"/>
        <a:ext cx="618611" cy="618611"/>
      </dsp:txXfrm>
    </dsp:sp>
    <dsp:sp modelId="{6C8D64D1-A00B-4A33-AF37-8D47820D3F07}">
      <dsp:nvSpPr>
        <dsp:cNvPr id="0" name=""/>
        <dsp:cNvSpPr/>
      </dsp:nvSpPr>
      <dsp:spPr>
        <a:xfrm rot="12900000">
          <a:off x="353429" y="1090193"/>
          <a:ext cx="704259" cy="249332"/>
        </a:xfrm>
        <a:prstGeom prst="leftArrow">
          <a:avLst>
            <a:gd name="adj1" fmla="val 60000"/>
            <a:gd name="adj2" fmla="val 50000"/>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7BEBE685-F0AD-482E-B817-172CE6B0A440}">
      <dsp:nvSpPr>
        <dsp:cNvPr id="0" name=""/>
        <dsp:cNvSpPr/>
      </dsp:nvSpPr>
      <dsp:spPr>
        <a:xfrm>
          <a:off x="1557" y="680443"/>
          <a:ext cx="831106" cy="66488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CAB Portal</a:t>
          </a:r>
          <a:endParaRPr lang="en-GB" sz="1500" kern="1200" dirty="0"/>
        </a:p>
      </dsp:txBody>
      <dsp:txXfrm>
        <a:off x="21031" y="699917"/>
        <a:ext cx="792158" cy="625937"/>
      </dsp:txXfrm>
    </dsp:sp>
    <dsp:sp modelId="{F82B51F4-48F2-47BA-8AEB-9EFF95A5B538}">
      <dsp:nvSpPr>
        <dsp:cNvPr id="0" name=""/>
        <dsp:cNvSpPr/>
      </dsp:nvSpPr>
      <dsp:spPr>
        <a:xfrm rot="19500000">
          <a:off x="1714111" y="1090193"/>
          <a:ext cx="704259" cy="249332"/>
        </a:xfrm>
        <a:prstGeom prst="leftArrow">
          <a:avLst>
            <a:gd name="adj1" fmla="val 60000"/>
            <a:gd name="adj2" fmla="val 50000"/>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6D23EDAA-914F-4788-8A52-380EB345ECC7}">
      <dsp:nvSpPr>
        <dsp:cNvPr id="0" name=""/>
        <dsp:cNvSpPr/>
      </dsp:nvSpPr>
      <dsp:spPr>
        <a:xfrm>
          <a:off x="1939135" y="680443"/>
          <a:ext cx="831106" cy="66488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Assessor Portal</a:t>
          </a:r>
          <a:endParaRPr lang="en-GB" sz="1500" kern="1200" dirty="0"/>
        </a:p>
      </dsp:txBody>
      <dsp:txXfrm>
        <a:off x="1958609" y="699917"/>
        <a:ext cx="792158" cy="62593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809A7-AD8F-4170-9191-201D96ABD47F}" type="datetimeFigureOut">
              <a:rPr lang="en-GB" smtClean="0"/>
              <a:t>29/01/2018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3AE22-4FF9-4667-BC56-31753B78B42A}" type="slidenum">
              <a:rPr lang="en-GB" smtClean="0"/>
              <a:t>‹#›</a:t>
            </a:fld>
            <a:endParaRPr lang="en-GB"/>
          </a:p>
        </p:txBody>
      </p:sp>
    </p:spTree>
    <p:extLst>
      <p:ext uri="{BB962C8B-B14F-4D97-AF65-F5344CB8AC3E}">
        <p14:creationId xmlns:p14="http://schemas.microsoft.com/office/powerpoint/2010/main" val="373453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Note the majority of attendees have used the CRM.</a:t>
            </a:r>
            <a:br>
              <a:rPr lang="en-GB" dirty="0" smtClean="0"/>
            </a:br>
            <a:endParaRPr lang="en-GB" dirty="0" smtClean="0"/>
          </a:p>
          <a:p>
            <a:r>
              <a:rPr lang="en-GB" dirty="0" smtClean="0"/>
              <a:t>Purpose of today – is to provide overview, and highlight pinch points – NC Template – </a:t>
            </a:r>
            <a:r>
              <a:rPr lang="en-GB" dirty="0" err="1" smtClean="0"/>
              <a:t>i.e</a:t>
            </a:r>
            <a:r>
              <a:rPr lang="en-GB" dirty="0" smtClean="0"/>
              <a:t> one shot only.  </a:t>
            </a:r>
            <a:endParaRPr lang="en-GB" dirty="0"/>
          </a:p>
        </p:txBody>
      </p:sp>
      <p:sp>
        <p:nvSpPr>
          <p:cNvPr id="4" name="Slide Number Placeholder 3"/>
          <p:cNvSpPr>
            <a:spLocks noGrp="1"/>
          </p:cNvSpPr>
          <p:nvPr>
            <p:ph type="sldNum" sz="quarter" idx="10"/>
          </p:nvPr>
        </p:nvSpPr>
        <p:spPr/>
        <p:txBody>
          <a:bodyPr/>
          <a:lstStyle/>
          <a:p>
            <a:fld id="{1093AE22-4FF9-4667-BC56-31753B78B42A}" type="slidenum">
              <a:rPr lang="en-GB" smtClean="0"/>
              <a:t>4</a:t>
            </a:fld>
            <a:endParaRPr lang="en-GB"/>
          </a:p>
        </p:txBody>
      </p:sp>
    </p:spTree>
    <p:extLst>
      <p:ext uri="{BB962C8B-B14F-4D97-AF65-F5344CB8AC3E}">
        <p14:creationId xmlns:p14="http://schemas.microsoft.com/office/powerpoint/2010/main" val="1542388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77</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78</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79</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80</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81</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82</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83</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598E4A-452D-4433-B4FF-A12B00BC3009}" type="slidenum">
              <a:rPr lang="en-US" altLang="en-US" smtClean="0"/>
              <a:pPr eaLnBrk="1" hangingPunct="1">
                <a:spcBef>
                  <a:spcPct val="0"/>
                </a:spcBef>
              </a:pPr>
              <a:t>86</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902373-202A-44C6-AFDB-A71290BEC164}" type="slidenum">
              <a:rPr lang="en-US" altLang="en-US" smtClean="0"/>
              <a:pPr eaLnBrk="1" hangingPunct="1">
                <a:spcBef>
                  <a:spcPct val="0"/>
                </a:spcBef>
              </a:pPr>
              <a:t>88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253B52-FACE-4104-AD8B-E39BF22082A1}" type="slidenum">
              <a:rPr lang="en-US" altLang="en-US" smtClean="0"/>
              <a:pPr eaLnBrk="1" hangingPunct="1">
                <a:spcBef>
                  <a:spcPct val="0"/>
                </a:spcBef>
              </a:pPr>
              <a:t>90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93AE22-4FF9-4667-BC56-31753B78B42A}" type="slidenum">
              <a:rPr lang="en-GB" smtClean="0"/>
              <a:t>5</a:t>
            </a:fld>
            <a:endParaRPr lang="en-GB"/>
          </a:p>
        </p:txBody>
      </p:sp>
    </p:spTree>
    <p:extLst>
      <p:ext uri="{BB962C8B-B14F-4D97-AF65-F5344CB8AC3E}">
        <p14:creationId xmlns:p14="http://schemas.microsoft.com/office/powerpoint/2010/main" val="4001722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40AC46-D891-42C6-82B8-D8FC93E22399}" type="slidenum">
              <a:rPr lang="en-US" altLang="en-US" smtClean="0"/>
              <a:pPr eaLnBrk="1" hangingPunct="1">
                <a:spcBef>
                  <a:spcPct val="0"/>
                </a:spcBef>
              </a:pPr>
              <a:t>93</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CAB submit in advance for initial assessment and reassessment and for all other visits documents are available at the start of the visit.</a:t>
            </a:r>
          </a:p>
          <a:p>
            <a:endParaRPr lang="en-GB" altLang="en-US" smtClean="0"/>
          </a:p>
          <a:p>
            <a:r>
              <a:rPr lang="en-GB" altLang="en-US" smtClean="0"/>
              <a:t>A documented impact/risk analysis on impartiality and independence of CAB activities. May not be applicable for laboratory accreditation</a:t>
            </a:r>
            <a:endParaRPr lang="en-GB" altLang="en-US" sz="3200" smtClean="0"/>
          </a:p>
          <a:p>
            <a:endParaRPr lang="en-GB"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4E03A5-D2F3-49C9-97AD-85EEDCE2006A}" type="slidenum">
              <a:rPr lang="en-US" altLang="en-US" smtClean="0"/>
              <a:pPr eaLnBrk="1" hangingPunct="1">
                <a:spcBef>
                  <a:spcPct val="0"/>
                </a:spcBef>
              </a:pPr>
              <a:t>99</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98829E-E2F9-4747-A168-B55BF69EFC8F}" type="slidenum">
              <a:rPr lang="en-US" altLang="en-US" smtClean="0"/>
              <a:pPr eaLnBrk="1" hangingPunct="1">
                <a:spcBef>
                  <a:spcPct val="0"/>
                </a:spcBef>
              </a:pPr>
              <a:t>148</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400" b="1" smtClean="0">
              <a:latin typeface="Comic Sans MS" pitchFamily="6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3C5E5E-A5F7-4D31-A8B1-695B67D2CA57}" type="slidenum">
              <a:rPr lang="en-US" altLang="en-US" smtClean="0"/>
              <a:pPr eaLnBrk="1" hangingPunct="1">
                <a:spcBef>
                  <a:spcPct val="0"/>
                </a:spcBef>
              </a:pPr>
              <a:t>149</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794AF6-4C21-48A0-993C-FB01F81D9443}" type="slidenum">
              <a:rPr lang="en-US" altLang="en-US" smtClean="0"/>
              <a:pPr eaLnBrk="1" hangingPunct="1">
                <a:spcBef>
                  <a:spcPct val="0"/>
                </a:spcBef>
              </a:pPr>
              <a:t>150</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7B8215-A4E9-4958-81BE-1E52A0017CCB}" type="slidenum">
              <a:rPr lang="en-US" altLang="en-US" smtClean="0"/>
              <a:pPr eaLnBrk="1" hangingPunct="1">
                <a:spcBef>
                  <a:spcPct val="0"/>
                </a:spcBef>
              </a:pPr>
              <a:t>151</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9FA244-5380-41F4-A686-A22E601911CF}" type="slidenum">
              <a:rPr lang="en-US" altLang="en-US" smtClean="0"/>
              <a:pPr eaLnBrk="1" hangingPunct="1">
                <a:spcBef>
                  <a:spcPct val="0"/>
                </a:spcBef>
              </a:pPr>
              <a:t>152</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2A7DC0-CDE6-4144-B8A1-2F38DBDBA133}" type="slidenum">
              <a:rPr lang="en-US" altLang="en-US" smtClean="0"/>
              <a:pPr eaLnBrk="1" hangingPunct="1">
                <a:spcBef>
                  <a:spcPct val="0"/>
                </a:spcBef>
              </a:pPr>
              <a:t>153</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F56363-0033-4BF7-ACE0-3D36D1CEEC6C}" type="slidenum">
              <a:rPr lang="en-US" altLang="en-US" smtClean="0"/>
              <a:pPr eaLnBrk="1" hangingPunct="1">
                <a:spcBef>
                  <a:spcPct val="0"/>
                </a:spcBef>
              </a:pPr>
              <a:t>154</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4CD4F6C-3C5A-47BC-AD93-FFD2157D98B0}" type="slidenum">
              <a:rPr lang="en-US" altLang="en-US" smtClean="0"/>
              <a:pPr eaLnBrk="1" hangingPunct="1">
                <a:spcBef>
                  <a:spcPct val="0"/>
                </a:spcBef>
              </a:pPr>
              <a:t>155</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69</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A49073-C8A0-4B35-B312-455F82DEBABD}" type="slidenum">
              <a:rPr lang="en-US" altLang="en-US" smtClean="0"/>
              <a:pPr eaLnBrk="1" hangingPunct="1">
                <a:spcBef>
                  <a:spcPct val="0"/>
                </a:spcBef>
              </a:pPr>
              <a:t>156</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617AD6-3167-4C4F-A3A2-C423CC1EDEEF}" type="slidenum">
              <a:rPr lang="en-US" altLang="en-US" smtClean="0"/>
              <a:pPr eaLnBrk="1" hangingPunct="1">
                <a:spcBef>
                  <a:spcPct val="0"/>
                </a:spcBef>
              </a:pPr>
              <a:t>157</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FA1FEE-A8EC-401C-97EF-77698EB5965C}" type="slidenum">
              <a:rPr lang="en-US" altLang="en-US" smtClean="0"/>
              <a:pPr eaLnBrk="1" hangingPunct="1">
                <a:spcBef>
                  <a:spcPct val="0"/>
                </a:spcBef>
              </a:pPr>
              <a:t>158</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39F9E6-1637-4617-829B-4AAE719FA3A7}" type="slidenum">
              <a:rPr lang="en-US" altLang="en-US" smtClean="0"/>
              <a:pPr eaLnBrk="1" hangingPunct="1">
                <a:spcBef>
                  <a:spcPct val="0"/>
                </a:spcBef>
              </a:pPr>
              <a:t>159</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1F50E7-F3EA-416F-89BF-13671E646074}" type="slidenum">
              <a:rPr lang="en-US" altLang="en-US" smtClean="0"/>
              <a:pPr eaLnBrk="1" hangingPunct="1">
                <a:spcBef>
                  <a:spcPct val="0"/>
                </a:spcBef>
              </a:pPr>
              <a:t>160</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204478-0C67-4382-8868-574FE8D9984D}" type="slidenum">
              <a:rPr lang="en-US" altLang="en-US" smtClean="0"/>
              <a:pPr eaLnBrk="1" hangingPunct="1">
                <a:spcBef>
                  <a:spcPct val="0"/>
                </a:spcBef>
              </a:pPr>
              <a:t>161</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ED8066-671B-4280-86B4-586306F71CB4}" type="slidenum">
              <a:rPr lang="en-US" altLang="en-US" smtClean="0"/>
              <a:pPr eaLnBrk="1" hangingPunct="1">
                <a:spcBef>
                  <a:spcPct val="0"/>
                </a:spcBef>
              </a:pPr>
              <a:t>162</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21B4D0-0FFD-4BFD-AADE-7827F12CBB78}" type="slidenum">
              <a:rPr lang="en-US" altLang="en-US" smtClean="0"/>
              <a:pPr eaLnBrk="1" hangingPunct="1">
                <a:spcBef>
                  <a:spcPct val="0"/>
                </a:spcBef>
              </a:pPr>
              <a:t>163</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9017E91-ED46-47F4-B399-F84A7A93659D}" type="slidenum">
              <a:rPr lang="en-US" altLang="en-US" smtClean="0"/>
              <a:pPr eaLnBrk="1" hangingPunct="1">
                <a:spcBef>
                  <a:spcPct val="0"/>
                </a:spcBef>
              </a:pPr>
              <a:t>164</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3F1D86-FBD5-4E44-AF2F-6EA83E667C7C}" type="slidenum">
              <a:rPr lang="en-US" altLang="en-US" smtClean="0"/>
              <a:pPr eaLnBrk="1" hangingPunct="1">
                <a:spcBef>
                  <a:spcPct val="0"/>
                </a:spcBef>
              </a:pPr>
              <a:t>165</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70</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E32E7D-49B7-48E2-8630-DC93E35C5ACA}" type="slidenum">
              <a:rPr lang="en-US" altLang="en-US" smtClean="0"/>
              <a:pPr eaLnBrk="1" hangingPunct="1">
                <a:spcBef>
                  <a:spcPct val="0"/>
                </a:spcBef>
              </a:pPr>
              <a:t>166</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0F301F-2C02-407C-9CB5-8054C4013D05}" type="slidenum">
              <a:rPr lang="en-US" altLang="en-US" smtClean="0"/>
              <a:pPr eaLnBrk="1" hangingPunct="1">
                <a:spcBef>
                  <a:spcPct val="0"/>
                </a:spcBef>
              </a:pPr>
              <a:t>167</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754DDB-1C8B-44BE-B0B3-F13EC5CC2989}" type="slidenum">
              <a:rPr lang="en-US" altLang="en-US" smtClean="0"/>
              <a:pPr eaLnBrk="1" hangingPunct="1">
                <a:spcBef>
                  <a:spcPct val="0"/>
                </a:spcBef>
              </a:pPr>
              <a:t>168</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038336-054E-4266-A90B-6CE0F34A909B}" type="slidenum">
              <a:rPr lang="en-US" altLang="en-US" smtClean="0"/>
              <a:pPr eaLnBrk="1" hangingPunct="1">
                <a:spcBef>
                  <a:spcPct val="0"/>
                </a:spcBef>
              </a:pPr>
              <a:t>169</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11F7AB-4613-495D-8552-00C244684952}" type="slidenum">
              <a:rPr lang="en-US" altLang="en-US" smtClean="0"/>
              <a:pPr eaLnBrk="1" hangingPunct="1">
                <a:spcBef>
                  <a:spcPct val="0"/>
                </a:spcBef>
              </a:pPr>
              <a:t>170</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449D05-5BA3-4C1F-B080-145CAA216146}" type="slidenum">
              <a:rPr lang="en-US" altLang="en-US" smtClean="0"/>
              <a:pPr eaLnBrk="1" hangingPunct="1">
                <a:spcBef>
                  <a:spcPct val="0"/>
                </a:spcBef>
              </a:pPr>
              <a:t>171</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25"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1150" indent="-225425" eaLnBrk="0" hangingPunct="0">
              <a:spcBef>
                <a:spcPct val="30000"/>
              </a:spcBef>
              <a:defRPr sz="1200">
                <a:solidFill>
                  <a:schemeClr val="tx1"/>
                </a:solidFill>
                <a:latin typeface="Arial" charset="0"/>
              </a:defRPr>
            </a:lvl4pPr>
            <a:lvl5pPr marL="2033588" indent="-225425" eaLnBrk="0" hangingPunct="0">
              <a:spcBef>
                <a:spcPct val="30000"/>
              </a:spcBef>
              <a:defRPr sz="1200">
                <a:solidFill>
                  <a:schemeClr val="tx1"/>
                </a:solidFill>
                <a:latin typeface="Arial" charset="0"/>
              </a:defRPr>
            </a:lvl5pPr>
            <a:lvl6pPr marL="2490788" indent="-225425" eaLnBrk="0" fontAlgn="base" hangingPunct="0">
              <a:spcBef>
                <a:spcPct val="30000"/>
              </a:spcBef>
              <a:spcAft>
                <a:spcPct val="0"/>
              </a:spcAft>
              <a:defRPr sz="1200">
                <a:solidFill>
                  <a:schemeClr val="tx1"/>
                </a:solidFill>
                <a:latin typeface="Arial" charset="0"/>
              </a:defRPr>
            </a:lvl6pPr>
            <a:lvl7pPr marL="2947988" indent="-225425" eaLnBrk="0" fontAlgn="base" hangingPunct="0">
              <a:spcBef>
                <a:spcPct val="30000"/>
              </a:spcBef>
              <a:spcAft>
                <a:spcPct val="0"/>
              </a:spcAft>
              <a:defRPr sz="1200">
                <a:solidFill>
                  <a:schemeClr val="tx1"/>
                </a:solidFill>
                <a:latin typeface="Arial" charset="0"/>
              </a:defRPr>
            </a:lvl7pPr>
            <a:lvl8pPr marL="3405188" indent="-225425" eaLnBrk="0" fontAlgn="base" hangingPunct="0">
              <a:spcBef>
                <a:spcPct val="30000"/>
              </a:spcBef>
              <a:spcAft>
                <a:spcPct val="0"/>
              </a:spcAft>
              <a:defRPr sz="1200">
                <a:solidFill>
                  <a:schemeClr val="tx1"/>
                </a:solidFill>
                <a:latin typeface="Arial" charset="0"/>
              </a:defRPr>
            </a:lvl8pPr>
            <a:lvl9pPr marL="3862388"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41B1D6-AF92-40A7-B72E-B187A753D64C}" type="slidenum">
              <a:rPr lang="en-US" altLang="en-US" smtClean="0"/>
              <a:pPr eaLnBrk="1" hangingPunct="1">
                <a:spcBef>
                  <a:spcPct val="0"/>
                </a:spcBef>
              </a:pPr>
              <a:t>172</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ltLang="en-US" sz="1000" b="1" smtClean="0">
              <a:latin typeface="Comic Sans MS" pitchFamily="66"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878C959-908B-41D8-83A1-24236ED87939}" type="slidenum">
              <a:rPr lang="en-US" smtClean="0"/>
              <a:pPr>
                <a:defRPr/>
              </a:pPr>
              <a:t>174</a:t>
            </a:fld>
            <a:endParaRPr lang="en-US" dirty="0"/>
          </a:p>
        </p:txBody>
      </p:sp>
    </p:spTree>
    <p:extLst>
      <p:ext uri="{BB962C8B-B14F-4D97-AF65-F5344CB8AC3E}">
        <p14:creationId xmlns:p14="http://schemas.microsoft.com/office/powerpoint/2010/main" val="1137953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DF6186-DA5A-4805-98FC-49103A0C0974}" type="slidenum">
              <a:rPr lang="en-US" altLang="en-US" smtClean="0"/>
              <a:pPr eaLnBrk="1" hangingPunct="1">
                <a:spcBef>
                  <a:spcPct val="0"/>
                </a:spcBef>
              </a:pPr>
              <a:t>197</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BF794C-B79B-4AAC-8F00-F7AB705E0051}" type="slidenum">
              <a:rPr lang="en-US" altLang="en-US" smtClean="0"/>
              <a:pPr eaLnBrk="1" hangingPunct="1">
                <a:spcBef>
                  <a:spcPct val="0"/>
                </a:spcBef>
              </a:pPr>
              <a:t>201</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71</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87AC78-022C-4CF1-8C7D-EBA05CEB8165}" type="slidenum">
              <a:rPr lang="en-US" altLang="en-US" smtClean="0"/>
              <a:pPr eaLnBrk="1" hangingPunct="1">
                <a:spcBef>
                  <a:spcPct val="0"/>
                </a:spcBef>
              </a:pPr>
              <a:t>212</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72</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73</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74</a:t>
            </a:fld>
            <a:endParaRPr lang="en-GB"/>
          </a:p>
        </p:txBody>
      </p:sp>
    </p:spTree>
    <p:extLst>
      <p:ext uri="{BB962C8B-B14F-4D97-AF65-F5344CB8AC3E}">
        <p14:creationId xmlns:p14="http://schemas.microsoft.com/office/powerpoint/2010/main" val="256472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3BE526-0A26-4BC6-BB1E-FC0251CAFF76}" type="slidenum">
              <a:rPr lang="en-GB" smtClean="0"/>
              <a:t>75</a:t>
            </a:fld>
            <a:endParaRPr lang="en-GB"/>
          </a:p>
        </p:txBody>
      </p:sp>
    </p:spTree>
    <p:extLst>
      <p:ext uri="{BB962C8B-B14F-4D97-AF65-F5344CB8AC3E}">
        <p14:creationId xmlns:p14="http://schemas.microsoft.com/office/powerpoint/2010/main" val="2564726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ctrTitle"/>
          </p:nvPr>
        </p:nvSpPr>
        <p:spPr>
          <a:xfrm>
            <a:off x="1071563" y="1491854"/>
            <a:ext cx="6445250" cy="809625"/>
          </a:xfrm>
        </p:spPr>
        <p:txBody>
          <a:bodyPr/>
          <a:lstStyle>
            <a:lvl1pPr>
              <a:lnSpc>
                <a:spcPct val="100000"/>
              </a:lnSpc>
              <a:defRPr sz="5400">
                <a:solidFill>
                  <a:schemeClr val="tx1"/>
                </a:solidFill>
              </a:defRPr>
            </a:lvl1pPr>
          </a:lstStyle>
          <a:p>
            <a:pPr lvl="0"/>
            <a:r>
              <a:rPr lang="en-US" altLang="en-US" noProof="0" smtClean="0"/>
              <a:t>Click to edit title</a:t>
            </a:r>
          </a:p>
        </p:txBody>
      </p:sp>
      <p:sp>
        <p:nvSpPr>
          <p:cNvPr id="5123" name="Rectangle 3"/>
          <p:cNvSpPr>
            <a:spLocks noGrp="1" noChangeArrowheads="1"/>
          </p:cNvSpPr>
          <p:nvPr>
            <p:ph type="subTitle" idx="1"/>
          </p:nvPr>
        </p:nvSpPr>
        <p:spPr>
          <a:xfrm>
            <a:off x="1090614" y="2571750"/>
            <a:ext cx="6478587" cy="1728788"/>
          </a:xfrm>
        </p:spPr>
        <p:txBody>
          <a:bodyPr/>
          <a:lstStyle>
            <a:lvl1pPr marL="0" indent="0">
              <a:lnSpc>
                <a:spcPts val="5000"/>
              </a:lnSpc>
              <a:buFontTx/>
              <a:buNone/>
              <a:defRPr sz="3000"/>
            </a:lvl1pPr>
          </a:lstStyle>
          <a:p>
            <a:pPr lvl="0"/>
            <a:r>
              <a:rPr lang="en-US" altLang="en-US" noProof="0" smtClean="0"/>
              <a:t>Click to edit Master subtitle style</a:t>
            </a:r>
          </a:p>
        </p:txBody>
      </p:sp>
    </p:spTree>
    <p:extLst>
      <p:ext uri="{BB962C8B-B14F-4D97-AF65-F5344CB8AC3E}">
        <p14:creationId xmlns:p14="http://schemas.microsoft.com/office/powerpoint/2010/main" val="213147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4989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844153"/>
            <a:ext cx="1808163" cy="33480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79500" y="844153"/>
            <a:ext cx="5276850" cy="3348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911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ctrTitle"/>
          </p:nvPr>
        </p:nvSpPr>
        <p:spPr>
          <a:xfrm>
            <a:off x="1071563" y="1491854"/>
            <a:ext cx="6445250" cy="809625"/>
          </a:xfrm>
        </p:spPr>
        <p:txBody>
          <a:bodyPr/>
          <a:lstStyle>
            <a:lvl1pPr>
              <a:lnSpc>
                <a:spcPct val="100000"/>
              </a:lnSpc>
              <a:defRPr sz="5400">
                <a:solidFill>
                  <a:schemeClr val="tx1"/>
                </a:solidFill>
              </a:defRPr>
            </a:lvl1pPr>
          </a:lstStyle>
          <a:p>
            <a:pPr lvl="0"/>
            <a:r>
              <a:rPr lang="en-US" altLang="en-US" noProof="0" smtClean="0"/>
              <a:t>Click to edit title</a:t>
            </a:r>
          </a:p>
        </p:txBody>
      </p:sp>
      <p:sp>
        <p:nvSpPr>
          <p:cNvPr id="5123" name="Rectangle 3"/>
          <p:cNvSpPr>
            <a:spLocks noGrp="1" noChangeArrowheads="1"/>
          </p:cNvSpPr>
          <p:nvPr>
            <p:ph type="subTitle" idx="1"/>
          </p:nvPr>
        </p:nvSpPr>
        <p:spPr>
          <a:xfrm>
            <a:off x="1090614" y="2571750"/>
            <a:ext cx="6478587" cy="1728788"/>
          </a:xfrm>
        </p:spPr>
        <p:txBody>
          <a:bodyPr/>
          <a:lstStyle>
            <a:lvl1pPr marL="0" indent="0">
              <a:lnSpc>
                <a:spcPts val="5000"/>
              </a:lnSpc>
              <a:buFontTx/>
              <a:buNone/>
              <a:defRPr sz="3000"/>
            </a:lvl1pPr>
          </a:lstStyle>
          <a:p>
            <a:pPr lvl="0"/>
            <a:r>
              <a:rPr lang="en-US" altLang="en-US" noProof="0" smtClean="0"/>
              <a:t>Click to edit Master subtitle style</a:t>
            </a:r>
          </a:p>
        </p:txBody>
      </p:sp>
    </p:spTree>
    <p:extLst>
      <p:ext uri="{BB962C8B-B14F-4D97-AF65-F5344CB8AC3E}">
        <p14:creationId xmlns:p14="http://schemas.microsoft.com/office/powerpoint/2010/main" val="234685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61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46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79501" y="1483519"/>
            <a:ext cx="3541713" cy="2708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3613" y="1483519"/>
            <a:ext cx="3543300" cy="2708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010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53943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4366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134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118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38739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243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0344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844153"/>
            <a:ext cx="1808163" cy="33480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79500" y="844153"/>
            <a:ext cx="5276850" cy="3348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929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257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79501" y="1483519"/>
            <a:ext cx="3541713" cy="2708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3613" y="1483519"/>
            <a:ext cx="3543300" cy="2708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71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8490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4468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2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548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35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844154"/>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79500" y="1483519"/>
            <a:ext cx="7237413" cy="270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3"/>
            <a:r>
              <a:rPr lang="en-US" altLang="en-US" smtClean="0"/>
              <a:t>Fifth level</a:t>
            </a:r>
          </a:p>
        </p:txBody>
      </p:sp>
    </p:spTree>
    <p:extLst>
      <p:ext uri="{BB962C8B-B14F-4D97-AF65-F5344CB8AC3E}">
        <p14:creationId xmlns:p14="http://schemas.microsoft.com/office/powerpoint/2010/main" val="2693821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rgbClr val="3B7D74"/>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a:solidFill>
            <a:schemeClr val="tx1"/>
          </a:solidFill>
          <a:latin typeface="+mn-lt"/>
        </a:defRPr>
      </a:lvl2pPr>
      <a:lvl3pPr marL="1143000" indent="-228600" algn="l" rtl="0" eaLnBrk="0" fontAlgn="base" hangingPunct="0">
        <a:spcBef>
          <a:spcPct val="20000"/>
        </a:spcBef>
        <a:spcAft>
          <a:spcPct val="0"/>
        </a:spcAft>
        <a:buClr>
          <a:srgbClr val="3B7D74"/>
        </a:buClr>
        <a:buChar char="•"/>
        <a:defRPr>
          <a:solidFill>
            <a:schemeClr val="tx1"/>
          </a:solidFill>
          <a:latin typeface="+mn-lt"/>
        </a:defRPr>
      </a:lvl3pPr>
      <a:lvl4pPr marL="1600200" indent="-228600" algn="l" rtl="0" eaLnBrk="0" fontAlgn="base" hangingPunct="0">
        <a:spcBef>
          <a:spcPct val="20000"/>
        </a:spcBef>
        <a:spcAft>
          <a:spcPct val="0"/>
        </a:spcAft>
        <a:buClr>
          <a:srgbClr val="3B7D74"/>
        </a:buClr>
        <a:buChar char="•"/>
        <a:defRPr sz="1600">
          <a:solidFill>
            <a:schemeClr val="tx1"/>
          </a:solidFill>
          <a:latin typeface="+mn-lt"/>
        </a:defRPr>
      </a:lvl4pPr>
      <a:lvl5pPr marL="2057400" indent="-228600" algn="l" rtl="0" eaLnBrk="0" fontAlgn="base" hangingPunct="0">
        <a:spcBef>
          <a:spcPct val="20000"/>
        </a:spcBef>
        <a:spcAft>
          <a:spcPct val="0"/>
        </a:spcAft>
        <a:buChar char="•"/>
        <a:defRPr>
          <a:solidFill>
            <a:srgbClr val="1A2D5B"/>
          </a:solidFill>
          <a:latin typeface="+mn-lt"/>
        </a:defRPr>
      </a:lvl5pPr>
      <a:lvl6pPr marL="2514600" indent="-228600" algn="l" rtl="0" fontAlgn="base">
        <a:spcBef>
          <a:spcPct val="20000"/>
        </a:spcBef>
        <a:spcAft>
          <a:spcPct val="0"/>
        </a:spcAft>
        <a:buChar char="•"/>
        <a:defRPr>
          <a:solidFill>
            <a:srgbClr val="1A2D5B"/>
          </a:solidFill>
          <a:latin typeface="+mn-lt"/>
        </a:defRPr>
      </a:lvl6pPr>
      <a:lvl7pPr marL="2971800" indent="-228600" algn="l" rtl="0" fontAlgn="base">
        <a:spcBef>
          <a:spcPct val="20000"/>
        </a:spcBef>
        <a:spcAft>
          <a:spcPct val="0"/>
        </a:spcAft>
        <a:buChar char="•"/>
        <a:defRPr>
          <a:solidFill>
            <a:srgbClr val="1A2D5B"/>
          </a:solidFill>
          <a:latin typeface="+mn-lt"/>
        </a:defRPr>
      </a:lvl7pPr>
      <a:lvl8pPr marL="3429000" indent="-228600" algn="l" rtl="0" fontAlgn="base">
        <a:spcBef>
          <a:spcPct val="20000"/>
        </a:spcBef>
        <a:spcAft>
          <a:spcPct val="0"/>
        </a:spcAft>
        <a:buChar char="•"/>
        <a:defRPr>
          <a:solidFill>
            <a:srgbClr val="1A2D5B"/>
          </a:solidFill>
          <a:latin typeface="+mn-lt"/>
        </a:defRPr>
      </a:lvl8pPr>
      <a:lvl9pPr marL="3886200" indent="-228600" algn="l" rtl="0" fontAlgn="base">
        <a:spcBef>
          <a:spcPct val="20000"/>
        </a:spcBef>
        <a:spcAft>
          <a:spcPct val="0"/>
        </a:spcAft>
        <a:buChar char="•"/>
        <a:defRPr>
          <a:solidFill>
            <a:srgbClr val="1A2D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844154"/>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79500" y="1483519"/>
            <a:ext cx="7237413" cy="270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3"/>
            <a:r>
              <a:rPr lang="en-US" altLang="en-US" smtClean="0"/>
              <a:t>Fifth level</a:t>
            </a:r>
          </a:p>
        </p:txBody>
      </p:sp>
    </p:spTree>
    <p:extLst>
      <p:ext uri="{BB962C8B-B14F-4D97-AF65-F5344CB8AC3E}">
        <p14:creationId xmlns:p14="http://schemas.microsoft.com/office/powerpoint/2010/main" val="823187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rgbClr val="3B7D74"/>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a:solidFill>
            <a:schemeClr val="tx1"/>
          </a:solidFill>
          <a:latin typeface="+mn-lt"/>
        </a:defRPr>
      </a:lvl2pPr>
      <a:lvl3pPr marL="1143000" indent="-228600" algn="l" rtl="0" eaLnBrk="0" fontAlgn="base" hangingPunct="0">
        <a:spcBef>
          <a:spcPct val="20000"/>
        </a:spcBef>
        <a:spcAft>
          <a:spcPct val="0"/>
        </a:spcAft>
        <a:buClr>
          <a:srgbClr val="3B7D74"/>
        </a:buClr>
        <a:buChar char="•"/>
        <a:defRPr>
          <a:solidFill>
            <a:schemeClr val="tx1"/>
          </a:solidFill>
          <a:latin typeface="+mn-lt"/>
        </a:defRPr>
      </a:lvl3pPr>
      <a:lvl4pPr marL="1600200" indent="-228600" algn="l" rtl="0" eaLnBrk="0" fontAlgn="base" hangingPunct="0">
        <a:spcBef>
          <a:spcPct val="20000"/>
        </a:spcBef>
        <a:spcAft>
          <a:spcPct val="0"/>
        </a:spcAft>
        <a:buClr>
          <a:srgbClr val="3B7D74"/>
        </a:buClr>
        <a:buChar char="•"/>
        <a:defRPr sz="1600">
          <a:solidFill>
            <a:schemeClr val="tx1"/>
          </a:solidFill>
          <a:latin typeface="+mn-lt"/>
        </a:defRPr>
      </a:lvl4pPr>
      <a:lvl5pPr marL="2057400" indent="-228600" algn="l" rtl="0" eaLnBrk="0" fontAlgn="base" hangingPunct="0">
        <a:spcBef>
          <a:spcPct val="20000"/>
        </a:spcBef>
        <a:spcAft>
          <a:spcPct val="0"/>
        </a:spcAft>
        <a:buChar char="•"/>
        <a:defRPr>
          <a:solidFill>
            <a:srgbClr val="1A2D5B"/>
          </a:solidFill>
          <a:latin typeface="+mn-lt"/>
        </a:defRPr>
      </a:lvl5pPr>
      <a:lvl6pPr marL="2514600" indent="-228600" algn="l" rtl="0" fontAlgn="base">
        <a:spcBef>
          <a:spcPct val="20000"/>
        </a:spcBef>
        <a:spcAft>
          <a:spcPct val="0"/>
        </a:spcAft>
        <a:buChar char="•"/>
        <a:defRPr>
          <a:solidFill>
            <a:srgbClr val="1A2D5B"/>
          </a:solidFill>
          <a:latin typeface="+mn-lt"/>
        </a:defRPr>
      </a:lvl6pPr>
      <a:lvl7pPr marL="2971800" indent="-228600" algn="l" rtl="0" fontAlgn="base">
        <a:spcBef>
          <a:spcPct val="20000"/>
        </a:spcBef>
        <a:spcAft>
          <a:spcPct val="0"/>
        </a:spcAft>
        <a:buChar char="•"/>
        <a:defRPr>
          <a:solidFill>
            <a:srgbClr val="1A2D5B"/>
          </a:solidFill>
          <a:latin typeface="+mn-lt"/>
        </a:defRPr>
      </a:lvl7pPr>
      <a:lvl8pPr marL="3429000" indent="-228600" algn="l" rtl="0" fontAlgn="base">
        <a:spcBef>
          <a:spcPct val="20000"/>
        </a:spcBef>
        <a:spcAft>
          <a:spcPct val="0"/>
        </a:spcAft>
        <a:buChar char="•"/>
        <a:defRPr>
          <a:solidFill>
            <a:srgbClr val="1A2D5B"/>
          </a:solidFill>
          <a:latin typeface="+mn-lt"/>
        </a:defRPr>
      </a:lvl8pPr>
      <a:lvl9pPr marL="3886200" indent="-228600" algn="l" rtl="0" fontAlgn="base">
        <a:spcBef>
          <a:spcPct val="20000"/>
        </a:spcBef>
        <a:spcAft>
          <a:spcPct val="0"/>
        </a:spcAft>
        <a:buChar char="•"/>
        <a:defRPr>
          <a:solidFill>
            <a:srgbClr val="1A2D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8" Type="http://schemas.openxmlformats.org/officeDocument/2006/relationships/hyperlink" Target="http://www.thesaurus.com/browse/self-sufficiency" TargetMode="External"/><Relationship Id="rId13" Type="http://schemas.openxmlformats.org/officeDocument/2006/relationships/hyperlink" Target="http://www.thesaurus.com/browse/license" TargetMode="External"/><Relationship Id="rId3" Type="http://schemas.openxmlformats.org/officeDocument/2006/relationships/hyperlink" Target="http://www.thesaurus.com/browse/autonomy" TargetMode="External"/><Relationship Id="rId7" Type="http://schemas.openxmlformats.org/officeDocument/2006/relationships/hyperlink" Target="http://www.thesaurus.com/browse/self-rule" TargetMode="External"/><Relationship Id="rId12" Type="http://schemas.openxmlformats.org/officeDocument/2006/relationships/hyperlink" Target="http://www.thesaurus.com/browse/autarchy" TargetMode="External"/><Relationship Id="rId17" Type="http://schemas.openxmlformats.org/officeDocument/2006/relationships/hyperlink" Target="http://www.thesaurus.com/browse/subordination" TargetMode="External"/><Relationship Id="rId2" Type="http://schemas.openxmlformats.org/officeDocument/2006/relationships/hyperlink" Target="http://www.thesaurus.com/browse/ability" TargetMode="External"/><Relationship Id="rId16" Type="http://schemas.openxmlformats.org/officeDocument/2006/relationships/hyperlink" Target="http://www.thesaurus.com/browse/inaptitude" TargetMode="External"/><Relationship Id="rId1" Type="http://schemas.openxmlformats.org/officeDocument/2006/relationships/slideLayout" Target="../slideLayouts/slideLayout13.xml"/><Relationship Id="rId6" Type="http://schemas.openxmlformats.org/officeDocument/2006/relationships/hyperlink" Target="http://www.thesaurus.com/browse/self-reliance" TargetMode="External"/><Relationship Id="rId11" Type="http://schemas.openxmlformats.org/officeDocument/2006/relationships/hyperlink" Target="http://www.thesaurus.com/browse/aptitude" TargetMode="External"/><Relationship Id="rId5" Type="http://schemas.openxmlformats.org/officeDocument/2006/relationships/hyperlink" Target="http://www.thesaurus.com/browse/self-government" TargetMode="External"/><Relationship Id="rId15" Type="http://schemas.openxmlformats.org/officeDocument/2006/relationships/hyperlink" Target="http://www.thesaurus.com/browse/dependence" TargetMode="External"/><Relationship Id="rId10" Type="http://schemas.openxmlformats.org/officeDocument/2006/relationships/hyperlink" Target="http://www.thesaurus.com/browse/sovereignty" TargetMode="External"/><Relationship Id="rId4" Type="http://schemas.openxmlformats.org/officeDocument/2006/relationships/hyperlink" Target="http://www.thesaurus.com/browse/self-determination" TargetMode="External"/><Relationship Id="rId9" Type="http://schemas.openxmlformats.org/officeDocument/2006/relationships/hyperlink" Target="http://www.thesaurus.com/browse/separation" TargetMode="External"/><Relationship Id="rId14" Type="http://schemas.openxmlformats.org/officeDocument/2006/relationships/hyperlink" Target="http://www.thesaurus.com/browse/qualific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3" Type="http://schemas.openxmlformats.org/officeDocument/2006/relationships/hyperlink" Target="http://www.inab.ie/"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hyperlink" Target="http://www.ilac.org/" TargetMode="External"/><Relationship Id="rId4" Type="http://schemas.openxmlformats.org/officeDocument/2006/relationships/hyperlink" Target="http://www.european-accreditation.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audio" Target="../media/audio1.wav"/><Relationship Id="rId4" Type="http://schemas.openxmlformats.org/officeDocument/2006/relationships/image" Target="../media/image56.gi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5400" b="1" dirty="0" smtClean="0"/>
              <a:t>Welcome </a:t>
            </a:r>
          </a:p>
          <a:p>
            <a:pPr marL="0" indent="0" algn="ctr">
              <a:buNone/>
            </a:pPr>
            <a:r>
              <a:rPr lang="en-GB" b="1" dirty="0" smtClean="0"/>
              <a:t>INAB Assessor Forum – 23</a:t>
            </a:r>
            <a:r>
              <a:rPr lang="en-GB" b="1" baseline="30000" dirty="0" smtClean="0"/>
              <a:t>rd</a:t>
            </a:r>
            <a:r>
              <a:rPr lang="en-GB" b="1" dirty="0" smtClean="0"/>
              <a:t> January 2018</a:t>
            </a:r>
          </a:p>
          <a:p>
            <a:pPr marL="0" indent="0" algn="ctr">
              <a:buNone/>
            </a:pPr>
            <a:r>
              <a:rPr lang="en-GB" b="1" dirty="0" smtClean="0"/>
              <a:t>Bedford Hall Suite - Dublin Castle</a:t>
            </a:r>
            <a:endParaRPr lang="en-GB" b="1" dirty="0"/>
          </a:p>
        </p:txBody>
      </p:sp>
      <p:sp>
        <p:nvSpPr>
          <p:cNvPr id="2" name="TextBox 1"/>
          <p:cNvSpPr txBox="1"/>
          <p:nvPr/>
        </p:nvSpPr>
        <p:spPr>
          <a:xfrm>
            <a:off x="5000" y="4083918"/>
            <a:ext cx="3414717" cy="923330"/>
          </a:xfrm>
          <a:prstGeom prst="rect">
            <a:avLst/>
          </a:prstGeom>
          <a:noFill/>
        </p:spPr>
        <p:txBody>
          <a:bodyPr wrap="none" rtlCol="0">
            <a:spAutoFit/>
          </a:bodyPr>
          <a:lstStyle/>
          <a:p>
            <a:r>
              <a:rPr lang="en-GB" dirty="0" err="1" smtClean="0"/>
              <a:t>Wifi</a:t>
            </a:r>
            <a:r>
              <a:rPr lang="en-GB" dirty="0" smtClean="0"/>
              <a:t> </a:t>
            </a:r>
          </a:p>
          <a:p>
            <a:r>
              <a:rPr lang="en-GB" dirty="0" smtClean="0"/>
              <a:t>Network:	Conference</a:t>
            </a:r>
          </a:p>
          <a:p>
            <a:r>
              <a:rPr lang="en-GB" dirty="0" smtClean="0"/>
              <a:t>Password:	January-2018</a:t>
            </a:r>
            <a:endParaRPr lang="en-GB" dirty="0"/>
          </a:p>
        </p:txBody>
      </p:sp>
    </p:spTree>
    <p:extLst>
      <p:ext uri="{BB962C8B-B14F-4D97-AF65-F5344CB8AC3E}">
        <p14:creationId xmlns:p14="http://schemas.microsoft.com/office/powerpoint/2010/main" val="3947909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574"/>
            <a:ext cx="9148316" cy="381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67544" y="123478"/>
            <a:ext cx="7237413" cy="431006"/>
          </a:xfrm>
        </p:spPr>
        <p:txBody>
          <a:bodyPr/>
          <a:lstStyle/>
          <a:p>
            <a:r>
              <a:rPr lang="en-GB" dirty="0" smtClean="0"/>
              <a:t>Homepage – Assessor Portal</a:t>
            </a:r>
            <a:endParaRPr lang="en-GB" dirty="0"/>
          </a:p>
        </p:txBody>
      </p:sp>
    </p:spTree>
    <p:extLst>
      <p:ext uri="{BB962C8B-B14F-4D97-AF65-F5344CB8AC3E}">
        <p14:creationId xmlns:p14="http://schemas.microsoft.com/office/powerpoint/2010/main" val="11878673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844550"/>
            <a:ext cx="7848600" cy="430213"/>
          </a:xfrm>
        </p:spPr>
        <p:txBody>
          <a:bodyPr/>
          <a:lstStyle/>
          <a:p>
            <a:r>
              <a:rPr lang="en-GB" altLang="en-US" smtClean="0"/>
              <a:t>(4) Documents For Submission: </a:t>
            </a:r>
            <a:r>
              <a:rPr lang="en-GB" altLang="en-US" u="sng" smtClean="0"/>
              <a:t>ALL</a:t>
            </a:r>
            <a:r>
              <a:rPr lang="en-GB" altLang="en-US" smtClean="0"/>
              <a:t> CABs</a:t>
            </a:r>
            <a:br>
              <a:rPr lang="en-GB" altLang="en-US" smtClean="0"/>
            </a:br>
            <a:endParaRPr lang="en-GB" altLang="en-US" smtClean="0"/>
          </a:p>
        </p:txBody>
      </p:sp>
      <p:sp>
        <p:nvSpPr>
          <p:cNvPr id="22531" name="Content Placeholder 2"/>
          <p:cNvSpPr>
            <a:spLocks noGrp="1"/>
          </p:cNvSpPr>
          <p:nvPr>
            <p:ph idx="1"/>
          </p:nvPr>
        </p:nvSpPr>
        <p:spPr>
          <a:xfrm>
            <a:off x="179388" y="1484313"/>
            <a:ext cx="8137525" cy="2708275"/>
          </a:xfrm>
        </p:spPr>
        <p:txBody>
          <a:bodyPr/>
          <a:lstStyle/>
          <a:p>
            <a:pPr lvl="1"/>
            <a:r>
              <a:rPr lang="en-GB" altLang="en-US" smtClean="0"/>
              <a:t>Minutes </a:t>
            </a:r>
            <a:r>
              <a:rPr lang="en-GB" altLang="en-US" smtClean="0">
                <a:latin typeface="Calibri" pitchFamily="34" charset="0"/>
                <a:ea typeface="Times New Roman" pitchFamily="18" charset="0"/>
                <a:cs typeface="Arial" charset="0"/>
              </a:rPr>
              <a:t>of last </a:t>
            </a:r>
            <a:r>
              <a:rPr lang="en-GB" altLang="en-US" smtClean="0"/>
              <a:t>Management Review </a:t>
            </a:r>
          </a:p>
          <a:p>
            <a:pPr lvl="1"/>
            <a:r>
              <a:rPr lang="en-GB" altLang="en-US" smtClean="0"/>
              <a:t>Organisation chart; </a:t>
            </a:r>
            <a:r>
              <a:rPr lang="en-GB" altLang="en-US" smtClean="0">
                <a:latin typeface="Calibri" pitchFamily="34" charset="0"/>
                <a:cs typeface="Times New Roman" pitchFamily="18" charset="0"/>
              </a:rPr>
              <a:t>highlighting changes </a:t>
            </a:r>
          </a:p>
          <a:p>
            <a:pPr lvl="1"/>
            <a:r>
              <a:rPr lang="en-GB" altLang="en-US" smtClean="0"/>
              <a:t>Current list of key personnel </a:t>
            </a:r>
            <a:r>
              <a:rPr lang="en-GB" altLang="en-US" smtClean="0">
                <a:latin typeface="Calibri" pitchFamily="34" charset="0"/>
                <a:cs typeface="Times New Roman" pitchFamily="18" charset="0"/>
              </a:rPr>
              <a:t>and deputies and changes;</a:t>
            </a:r>
          </a:p>
          <a:p>
            <a:pPr lvl="1"/>
            <a:r>
              <a:rPr lang="en-GB" altLang="en-US" smtClean="0">
                <a:latin typeface="Calibri" pitchFamily="34" charset="0"/>
                <a:cs typeface="Times New Roman" pitchFamily="18" charset="0"/>
              </a:rPr>
              <a:t>Details of activity related to scope of accreditation and </a:t>
            </a:r>
            <a:r>
              <a:rPr lang="en-GB" altLang="en-US" smtClean="0"/>
              <a:t>how the CAB manages the maintenance of competence in areas where there has been no activity; </a:t>
            </a:r>
          </a:p>
          <a:p>
            <a:pPr lvl="1"/>
            <a:r>
              <a:rPr lang="en-GB" altLang="en-US" smtClean="0">
                <a:latin typeface="Calibri" pitchFamily="34" charset="0"/>
                <a:cs typeface="Times New Roman" pitchFamily="18" charset="0"/>
              </a:rPr>
              <a:t>Current schedule of </a:t>
            </a:r>
            <a:r>
              <a:rPr lang="en-GB" altLang="en-US" smtClean="0"/>
              <a:t>quality and technical meetings;</a:t>
            </a:r>
          </a:p>
          <a:p>
            <a:endParaRPr lang="en-GB" altLang="en-US" smtClean="0"/>
          </a:p>
        </p:txBody>
      </p:sp>
    </p:spTree>
    <p:extLst>
      <p:ext uri="{BB962C8B-B14F-4D97-AF65-F5344CB8AC3E}">
        <p14:creationId xmlns:p14="http://schemas.microsoft.com/office/powerpoint/2010/main" val="20077684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0825" y="844550"/>
            <a:ext cx="8066088" cy="430213"/>
          </a:xfrm>
        </p:spPr>
        <p:txBody>
          <a:bodyPr/>
          <a:lstStyle/>
          <a:p>
            <a:r>
              <a:rPr lang="en-GB" altLang="en-US" smtClean="0"/>
              <a:t>(4) Documents For Submission: </a:t>
            </a:r>
            <a:r>
              <a:rPr lang="en-GB" altLang="en-US" u="sng" smtClean="0"/>
              <a:t>ALL</a:t>
            </a:r>
            <a:r>
              <a:rPr lang="en-GB" altLang="en-US" smtClean="0"/>
              <a:t> CABs</a:t>
            </a:r>
          </a:p>
        </p:txBody>
      </p:sp>
      <p:sp>
        <p:nvSpPr>
          <p:cNvPr id="23555" name="Content Placeholder 2"/>
          <p:cNvSpPr>
            <a:spLocks noGrp="1"/>
          </p:cNvSpPr>
          <p:nvPr>
            <p:ph idx="1"/>
          </p:nvPr>
        </p:nvSpPr>
        <p:spPr>
          <a:xfrm>
            <a:off x="179388" y="1484313"/>
            <a:ext cx="8137525" cy="2708275"/>
          </a:xfrm>
        </p:spPr>
        <p:txBody>
          <a:bodyPr/>
          <a:lstStyle/>
          <a:p>
            <a:pPr lvl="1"/>
            <a:r>
              <a:rPr lang="en-GB" altLang="en-US" smtClean="0"/>
              <a:t>Details of all critical and foreign locations </a:t>
            </a:r>
            <a:r>
              <a:rPr lang="en-GB" altLang="en-US" smtClean="0">
                <a:latin typeface="Calibri" pitchFamily="34" charset="0"/>
                <a:ea typeface="Times New Roman" pitchFamily="18" charset="0"/>
                <a:cs typeface="Arial" charset="0"/>
              </a:rPr>
              <a:t>where activities are carried out or where offices are located;</a:t>
            </a:r>
          </a:p>
          <a:p>
            <a:pPr lvl="1"/>
            <a:r>
              <a:rPr lang="en-GB" altLang="en-US" smtClean="0"/>
              <a:t>A review of the relevant legislation </a:t>
            </a:r>
            <a:r>
              <a:rPr lang="en-GB" altLang="en-US" smtClean="0">
                <a:latin typeface="Calibri" pitchFamily="34" charset="0"/>
                <a:cs typeface="Times New Roman" pitchFamily="18" charset="0"/>
              </a:rPr>
              <a:t>affecting your scope of accreditation.  </a:t>
            </a:r>
          </a:p>
          <a:p>
            <a:pPr lvl="1"/>
            <a:r>
              <a:rPr lang="en-GB" altLang="en-US" smtClean="0"/>
              <a:t>Records and CAB conclusions of the audit of the effectiveness of the corrective actions implemented </a:t>
            </a:r>
            <a:r>
              <a:rPr lang="en-GB" altLang="en-US" smtClean="0">
                <a:latin typeface="Calibri" pitchFamily="34" charset="0"/>
                <a:cs typeface="Times New Roman" pitchFamily="18" charset="0"/>
              </a:rPr>
              <a:t>in response to the nonconformities raised at the previous INAB assessment</a:t>
            </a:r>
            <a:r>
              <a:rPr lang="en-GB" altLang="en-US" smtClean="0"/>
              <a:t>.</a:t>
            </a:r>
          </a:p>
          <a:p>
            <a:endParaRPr lang="en-GB" altLang="en-US" smtClean="0"/>
          </a:p>
        </p:txBody>
      </p:sp>
    </p:spTree>
    <p:extLst>
      <p:ext uri="{BB962C8B-B14F-4D97-AF65-F5344CB8AC3E}">
        <p14:creationId xmlns:p14="http://schemas.microsoft.com/office/powerpoint/2010/main" val="19857964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0825" y="844550"/>
            <a:ext cx="8066088" cy="430213"/>
          </a:xfrm>
        </p:spPr>
        <p:txBody>
          <a:bodyPr/>
          <a:lstStyle/>
          <a:p>
            <a:r>
              <a:rPr lang="en-GB" altLang="en-US" smtClean="0"/>
              <a:t>(4) Additional for Laboratories</a:t>
            </a:r>
          </a:p>
        </p:txBody>
      </p:sp>
      <p:sp>
        <p:nvSpPr>
          <p:cNvPr id="24579" name="Content Placeholder 2"/>
          <p:cNvSpPr>
            <a:spLocks noGrp="1"/>
          </p:cNvSpPr>
          <p:nvPr>
            <p:ph idx="1"/>
          </p:nvPr>
        </p:nvSpPr>
        <p:spPr>
          <a:xfrm>
            <a:off x="250825" y="1484313"/>
            <a:ext cx="8066088" cy="2708275"/>
          </a:xfrm>
        </p:spPr>
        <p:txBody>
          <a:bodyPr/>
          <a:lstStyle/>
          <a:p>
            <a:r>
              <a:rPr lang="en-GB" altLang="en-US" sz="2000" smtClean="0"/>
              <a:t>Proficiency Testing 5 year plan </a:t>
            </a:r>
            <a:r>
              <a:rPr lang="en-GB" altLang="en-US" sz="2000" smtClean="0">
                <a:latin typeface="Calibri" pitchFamily="34" charset="0"/>
                <a:ea typeface="Times New Roman" pitchFamily="18" charset="0"/>
                <a:cs typeface="Arial" charset="0"/>
              </a:rPr>
              <a:t>and performance </a:t>
            </a:r>
          </a:p>
          <a:p>
            <a:pPr marL="342900" lvl="1" indent="-342900"/>
            <a:r>
              <a:rPr lang="en-GB" altLang="en-US" smtClean="0"/>
              <a:t>investigation reference number for any out of specification results </a:t>
            </a:r>
            <a:r>
              <a:rPr lang="en-GB" altLang="en-US" smtClean="0">
                <a:latin typeface="Calibri" pitchFamily="34" charset="0"/>
                <a:cs typeface="Times New Roman" pitchFamily="18" charset="0"/>
              </a:rPr>
              <a:t>with a brief summary of conclusions;</a:t>
            </a:r>
          </a:p>
          <a:p>
            <a:r>
              <a:rPr lang="en-GB" altLang="en-US" sz="2000" smtClean="0">
                <a:latin typeface="Calibri" pitchFamily="34" charset="0"/>
                <a:cs typeface="Times New Roman" pitchFamily="18" charset="0"/>
              </a:rPr>
              <a:t>Those operating a </a:t>
            </a:r>
            <a:r>
              <a:rPr lang="en-GB" altLang="en-US" sz="2000" smtClean="0"/>
              <a:t>flexible scope </a:t>
            </a:r>
            <a:r>
              <a:rPr lang="en-GB" altLang="en-US" sz="2000" smtClean="0">
                <a:latin typeface="Calibri" pitchFamily="34" charset="0"/>
                <a:cs typeface="Times New Roman" pitchFamily="18" charset="0"/>
              </a:rPr>
              <a:t>of accreditation, </a:t>
            </a:r>
            <a:r>
              <a:rPr lang="en-GB" altLang="en-US" sz="2000" smtClean="0"/>
              <a:t>the current version of the Master List of Flexible Scope Changes </a:t>
            </a:r>
          </a:p>
          <a:p>
            <a:r>
              <a:rPr lang="en-GB" altLang="en-US" sz="2000" smtClean="0"/>
              <a:t>process flow diagram from sample receipt to reporting</a:t>
            </a:r>
          </a:p>
          <a:p>
            <a:r>
              <a:rPr lang="en-GB" altLang="en-US" sz="2000" smtClean="0"/>
              <a:t>current list of blood fridges, a summary report of blood usage and a list of notifications to the National Haemovigilance Office</a:t>
            </a:r>
          </a:p>
        </p:txBody>
      </p:sp>
    </p:spTree>
    <p:extLst>
      <p:ext uri="{BB962C8B-B14F-4D97-AF65-F5344CB8AC3E}">
        <p14:creationId xmlns:p14="http://schemas.microsoft.com/office/powerpoint/2010/main" val="16616965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0825" y="844550"/>
            <a:ext cx="8066088" cy="430213"/>
          </a:xfrm>
        </p:spPr>
        <p:txBody>
          <a:bodyPr/>
          <a:lstStyle/>
          <a:p>
            <a:r>
              <a:rPr lang="en-GB" altLang="en-US" smtClean="0"/>
              <a:t>(4) Additional for Laboratories</a:t>
            </a:r>
          </a:p>
        </p:txBody>
      </p:sp>
      <p:sp>
        <p:nvSpPr>
          <p:cNvPr id="25603" name="Content Placeholder 2"/>
          <p:cNvSpPr>
            <a:spLocks noGrp="1"/>
          </p:cNvSpPr>
          <p:nvPr>
            <p:ph idx="1"/>
          </p:nvPr>
        </p:nvSpPr>
        <p:spPr>
          <a:xfrm>
            <a:off x="250825" y="1563688"/>
            <a:ext cx="8137525" cy="2708275"/>
          </a:xfrm>
        </p:spPr>
        <p:txBody>
          <a:bodyPr/>
          <a:lstStyle/>
          <a:p>
            <a:r>
              <a:rPr lang="en-GB" altLang="en-US" sz="2000" smtClean="0">
                <a:latin typeface="Calibri" pitchFamily="34" charset="0"/>
                <a:ea typeface="Times New Roman" pitchFamily="18" charset="0"/>
                <a:cs typeface="Arial" charset="0"/>
              </a:rPr>
              <a:t>Where applicable, </a:t>
            </a:r>
            <a:r>
              <a:rPr lang="en-GB" altLang="en-US" sz="2000" smtClean="0">
                <a:ea typeface="Times New Roman" pitchFamily="18" charset="0"/>
                <a:cs typeface="Arial" charset="0"/>
              </a:rPr>
              <a:t>a summary of amendments to accredited test methods since the previous visit. </a:t>
            </a:r>
          </a:p>
          <a:p>
            <a:endParaRPr lang="en-GB" altLang="en-US" sz="2000" smtClean="0">
              <a:ea typeface="Times New Roman" pitchFamily="18" charset="0"/>
              <a:cs typeface="Arial" charset="0"/>
            </a:endParaRPr>
          </a:p>
          <a:p>
            <a:r>
              <a:rPr lang="en-GB" altLang="en-US" sz="2000" smtClean="0">
                <a:latin typeface="Calibri" pitchFamily="34" charset="0"/>
                <a:ea typeface="Times New Roman" pitchFamily="18" charset="0"/>
                <a:cs typeface="Arial" charset="0"/>
              </a:rPr>
              <a:t>For laboratories applying for an </a:t>
            </a:r>
            <a:r>
              <a:rPr lang="en-GB" altLang="en-US" sz="2000" smtClean="0"/>
              <a:t>extension to scope; the current validated procedures and validation/verification summary report</a:t>
            </a:r>
          </a:p>
        </p:txBody>
      </p:sp>
    </p:spTree>
    <p:extLst>
      <p:ext uri="{BB962C8B-B14F-4D97-AF65-F5344CB8AC3E}">
        <p14:creationId xmlns:p14="http://schemas.microsoft.com/office/powerpoint/2010/main" val="28309376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5288" y="844550"/>
            <a:ext cx="7921625" cy="430213"/>
          </a:xfrm>
        </p:spPr>
        <p:txBody>
          <a:bodyPr/>
          <a:lstStyle/>
          <a:p>
            <a:r>
              <a:rPr lang="en-GB" altLang="en-US" smtClean="0"/>
              <a:t>(4) Reference Material Producers (RMP)</a:t>
            </a:r>
          </a:p>
        </p:txBody>
      </p:sp>
      <p:sp>
        <p:nvSpPr>
          <p:cNvPr id="26627" name="Content Placeholder 2"/>
          <p:cNvSpPr>
            <a:spLocks noGrp="1"/>
          </p:cNvSpPr>
          <p:nvPr>
            <p:ph idx="1"/>
          </p:nvPr>
        </p:nvSpPr>
        <p:spPr>
          <a:xfrm>
            <a:off x="179388" y="1484313"/>
            <a:ext cx="8137525" cy="2708275"/>
          </a:xfrm>
        </p:spPr>
        <p:txBody>
          <a:bodyPr/>
          <a:lstStyle/>
          <a:p>
            <a:pPr marL="342900" lvl="1" indent="-342900"/>
            <a:r>
              <a:rPr lang="en-GB" altLang="en-US" smtClean="0"/>
              <a:t>Changes to key authorized competent personnel that perform particular activities relating to RM production. </a:t>
            </a:r>
            <a:r>
              <a:rPr lang="en-GB" altLang="en-US" smtClean="0">
                <a:latin typeface="Calibri" pitchFamily="34" charset="0"/>
                <a:ea typeface="Times New Roman" pitchFamily="18" charset="0"/>
                <a:cs typeface="Arial" charset="0"/>
              </a:rPr>
              <a:t>(Personnel, including subcontractors, personnel of external bodies, or other individuals acting on the RMP’s behalf);</a:t>
            </a:r>
          </a:p>
          <a:p>
            <a:pPr marL="342900" lvl="1" indent="-342900"/>
            <a:r>
              <a:rPr lang="en-GB" altLang="en-US" smtClean="0"/>
              <a:t>Where an RMP uses subcontractors to undertake part of the production, </a:t>
            </a:r>
            <a:r>
              <a:rPr lang="en-GB" altLang="en-US" smtClean="0">
                <a:latin typeface="Calibri" pitchFamily="34" charset="0"/>
                <a:cs typeface="Times New Roman" pitchFamily="18" charset="0"/>
              </a:rPr>
              <a:t>include any changes to sampling, processing, handling, homogeneity and stability testing, characterization, storage or distribution of an RM,</a:t>
            </a:r>
          </a:p>
          <a:p>
            <a:endParaRPr lang="en-GB" altLang="en-US" smtClean="0"/>
          </a:p>
        </p:txBody>
      </p:sp>
    </p:spTree>
    <p:extLst>
      <p:ext uri="{BB962C8B-B14F-4D97-AF65-F5344CB8AC3E}">
        <p14:creationId xmlns:p14="http://schemas.microsoft.com/office/powerpoint/2010/main" val="4055606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3850" y="844550"/>
            <a:ext cx="7993063" cy="430213"/>
          </a:xfrm>
        </p:spPr>
        <p:txBody>
          <a:bodyPr/>
          <a:lstStyle/>
          <a:p>
            <a:r>
              <a:rPr lang="en-GB" altLang="en-US" smtClean="0"/>
              <a:t>(4) Reference Material Producers (RMP)</a:t>
            </a:r>
          </a:p>
        </p:txBody>
      </p:sp>
      <p:sp>
        <p:nvSpPr>
          <p:cNvPr id="27651" name="Content Placeholder 2"/>
          <p:cNvSpPr>
            <a:spLocks noGrp="1"/>
          </p:cNvSpPr>
          <p:nvPr>
            <p:ph idx="1"/>
          </p:nvPr>
        </p:nvSpPr>
        <p:spPr>
          <a:xfrm>
            <a:off x="179388" y="1484313"/>
            <a:ext cx="8137525" cy="2708275"/>
          </a:xfrm>
        </p:spPr>
        <p:txBody>
          <a:bodyPr/>
          <a:lstStyle/>
          <a:p>
            <a:pPr marL="342900" lvl="1" indent="-342900"/>
            <a:r>
              <a:rPr lang="en-GB" altLang="en-US" smtClean="0"/>
              <a:t>RMP shall submit any changes to the planning stage or deviations from the production plan or the metrological traceability </a:t>
            </a:r>
            <a:r>
              <a:rPr lang="en-GB" altLang="en-US" smtClean="0">
                <a:latin typeface="Calibri" pitchFamily="34" charset="0"/>
                <a:ea typeface="Times New Roman" pitchFamily="18" charset="0"/>
                <a:cs typeface="Arial" charset="0"/>
              </a:rPr>
              <a:t>of the certified values or characterization study.</a:t>
            </a:r>
          </a:p>
          <a:p>
            <a:endParaRPr lang="en-GB" altLang="en-US" smtClean="0"/>
          </a:p>
        </p:txBody>
      </p:sp>
    </p:spTree>
    <p:extLst>
      <p:ext uri="{BB962C8B-B14F-4D97-AF65-F5344CB8AC3E}">
        <p14:creationId xmlns:p14="http://schemas.microsoft.com/office/powerpoint/2010/main" val="37179766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9388" y="844550"/>
            <a:ext cx="8713787" cy="430213"/>
          </a:xfrm>
        </p:spPr>
        <p:txBody>
          <a:bodyPr/>
          <a:lstStyle/>
          <a:p>
            <a:r>
              <a:rPr lang="en-GB" altLang="en-US" smtClean="0"/>
              <a:t>(4) Certification &amp; Inspection Bodies H/O</a:t>
            </a:r>
            <a:br>
              <a:rPr lang="en-GB" altLang="en-US" smtClean="0"/>
            </a:br>
            <a:endParaRPr lang="en-GB" altLang="en-US" smtClean="0"/>
          </a:p>
        </p:txBody>
      </p:sp>
      <p:sp>
        <p:nvSpPr>
          <p:cNvPr id="28675" name="Content Placeholder 2"/>
          <p:cNvSpPr>
            <a:spLocks noGrp="1"/>
          </p:cNvSpPr>
          <p:nvPr>
            <p:ph idx="1"/>
          </p:nvPr>
        </p:nvSpPr>
        <p:spPr>
          <a:xfrm>
            <a:off x="250825" y="1484313"/>
            <a:ext cx="8066088" cy="2708275"/>
          </a:xfrm>
        </p:spPr>
        <p:txBody>
          <a:bodyPr/>
          <a:lstStyle/>
          <a:p>
            <a:r>
              <a:rPr lang="en-GB" altLang="en-US" sz="2000" smtClean="0"/>
              <a:t>Changes to the impartiality committee </a:t>
            </a:r>
            <a:r>
              <a:rPr lang="en-GB" altLang="en-US" sz="2000" smtClean="0">
                <a:latin typeface="Calibri" pitchFamily="34" charset="0"/>
                <a:ea typeface="Times New Roman" pitchFamily="18" charset="0"/>
                <a:cs typeface="Arial" charset="0"/>
              </a:rPr>
              <a:t>or  involvement with related bodies</a:t>
            </a:r>
          </a:p>
          <a:p>
            <a:pPr marL="342900" lvl="1" indent="-342900"/>
            <a:r>
              <a:rPr lang="en-GB" altLang="en-US" smtClean="0"/>
              <a:t>Details of new certificates issued with associated EA sector or technical area;</a:t>
            </a:r>
          </a:p>
          <a:p>
            <a:pPr marL="342900" lvl="1" indent="-342900"/>
            <a:r>
              <a:rPr lang="en-GB" altLang="en-US" smtClean="0"/>
              <a:t>Details of amendments to technical standards </a:t>
            </a:r>
            <a:r>
              <a:rPr lang="en-GB" altLang="en-US" smtClean="0">
                <a:latin typeface="Calibri" pitchFamily="34" charset="0"/>
                <a:cs typeface="Times New Roman" pitchFamily="18" charset="0"/>
              </a:rPr>
              <a:t>in response to legislative updates</a:t>
            </a:r>
          </a:p>
          <a:p>
            <a:pPr marL="342900" lvl="1" indent="-342900"/>
            <a:r>
              <a:rPr lang="en-GB" altLang="en-US" smtClean="0"/>
              <a:t>List of personnel authorised as competent </a:t>
            </a:r>
            <a:r>
              <a:rPr lang="en-GB" altLang="en-US" smtClean="0">
                <a:latin typeface="Calibri" pitchFamily="34" charset="0"/>
                <a:cs typeface="Times New Roman" pitchFamily="18" charset="0"/>
              </a:rPr>
              <a:t>in the conformity assessment activities</a:t>
            </a:r>
          </a:p>
          <a:p>
            <a:pPr marL="342900" lvl="1" indent="-342900"/>
            <a:r>
              <a:rPr lang="en-GB" altLang="en-US" smtClean="0"/>
              <a:t>List of approved sub-contractors</a:t>
            </a:r>
          </a:p>
          <a:p>
            <a:pPr marL="342900" lvl="1" indent="-342900"/>
            <a:endParaRPr lang="en-GB" altLang="en-US" sz="2400" smtClean="0"/>
          </a:p>
          <a:p>
            <a:endParaRPr lang="en-GB" altLang="en-US" smtClean="0"/>
          </a:p>
        </p:txBody>
      </p:sp>
    </p:spTree>
    <p:extLst>
      <p:ext uri="{BB962C8B-B14F-4D97-AF65-F5344CB8AC3E}">
        <p14:creationId xmlns:p14="http://schemas.microsoft.com/office/powerpoint/2010/main" val="106695268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9388" y="844550"/>
            <a:ext cx="8137525" cy="430213"/>
          </a:xfrm>
        </p:spPr>
        <p:txBody>
          <a:bodyPr/>
          <a:lstStyle/>
          <a:p>
            <a:r>
              <a:rPr lang="en-GB" altLang="en-US" smtClean="0"/>
              <a:t>(4) Witnessed activities (CB and IB)</a:t>
            </a:r>
          </a:p>
        </p:txBody>
      </p:sp>
      <p:sp>
        <p:nvSpPr>
          <p:cNvPr id="29699" name="Content Placeholder 2"/>
          <p:cNvSpPr>
            <a:spLocks noGrp="1"/>
          </p:cNvSpPr>
          <p:nvPr>
            <p:ph idx="1"/>
          </p:nvPr>
        </p:nvSpPr>
        <p:spPr>
          <a:xfrm>
            <a:off x="323850" y="1484313"/>
            <a:ext cx="7993063" cy="2708275"/>
          </a:xfrm>
        </p:spPr>
        <p:txBody>
          <a:bodyPr/>
          <a:lstStyle/>
          <a:p>
            <a:r>
              <a:rPr lang="en-GB" altLang="en-US" sz="2000" smtClean="0">
                <a:latin typeface="Calibri" pitchFamily="34" charset="0"/>
                <a:ea typeface="Times New Roman" pitchFamily="18" charset="0"/>
                <a:cs typeface="Arial" charset="0"/>
              </a:rPr>
              <a:t>Copy of the </a:t>
            </a:r>
            <a:r>
              <a:rPr lang="en-GB" altLang="en-US" sz="2000" smtClean="0">
                <a:ea typeface="Times New Roman" pitchFamily="18" charset="0"/>
                <a:cs typeface="Arial" charset="0"/>
              </a:rPr>
              <a:t>audit plan</a:t>
            </a:r>
          </a:p>
          <a:p>
            <a:r>
              <a:rPr lang="en-GB" altLang="en-US" sz="2000" smtClean="0">
                <a:ea typeface="Times New Roman" pitchFamily="18" charset="0"/>
                <a:cs typeface="Arial" charset="0"/>
              </a:rPr>
              <a:t>Previous client audit report </a:t>
            </a:r>
            <a:r>
              <a:rPr lang="en-GB" altLang="en-US" sz="2000" smtClean="0">
                <a:latin typeface="Calibri" pitchFamily="34" charset="0"/>
                <a:ea typeface="Times New Roman" pitchFamily="18" charset="0"/>
                <a:cs typeface="Arial" charset="0"/>
              </a:rPr>
              <a:t>completed by the CB/IB</a:t>
            </a:r>
          </a:p>
          <a:p>
            <a:r>
              <a:rPr lang="en-GB" altLang="en-US" sz="2000" smtClean="0"/>
              <a:t>Location of, and directions to, the witnessed activity, </a:t>
            </a:r>
            <a:r>
              <a:rPr lang="en-GB" altLang="en-US" sz="2000" smtClean="0">
                <a:latin typeface="Calibri" pitchFamily="34" charset="0"/>
                <a:cs typeface="Times New Roman" pitchFamily="18" charset="0"/>
              </a:rPr>
              <a:t>with contact details for on-site personnel</a:t>
            </a:r>
          </a:p>
          <a:p>
            <a:r>
              <a:rPr lang="en-GB" altLang="en-US" sz="2000" smtClean="0"/>
              <a:t>Details of audit/inspection duration determination/calculation</a:t>
            </a:r>
          </a:p>
          <a:p>
            <a:r>
              <a:rPr lang="en-GB" altLang="en-US" sz="2000" smtClean="0"/>
              <a:t>A copy of the audit/inspection procedure and the working documents </a:t>
            </a:r>
            <a:r>
              <a:rPr lang="en-GB" altLang="en-US" sz="2000" smtClean="0">
                <a:latin typeface="Calibri" pitchFamily="34" charset="0"/>
                <a:cs typeface="Times New Roman" pitchFamily="18" charset="0"/>
              </a:rPr>
              <a:t>used by the auditor/inspector</a:t>
            </a:r>
            <a:r>
              <a:rPr lang="en-GB" altLang="en-US" sz="2000" smtClean="0"/>
              <a:t>.</a:t>
            </a:r>
          </a:p>
        </p:txBody>
      </p:sp>
    </p:spTree>
    <p:extLst>
      <p:ext uri="{BB962C8B-B14F-4D97-AF65-F5344CB8AC3E}">
        <p14:creationId xmlns:p14="http://schemas.microsoft.com/office/powerpoint/2010/main" val="317308240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GB" altLang="en-US" smtClean="0"/>
          </a:p>
        </p:txBody>
      </p:sp>
      <p:sp>
        <p:nvSpPr>
          <p:cNvPr id="3" name="Content Placeholder 2"/>
          <p:cNvSpPr>
            <a:spLocks noGrp="1"/>
          </p:cNvSpPr>
          <p:nvPr>
            <p:ph idx="1"/>
          </p:nvPr>
        </p:nvSpPr>
        <p:spPr/>
        <p:txBody>
          <a:bodyPr/>
          <a:lstStyle/>
          <a:p>
            <a:pPr marL="0" indent="0">
              <a:buFontTx/>
              <a:buNone/>
              <a:defRPr/>
            </a:pPr>
            <a:endParaRPr lang="en-GB" altLang="en-US" dirty="0" smtClean="0">
              <a:latin typeface="Calibri" pitchFamily="34" charset="0"/>
            </a:endParaRPr>
          </a:p>
          <a:p>
            <a:pPr marL="0" indent="0">
              <a:buFontTx/>
              <a:buNone/>
              <a:defRPr/>
            </a:pPr>
            <a:endParaRPr lang="en-GB" altLang="en-US" dirty="0">
              <a:latin typeface="Calibri" pitchFamily="34" charset="0"/>
            </a:endParaRPr>
          </a:p>
          <a:p>
            <a:pPr marL="0" indent="0" algn="ctr">
              <a:buFontTx/>
              <a:buNone/>
              <a:defRPr/>
            </a:pPr>
            <a:r>
              <a:rPr lang="en-GB" altLang="en-US" dirty="0" smtClean="0">
                <a:latin typeface="Calibri" pitchFamily="34" charset="0"/>
              </a:rPr>
              <a:t>Thank you for your attention</a:t>
            </a:r>
          </a:p>
          <a:p>
            <a:pPr>
              <a:defRPr/>
            </a:pPr>
            <a:endParaRPr lang="en-GB" dirty="0"/>
          </a:p>
        </p:txBody>
      </p:sp>
    </p:spTree>
    <p:extLst>
      <p:ext uri="{BB962C8B-B14F-4D97-AF65-F5344CB8AC3E}">
        <p14:creationId xmlns:p14="http://schemas.microsoft.com/office/powerpoint/2010/main" val="347145122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spect="1" noChangeArrowheads="1"/>
          </p:cNvSpPr>
          <p:nvPr>
            <p:ph type="ctrTitle"/>
          </p:nvPr>
        </p:nvSpPr>
        <p:spPr>
          <a:xfrm>
            <a:off x="755576" y="3273828"/>
            <a:ext cx="6445250" cy="803672"/>
          </a:xfrm>
        </p:spPr>
        <p:txBody>
          <a:bodyPr/>
          <a:lstStyle/>
          <a:p>
            <a:pPr algn="ctr" eaLnBrk="1" hangingPunct="1"/>
            <a:r>
              <a:rPr lang="en-IE" sz="2400" dirty="0" smtClean="0"/>
              <a:t/>
            </a:r>
            <a:br>
              <a:rPr lang="en-IE" sz="2400" dirty="0" smtClean="0"/>
            </a:br>
            <a:r>
              <a:rPr lang="en-IE" sz="2400" dirty="0"/>
              <a:t/>
            </a:r>
            <a:br>
              <a:rPr lang="en-IE" sz="2400" dirty="0"/>
            </a:br>
            <a:endParaRPr lang="en-GB" sz="2000" dirty="0" smtClean="0"/>
          </a:p>
        </p:txBody>
      </p:sp>
      <p:sp>
        <p:nvSpPr>
          <p:cNvPr id="7171" name="Rectangle 5"/>
          <p:cNvSpPr>
            <a:spLocks noGrp="1" noChangeArrowheads="1"/>
          </p:cNvSpPr>
          <p:nvPr>
            <p:ph type="subTitle" idx="1"/>
          </p:nvPr>
        </p:nvSpPr>
        <p:spPr>
          <a:xfrm>
            <a:off x="539553" y="1275606"/>
            <a:ext cx="6550595" cy="2214246"/>
          </a:xfrm>
        </p:spPr>
        <p:txBody>
          <a:bodyPr/>
          <a:lstStyle/>
          <a:p>
            <a:pPr algn="ctr" eaLnBrk="1" hangingPunct="1"/>
            <a:r>
              <a:rPr lang="en-IE" sz="2400" dirty="0" smtClean="0"/>
              <a:t>Assessor Management</a:t>
            </a:r>
          </a:p>
          <a:p>
            <a:pPr algn="ctr" eaLnBrk="1" hangingPunct="1"/>
            <a:r>
              <a:rPr lang="en-IE" sz="2400" dirty="0" smtClean="0"/>
              <a:t>Marie O’Mahony</a:t>
            </a:r>
          </a:p>
        </p:txBody>
      </p:sp>
    </p:spTree>
    <p:extLst>
      <p:ext uri="{BB962C8B-B14F-4D97-AF65-F5344CB8AC3E}">
        <p14:creationId xmlns:p14="http://schemas.microsoft.com/office/powerpoint/2010/main" val="331979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Title 1"/>
          <p:cNvSpPr>
            <a:spLocks noGrp="1"/>
          </p:cNvSpPr>
          <p:nvPr>
            <p:ph type="title"/>
          </p:nvPr>
        </p:nvSpPr>
        <p:spPr>
          <a:xfrm>
            <a:off x="395536" y="123478"/>
            <a:ext cx="7237413" cy="431006"/>
          </a:xfrm>
        </p:spPr>
        <p:txBody>
          <a:bodyPr/>
          <a:lstStyle/>
          <a:p>
            <a:r>
              <a:rPr lang="en-GB" dirty="0" smtClean="0"/>
              <a:t>Homepage – Assessor Portal</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606996"/>
            <a:ext cx="8427009"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43559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Assessor Management</a:t>
            </a:r>
            <a:endParaRPr lang="en-GB" dirty="0"/>
          </a:p>
        </p:txBody>
      </p:sp>
      <p:sp>
        <p:nvSpPr>
          <p:cNvPr id="3" name="Content Placeholder 2"/>
          <p:cNvSpPr>
            <a:spLocks noGrp="1"/>
          </p:cNvSpPr>
          <p:nvPr>
            <p:ph idx="1"/>
          </p:nvPr>
        </p:nvSpPr>
        <p:spPr>
          <a:xfrm>
            <a:off x="1079500" y="1483518"/>
            <a:ext cx="7237413" cy="3032447"/>
          </a:xfrm>
        </p:spPr>
        <p:txBody>
          <a:bodyPr/>
          <a:lstStyle/>
          <a:p>
            <a:r>
              <a:rPr lang="en-GB" sz="2000" dirty="0" smtClean="0"/>
              <a:t>What’s new?</a:t>
            </a:r>
          </a:p>
          <a:p>
            <a:pPr marL="0" indent="0">
              <a:buNone/>
            </a:pPr>
            <a:endParaRPr lang="en-GB" sz="2000" dirty="0" smtClean="0"/>
          </a:p>
          <a:p>
            <a:r>
              <a:rPr lang="en-GB" sz="1800" dirty="0" smtClean="0"/>
              <a:t>New business model in INAB (2017) </a:t>
            </a:r>
          </a:p>
          <a:p>
            <a:pPr marL="0" indent="0">
              <a:buNone/>
            </a:pPr>
            <a:r>
              <a:rPr lang="en-GB" sz="1800" dirty="0"/>
              <a:t>	</a:t>
            </a:r>
            <a:r>
              <a:rPr lang="en-GB" sz="1800" dirty="0" smtClean="0"/>
              <a:t>- CRM for visits management</a:t>
            </a:r>
          </a:p>
          <a:p>
            <a:pPr marL="0" indent="0">
              <a:buNone/>
            </a:pPr>
            <a:r>
              <a:rPr lang="en-GB" sz="1800" dirty="0"/>
              <a:t>	</a:t>
            </a:r>
            <a:r>
              <a:rPr lang="en-GB" sz="1800" dirty="0" smtClean="0"/>
              <a:t>- INAB Lead Assessor</a:t>
            </a:r>
          </a:p>
          <a:p>
            <a:pPr marL="0" indent="0">
              <a:buNone/>
            </a:pPr>
            <a:r>
              <a:rPr lang="en-GB" sz="1800" dirty="0"/>
              <a:t>	</a:t>
            </a:r>
            <a:r>
              <a:rPr lang="en-GB" sz="1800" dirty="0" smtClean="0"/>
              <a:t>- CRM generated assessor contracts</a:t>
            </a:r>
          </a:p>
          <a:p>
            <a:pPr marL="0" indent="0">
              <a:buNone/>
            </a:pPr>
            <a:endParaRPr lang="en-GB" sz="1800" dirty="0" smtClean="0"/>
          </a:p>
          <a:p>
            <a:r>
              <a:rPr lang="en-GB" sz="1800" dirty="0"/>
              <a:t>CRM tool for Assessor Qualification (go live Feb 2018)</a:t>
            </a:r>
          </a:p>
          <a:p>
            <a:pPr marL="0" indent="0">
              <a:buNone/>
            </a:pPr>
            <a:endParaRPr lang="en-GB" sz="2000" dirty="0" smtClean="0"/>
          </a:p>
          <a:p>
            <a:pPr marL="0" indent="0">
              <a:buNone/>
            </a:pPr>
            <a:endParaRPr lang="en-GB" dirty="0"/>
          </a:p>
        </p:txBody>
      </p:sp>
    </p:spTree>
    <p:extLst>
      <p:ext uri="{BB962C8B-B14F-4D97-AF65-F5344CB8AC3E}">
        <p14:creationId xmlns:p14="http://schemas.microsoft.com/office/powerpoint/2010/main" val="7625568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Assessor Management</a:t>
            </a:r>
            <a:endParaRPr lang="en-GB" sz="2400" dirty="0"/>
          </a:p>
        </p:txBody>
      </p:sp>
      <p:sp>
        <p:nvSpPr>
          <p:cNvPr id="3" name="Content Placeholder 2"/>
          <p:cNvSpPr>
            <a:spLocks noGrp="1"/>
          </p:cNvSpPr>
          <p:nvPr>
            <p:ph idx="1"/>
          </p:nvPr>
        </p:nvSpPr>
        <p:spPr>
          <a:xfrm>
            <a:off x="1079500" y="1483518"/>
            <a:ext cx="7237413" cy="3032447"/>
          </a:xfrm>
        </p:spPr>
        <p:txBody>
          <a:bodyPr/>
          <a:lstStyle/>
          <a:p>
            <a:r>
              <a:rPr lang="en-GB" sz="2000" dirty="0" smtClean="0"/>
              <a:t>What’s new?</a:t>
            </a:r>
          </a:p>
          <a:p>
            <a:pPr marL="0" indent="0">
              <a:buNone/>
            </a:pPr>
            <a:endParaRPr lang="en-GB" sz="2000" dirty="0" smtClean="0"/>
          </a:p>
          <a:p>
            <a:r>
              <a:rPr lang="en-GB" sz="2000" dirty="0" smtClean="0"/>
              <a:t>ISO 17011 Rev 2 – (competency criteria)(Nov 2017)</a:t>
            </a:r>
          </a:p>
          <a:p>
            <a:endParaRPr lang="en-GB" sz="2000" dirty="0" smtClean="0"/>
          </a:p>
          <a:p>
            <a:r>
              <a:rPr lang="en-GB" sz="2000" dirty="0" smtClean="0"/>
              <a:t>New Mandatory IAF MD20 (Jan 2018 implementation)</a:t>
            </a:r>
          </a:p>
          <a:p>
            <a:endParaRPr lang="en-GB" sz="2000" dirty="0" smtClean="0"/>
          </a:p>
          <a:p>
            <a:r>
              <a:rPr lang="en-GB" sz="2000" dirty="0" smtClean="0"/>
              <a:t>Competencies model  – A ; B; C; D.</a:t>
            </a:r>
          </a:p>
          <a:p>
            <a:endParaRPr lang="en-GB" sz="2000" dirty="0"/>
          </a:p>
          <a:p>
            <a:endParaRPr lang="en-GB" dirty="0"/>
          </a:p>
        </p:txBody>
      </p:sp>
    </p:spTree>
    <p:extLst>
      <p:ext uri="{BB962C8B-B14F-4D97-AF65-F5344CB8AC3E}">
        <p14:creationId xmlns:p14="http://schemas.microsoft.com/office/powerpoint/2010/main" val="2328220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Assessor Management</a:t>
            </a:r>
            <a:endParaRPr lang="en-IE" sz="2400" dirty="0"/>
          </a:p>
        </p:txBody>
      </p:sp>
      <p:sp>
        <p:nvSpPr>
          <p:cNvPr id="3" name="Content Placeholder 2"/>
          <p:cNvSpPr>
            <a:spLocks noGrp="1"/>
          </p:cNvSpPr>
          <p:nvPr>
            <p:ph idx="1"/>
          </p:nvPr>
        </p:nvSpPr>
        <p:spPr>
          <a:xfrm>
            <a:off x="899593" y="1491630"/>
            <a:ext cx="7237413" cy="3312368"/>
          </a:xfrm>
        </p:spPr>
        <p:txBody>
          <a:bodyPr/>
          <a:lstStyle/>
          <a:p>
            <a:pPr marL="0" indent="0">
              <a:buNone/>
            </a:pPr>
            <a:r>
              <a:rPr lang="en-IE" sz="1800" dirty="0" smtClean="0"/>
              <a:t>Result:- Development of new Assessor Management processes</a:t>
            </a:r>
          </a:p>
          <a:p>
            <a:pPr marL="0" indent="0">
              <a:buNone/>
            </a:pPr>
            <a:endParaRPr lang="en-IE" sz="1800" dirty="0" smtClean="0"/>
          </a:p>
          <a:p>
            <a:pPr marL="0" indent="0">
              <a:buNone/>
            </a:pPr>
            <a:r>
              <a:rPr lang="en-IE" sz="1800" dirty="0" smtClean="0"/>
              <a:t> - 	Qualification and Competency management </a:t>
            </a:r>
          </a:p>
          <a:p>
            <a:pPr marL="0" indent="0">
              <a:buNone/>
            </a:pPr>
            <a:endParaRPr lang="en-IE" sz="1800" dirty="0" smtClean="0"/>
          </a:p>
          <a:p>
            <a:pPr marL="0" indent="0">
              <a:buNone/>
            </a:pPr>
            <a:r>
              <a:rPr lang="en-IE" sz="1800" dirty="0" smtClean="0"/>
              <a:t>-	Training programme</a:t>
            </a:r>
          </a:p>
          <a:p>
            <a:pPr marL="0" indent="0">
              <a:buNone/>
            </a:pPr>
            <a:endParaRPr lang="en-IE" sz="1800" dirty="0" smtClean="0"/>
          </a:p>
          <a:p>
            <a:pPr>
              <a:buFontTx/>
              <a:buChar char="-"/>
            </a:pPr>
            <a:r>
              <a:rPr lang="en-IE" sz="1800" dirty="0" smtClean="0"/>
              <a:t>	Monitoring programme</a:t>
            </a:r>
          </a:p>
          <a:p>
            <a:pPr marL="0" indent="0">
              <a:buNone/>
            </a:pPr>
            <a:r>
              <a:rPr lang="en-IE" sz="1800" dirty="0" smtClean="0"/>
              <a:t>	</a:t>
            </a:r>
          </a:p>
          <a:p>
            <a:pPr>
              <a:buFontTx/>
              <a:buChar char="-"/>
            </a:pPr>
            <a:r>
              <a:rPr lang="en-IE" sz="1800" dirty="0" smtClean="0"/>
              <a:t>	Assessor records management </a:t>
            </a:r>
            <a:endParaRPr lang="en-IE" dirty="0" smtClean="0"/>
          </a:p>
          <a:p>
            <a:pPr marL="0" indent="0">
              <a:buNone/>
            </a:pPr>
            <a:endParaRPr lang="en-IE" dirty="0"/>
          </a:p>
          <a:p>
            <a:endParaRPr lang="en-IE" dirty="0" smtClean="0"/>
          </a:p>
          <a:p>
            <a:endParaRPr lang="en-IE" dirty="0" smtClean="0"/>
          </a:p>
        </p:txBody>
      </p:sp>
    </p:spTree>
    <p:extLst>
      <p:ext uri="{BB962C8B-B14F-4D97-AF65-F5344CB8AC3E}">
        <p14:creationId xmlns:p14="http://schemas.microsoft.com/office/powerpoint/2010/main" val="3210546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Assessor Management</a:t>
            </a:r>
            <a:endParaRPr lang="en-IE" sz="2400" dirty="0"/>
          </a:p>
        </p:txBody>
      </p:sp>
      <p:sp>
        <p:nvSpPr>
          <p:cNvPr id="3" name="Content Placeholder 2"/>
          <p:cNvSpPr>
            <a:spLocks noGrp="1"/>
          </p:cNvSpPr>
          <p:nvPr>
            <p:ph idx="1"/>
          </p:nvPr>
        </p:nvSpPr>
        <p:spPr>
          <a:xfrm>
            <a:off x="899592" y="1419622"/>
            <a:ext cx="7237413" cy="3528392"/>
          </a:xfrm>
        </p:spPr>
        <p:txBody>
          <a:bodyPr/>
          <a:lstStyle/>
          <a:p>
            <a:r>
              <a:rPr lang="en-IE" sz="1800" dirty="0" smtClean="0"/>
              <a:t>Defined minimum competency criteria</a:t>
            </a:r>
          </a:p>
          <a:p>
            <a:endParaRPr lang="en-IE" sz="1800" dirty="0" smtClean="0"/>
          </a:p>
          <a:p>
            <a:r>
              <a:rPr lang="en-IE" sz="1800" dirty="0" smtClean="0"/>
              <a:t>Educational- Degree level</a:t>
            </a:r>
          </a:p>
          <a:p>
            <a:endParaRPr lang="en-IE" sz="1800" dirty="0" smtClean="0"/>
          </a:p>
          <a:p>
            <a:r>
              <a:rPr lang="en-IE" sz="1800" dirty="0" smtClean="0"/>
              <a:t>Work experience in technical sector (4 years)</a:t>
            </a:r>
          </a:p>
          <a:p>
            <a:endParaRPr lang="en-IE" sz="1800" dirty="0" smtClean="0"/>
          </a:p>
          <a:p>
            <a:r>
              <a:rPr lang="en-IE" sz="1800" dirty="0" smtClean="0"/>
              <a:t>Assessor training in standard</a:t>
            </a:r>
          </a:p>
          <a:p>
            <a:pPr marL="0" indent="0">
              <a:buNone/>
            </a:pPr>
            <a:endParaRPr lang="en-IE" sz="1800" dirty="0" smtClean="0"/>
          </a:p>
          <a:p>
            <a:r>
              <a:rPr lang="en-IE" sz="1800" dirty="0" smtClean="0"/>
              <a:t>CPD – (e-learning/assessments/</a:t>
            </a:r>
          </a:p>
          <a:p>
            <a:pPr marL="0" indent="0">
              <a:buNone/>
            </a:pPr>
            <a:r>
              <a:rPr lang="en-IE" sz="1800" dirty="0" smtClean="0"/>
              <a:t>membership of professional body/committees )</a:t>
            </a:r>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smtClean="0"/>
          </a:p>
          <a:p>
            <a:endParaRPr lang="en-IE" dirty="0" smtClean="0"/>
          </a:p>
        </p:txBody>
      </p:sp>
    </p:spTree>
    <p:extLst>
      <p:ext uri="{BB962C8B-B14F-4D97-AF65-F5344CB8AC3E}">
        <p14:creationId xmlns:p14="http://schemas.microsoft.com/office/powerpoint/2010/main" val="1675614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Assessor Management</a:t>
            </a:r>
            <a:endParaRPr lang="en-IE" sz="2400" dirty="0"/>
          </a:p>
        </p:txBody>
      </p:sp>
      <p:sp>
        <p:nvSpPr>
          <p:cNvPr id="3" name="Content Placeholder 2"/>
          <p:cNvSpPr>
            <a:spLocks noGrp="1"/>
          </p:cNvSpPr>
          <p:nvPr>
            <p:ph idx="1"/>
          </p:nvPr>
        </p:nvSpPr>
        <p:spPr>
          <a:xfrm>
            <a:off x="899592" y="1419622"/>
            <a:ext cx="7237413" cy="3528392"/>
          </a:xfrm>
        </p:spPr>
        <p:txBody>
          <a:bodyPr/>
          <a:lstStyle/>
          <a:p>
            <a:r>
              <a:rPr lang="en-IE" sz="1800" dirty="0" smtClean="0"/>
              <a:t>Training Programme</a:t>
            </a:r>
          </a:p>
          <a:p>
            <a:endParaRPr lang="en-IE" sz="1800" dirty="0"/>
          </a:p>
          <a:p>
            <a:r>
              <a:rPr lang="en-IE" sz="1800" dirty="0" smtClean="0"/>
              <a:t>Induction training</a:t>
            </a:r>
          </a:p>
          <a:p>
            <a:endParaRPr lang="en-IE" sz="1800" dirty="0"/>
          </a:p>
          <a:p>
            <a:r>
              <a:rPr lang="en-IE" sz="1800" dirty="0" smtClean="0"/>
              <a:t>Training of technical experts</a:t>
            </a:r>
          </a:p>
          <a:p>
            <a:endParaRPr lang="en-IE" sz="1800" dirty="0"/>
          </a:p>
          <a:p>
            <a:r>
              <a:rPr lang="en-IE" sz="1800" dirty="0" smtClean="0"/>
              <a:t>Identification of </a:t>
            </a:r>
            <a:r>
              <a:rPr lang="en-IE" sz="1800" smtClean="0"/>
              <a:t>training needs/Refresher </a:t>
            </a:r>
            <a:r>
              <a:rPr lang="en-IE" sz="1800" dirty="0" smtClean="0"/>
              <a:t>training </a:t>
            </a:r>
          </a:p>
          <a:p>
            <a:endParaRPr lang="en-IE" sz="1800" dirty="0"/>
          </a:p>
          <a:p>
            <a:r>
              <a:rPr lang="en-IE" sz="1800" dirty="0" smtClean="0"/>
              <a:t>Updates /notifications/Publications</a:t>
            </a:r>
          </a:p>
          <a:p>
            <a:endParaRPr lang="en-IE" sz="1800" dirty="0" smtClean="0"/>
          </a:p>
          <a:p>
            <a:pPr marL="0" indent="0">
              <a:buNone/>
            </a:pPr>
            <a:endParaRPr lang="en-IE" sz="1800"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smtClean="0"/>
          </a:p>
          <a:p>
            <a:endParaRPr lang="en-IE" dirty="0" smtClean="0"/>
          </a:p>
        </p:txBody>
      </p:sp>
    </p:spTree>
    <p:extLst>
      <p:ext uri="{BB962C8B-B14F-4D97-AF65-F5344CB8AC3E}">
        <p14:creationId xmlns:p14="http://schemas.microsoft.com/office/powerpoint/2010/main" val="14658630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Assessor Management</a:t>
            </a:r>
            <a:endParaRPr lang="en-IE" sz="2400" dirty="0"/>
          </a:p>
        </p:txBody>
      </p:sp>
      <p:sp>
        <p:nvSpPr>
          <p:cNvPr id="3" name="Content Placeholder 2"/>
          <p:cNvSpPr>
            <a:spLocks noGrp="1"/>
          </p:cNvSpPr>
          <p:nvPr>
            <p:ph idx="1"/>
          </p:nvPr>
        </p:nvSpPr>
        <p:spPr>
          <a:xfrm>
            <a:off x="683568" y="1491630"/>
            <a:ext cx="7416824" cy="3651870"/>
          </a:xfrm>
        </p:spPr>
        <p:txBody>
          <a:bodyPr/>
          <a:lstStyle/>
          <a:p>
            <a:pPr marL="0" indent="0">
              <a:buNone/>
            </a:pPr>
            <a:r>
              <a:rPr lang="en-IE" sz="1800" dirty="0" smtClean="0"/>
              <a:t>Monitoring  Programme -3 year cycle – Rolling schedule</a:t>
            </a:r>
          </a:p>
          <a:p>
            <a:pPr marL="0" indent="0">
              <a:buNone/>
            </a:pPr>
            <a:endParaRPr lang="en-IE" sz="1800" dirty="0"/>
          </a:p>
          <a:p>
            <a:pPr marL="0" indent="0">
              <a:buNone/>
            </a:pPr>
            <a:r>
              <a:rPr lang="en-IE" sz="1800" dirty="0" smtClean="0"/>
              <a:t>Combination of :</a:t>
            </a:r>
          </a:p>
          <a:p>
            <a:pPr>
              <a:buFontTx/>
              <a:buChar char="-"/>
            </a:pPr>
            <a:r>
              <a:rPr lang="en-IE" sz="1800" dirty="0" smtClean="0"/>
              <a:t>On-site Monitoring </a:t>
            </a:r>
          </a:p>
          <a:p>
            <a:pPr>
              <a:buFontTx/>
              <a:buChar char="-"/>
            </a:pPr>
            <a:endParaRPr lang="en-IE" sz="1800" dirty="0" smtClean="0"/>
          </a:p>
          <a:p>
            <a:pPr>
              <a:buFontTx/>
              <a:buChar char="-"/>
            </a:pPr>
            <a:r>
              <a:rPr lang="en-IE" sz="1800" dirty="0" smtClean="0"/>
              <a:t>Reports Review (findings/assessment reports/recommendations)</a:t>
            </a:r>
          </a:p>
          <a:p>
            <a:pPr>
              <a:buFontTx/>
              <a:buChar char="-"/>
            </a:pPr>
            <a:endParaRPr lang="en-IE" sz="1800" dirty="0" smtClean="0"/>
          </a:p>
          <a:p>
            <a:pPr>
              <a:buFontTx/>
              <a:buChar char="-"/>
            </a:pPr>
            <a:r>
              <a:rPr lang="en-IE" sz="1800" dirty="0" smtClean="0"/>
              <a:t>Client feedback on assessment team performance post decision</a:t>
            </a:r>
          </a:p>
          <a:p>
            <a:pPr marL="0" indent="0">
              <a:buNone/>
            </a:pPr>
            <a:endParaRPr lang="en-IE" sz="1800" dirty="0" smtClean="0"/>
          </a:p>
          <a:p>
            <a:pPr>
              <a:buFontTx/>
              <a:buChar char="-"/>
            </a:pPr>
            <a:r>
              <a:rPr lang="en-IE" sz="1800" dirty="0" smtClean="0"/>
              <a:t>Against the defined competency criteria </a:t>
            </a:r>
          </a:p>
          <a:p>
            <a:pPr>
              <a:buFontTx/>
              <a:buChar char="-"/>
            </a:pPr>
            <a:r>
              <a:rPr lang="en-IE" sz="1800" dirty="0" smtClean="0"/>
              <a:t>(A;B;C;D).</a:t>
            </a:r>
          </a:p>
          <a:p>
            <a:endParaRPr lang="en-IE" dirty="0" smtClean="0"/>
          </a:p>
          <a:p>
            <a:endParaRPr lang="en-IE" dirty="0" smtClean="0"/>
          </a:p>
          <a:p>
            <a:pPr marL="0" indent="0">
              <a:buNone/>
            </a:pPr>
            <a:endParaRPr lang="en-IE" dirty="0" smtClean="0"/>
          </a:p>
          <a:p>
            <a:pPr marL="0" indent="0">
              <a:buNone/>
            </a:pPr>
            <a:endParaRPr lang="en-IE" dirty="0"/>
          </a:p>
          <a:p>
            <a:endParaRPr lang="en-IE" dirty="0" smtClean="0"/>
          </a:p>
          <a:p>
            <a:endParaRPr lang="en-IE" dirty="0" smtClean="0"/>
          </a:p>
        </p:txBody>
      </p:sp>
    </p:spTree>
    <p:extLst>
      <p:ext uri="{BB962C8B-B14F-4D97-AF65-F5344CB8AC3E}">
        <p14:creationId xmlns:p14="http://schemas.microsoft.com/office/powerpoint/2010/main" val="267156354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Assessor Management</a:t>
            </a:r>
            <a:endParaRPr lang="en-IE" sz="2400" dirty="0"/>
          </a:p>
        </p:txBody>
      </p:sp>
      <p:sp>
        <p:nvSpPr>
          <p:cNvPr id="3" name="Content Placeholder 2"/>
          <p:cNvSpPr>
            <a:spLocks noGrp="1"/>
          </p:cNvSpPr>
          <p:nvPr>
            <p:ph idx="1"/>
          </p:nvPr>
        </p:nvSpPr>
        <p:spPr>
          <a:xfrm>
            <a:off x="899592" y="1419622"/>
            <a:ext cx="7237413" cy="3294366"/>
          </a:xfrm>
        </p:spPr>
        <p:txBody>
          <a:bodyPr/>
          <a:lstStyle/>
          <a:p>
            <a:pPr marL="0" indent="0">
              <a:buNone/>
            </a:pPr>
            <a:r>
              <a:rPr lang="en-IE" sz="1800" dirty="0" smtClean="0"/>
              <a:t>Monitoring  Programme</a:t>
            </a:r>
          </a:p>
          <a:p>
            <a:pPr marL="0" indent="0">
              <a:buNone/>
            </a:pPr>
            <a:endParaRPr lang="en-IE" sz="1800" dirty="0" smtClean="0"/>
          </a:p>
          <a:p>
            <a:pPr marL="0" indent="0">
              <a:buNone/>
            </a:pPr>
            <a:r>
              <a:rPr lang="en-IE" sz="1800" dirty="0" smtClean="0"/>
              <a:t>3 year cycle – Rolling schedule</a:t>
            </a:r>
          </a:p>
          <a:p>
            <a:pPr marL="0" indent="0">
              <a:buNone/>
            </a:pPr>
            <a:endParaRPr lang="en-IE" sz="1800" dirty="0" smtClean="0"/>
          </a:p>
          <a:p>
            <a:pPr marL="0" indent="0">
              <a:buNone/>
            </a:pPr>
            <a:r>
              <a:rPr lang="en-IE" sz="1800" dirty="0" smtClean="0"/>
              <a:t>-     Annual Assessor Performance Review of monitoring schedule</a:t>
            </a:r>
          </a:p>
          <a:p>
            <a:pPr marL="0" indent="0">
              <a:buNone/>
            </a:pPr>
            <a:endParaRPr lang="en-IE" sz="1800" dirty="0" smtClean="0"/>
          </a:p>
          <a:p>
            <a:pPr>
              <a:buFontTx/>
              <a:buChar char="-"/>
            </a:pPr>
            <a:r>
              <a:rPr lang="en-IE" sz="1800" dirty="0" smtClean="0"/>
              <a:t>Evaluation and decision will be completed at end of Year 3</a:t>
            </a:r>
          </a:p>
          <a:p>
            <a:pPr>
              <a:buFontTx/>
              <a:buChar char="-"/>
            </a:pPr>
            <a:endParaRPr lang="en-IE" sz="1800" dirty="0" smtClean="0"/>
          </a:p>
          <a:p>
            <a:pPr>
              <a:buFontTx/>
              <a:buChar char="-"/>
            </a:pPr>
            <a:r>
              <a:rPr lang="en-IE" sz="1800" dirty="0" smtClean="0"/>
              <a:t>Feedback to assessor/expert following evaluation</a:t>
            </a:r>
          </a:p>
          <a:p>
            <a:pPr>
              <a:buFontTx/>
              <a:buChar char="-"/>
            </a:pPr>
            <a:endParaRPr lang="en-IE" sz="1800" dirty="0" smtClean="0"/>
          </a:p>
          <a:p>
            <a:pPr>
              <a:buFontTx/>
              <a:buChar char="-"/>
            </a:pPr>
            <a:endParaRPr lang="en-IE" sz="1800" dirty="0" smtClean="0"/>
          </a:p>
          <a:p>
            <a:pPr>
              <a:buFontTx/>
              <a:buChar char="-"/>
            </a:pPr>
            <a:endParaRPr lang="en-IE" sz="1800" dirty="0" smtClean="0"/>
          </a:p>
          <a:p>
            <a:pPr marL="0" indent="0">
              <a:buNone/>
            </a:pPr>
            <a:endParaRPr lang="en-IE" dirty="0" smtClean="0"/>
          </a:p>
          <a:p>
            <a:endParaRPr lang="en-IE" dirty="0" smtClean="0"/>
          </a:p>
          <a:p>
            <a:endParaRPr lang="en-IE" dirty="0" smtClean="0"/>
          </a:p>
          <a:p>
            <a:pPr marL="0" indent="0">
              <a:buNone/>
            </a:pPr>
            <a:endParaRPr lang="en-IE" dirty="0" smtClean="0"/>
          </a:p>
          <a:p>
            <a:pPr marL="0" indent="0">
              <a:buNone/>
            </a:pPr>
            <a:endParaRPr lang="en-IE" dirty="0"/>
          </a:p>
          <a:p>
            <a:endParaRPr lang="en-IE" dirty="0" smtClean="0"/>
          </a:p>
          <a:p>
            <a:endParaRPr lang="en-IE" dirty="0" smtClean="0"/>
          </a:p>
        </p:txBody>
      </p:sp>
    </p:spTree>
    <p:extLst>
      <p:ext uri="{BB962C8B-B14F-4D97-AF65-F5344CB8AC3E}">
        <p14:creationId xmlns:p14="http://schemas.microsoft.com/office/powerpoint/2010/main" val="10315980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Assessor Management</a:t>
            </a:r>
            <a:endParaRPr lang="en-IE" sz="2400" dirty="0"/>
          </a:p>
        </p:txBody>
      </p:sp>
      <p:sp>
        <p:nvSpPr>
          <p:cNvPr id="3" name="Content Placeholder 2"/>
          <p:cNvSpPr>
            <a:spLocks noGrp="1"/>
          </p:cNvSpPr>
          <p:nvPr>
            <p:ph idx="1"/>
          </p:nvPr>
        </p:nvSpPr>
        <p:spPr>
          <a:xfrm>
            <a:off x="251521" y="1491630"/>
            <a:ext cx="8173517" cy="3651870"/>
          </a:xfrm>
        </p:spPr>
        <p:txBody>
          <a:bodyPr/>
          <a:lstStyle/>
          <a:p>
            <a:pPr marL="0" indent="0">
              <a:buNone/>
            </a:pPr>
            <a:r>
              <a:rPr lang="en-IE" sz="1800" dirty="0" smtClean="0"/>
              <a:t>Assessors Records Management</a:t>
            </a:r>
          </a:p>
          <a:p>
            <a:r>
              <a:rPr lang="en-IE" sz="1800" dirty="0" smtClean="0"/>
              <a:t>New CRM tool for qualification of applicant assessors/experts and extension of competencies for active assessors/experts.</a:t>
            </a:r>
          </a:p>
          <a:p>
            <a:endParaRPr lang="en-IE" sz="1800" dirty="0" smtClean="0"/>
          </a:p>
          <a:p>
            <a:r>
              <a:rPr lang="en-IE" sz="1800" dirty="0" smtClean="0"/>
              <a:t>New Assessors/experts - All records will be  in CRM </a:t>
            </a:r>
          </a:p>
          <a:p>
            <a:pPr>
              <a:buFontTx/>
              <a:buChar char="-"/>
            </a:pPr>
            <a:r>
              <a:rPr lang="en-IE" sz="1800" dirty="0" smtClean="0"/>
              <a:t>(Educational qualifications/relevant training certificates/CRM classifications /Contracts)</a:t>
            </a:r>
          </a:p>
          <a:p>
            <a:endParaRPr lang="en-IE" sz="1800" dirty="0" smtClean="0"/>
          </a:p>
          <a:p>
            <a:r>
              <a:rPr lang="en-IE" sz="1800" dirty="0" smtClean="0"/>
              <a:t>Existing active assessors/experts - combination of hard copy and electronic records combination currently</a:t>
            </a:r>
          </a:p>
          <a:p>
            <a:pPr marL="0" indent="0">
              <a:buNone/>
            </a:pPr>
            <a:endParaRPr lang="en-IE" sz="1200" dirty="0" smtClean="0"/>
          </a:p>
          <a:p>
            <a:pPr marL="0" indent="0">
              <a:buNone/>
            </a:pPr>
            <a:endParaRPr lang="en-IE" dirty="0" smtClean="0"/>
          </a:p>
          <a:p>
            <a:endParaRPr lang="en-IE" dirty="0"/>
          </a:p>
          <a:p>
            <a:pPr marL="0" indent="0">
              <a:buNone/>
            </a:pPr>
            <a:endParaRPr lang="en-IE" dirty="0" smtClean="0"/>
          </a:p>
        </p:txBody>
      </p:sp>
    </p:spTree>
    <p:extLst>
      <p:ext uri="{BB962C8B-B14F-4D97-AF65-F5344CB8AC3E}">
        <p14:creationId xmlns:p14="http://schemas.microsoft.com/office/powerpoint/2010/main" val="394920070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Assessor Management</a:t>
            </a:r>
            <a:endParaRPr lang="en-IE" sz="2400" dirty="0"/>
          </a:p>
        </p:txBody>
      </p:sp>
      <p:sp>
        <p:nvSpPr>
          <p:cNvPr id="3" name="Content Placeholder 2"/>
          <p:cNvSpPr>
            <a:spLocks noGrp="1"/>
          </p:cNvSpPr>
          <p:nvPr>
            <p:ph idx="1"/>
          </p:nvPr>
        </p:nvSpPr>
        <p:spPr>
          <a:xfrm>
            <a:off x="251521" y="1491630"/>
            <a:ext cx="8173517" cy="3384376"/>
          </a:xfrm>
        </p:spPr>
        <p:txBody>
          <a:bodyPr/>
          <a:lstStyle/>
          <a:p>
            <a:pPr marL="0" indent="0">
              <a:buNone/>
            </a:pPr>
            <a:r>
              <a:rPr lang="en-IE" sz="1800" b="1" dirty="0" smtClean="0"/>
              <a:t>Assessors Records Management</a:t>
            </a:r>
          </a:p>
          <a:p>
            <a:r>
              <a:rPr lang="en-IE" sz="1800" dirty="0" smtClean="0"/>
              <a:t>For effective records management and to ensure records are current :-</a:t>
            </a:r>
          </a:p>
          <a:p>
            <a:endParaRPr lang="en-IE" sz="1000" dirty="0"/>
          </a:p>
          <a:p>
            <a:r>
              <a:rPr lang="en-IE" sz="1800" dirty="0" smtClean="0"/>
              <a:t>Can Active assessors/experts please </a:t>
            </a:r>
            <a:r>
              <a:rPr lang="en-IE" sz="1800" smtClean="0"/>
              <a:t>complete Profile </a:t>
            </a:r>
            <a:r>
              <a:rPr lang="en-IE" sz="1800" dirty="0" smtClean="0"/>
              <a:t>in CRM when qualification tool is live</a:t>
            </a:r>
          </a:p>
          <a:p>
            <a:endParaRPr lang="en-IE" sz="1800" dirty="0"/>
          </a:p>
          <a:p>
            <a:r>
              <a:rPr lang="en-IE" sz="1800" dirty="0" smtClean="0"/>
              <a:t>Instructions will be updated in CRM assessor portal manual  </a:t>
            </a:r>
          </a:p>
          <a:p>
            <a:endParaRPr lang="en-IE" sz="1800" dirty="0" smtClean="0"/>
          </a:p>
          <a:p>
            <a:r>
              <a:rPr lang="en-IE" sz="1800" dirty="0" smtClean="0"/>
              <a:t>INAB will send notification with request to complete</a:t>
            </a:r>
          </a:p>
          <a:p>
            <a:pPr marL="0" indent="0">
              <a:buNone/>
            </a:pPr>
            <a:r>
              <a:rPr lang="en-IE" sz="1800" dirty="0"/>
              <a:t>	</a:t>
            </a:r>
            <a:r>
              <a:rPr lang="en-IE" sz="1800" dirty="0" smtClean="0"/>
              <a:t>in timeframe of go-live date + 2 months.</a:t>
            </a:r>
          </a:p>
          <a:p>
            <a:pPr marL="0" indent="0">
              <a:buNone/>
            </a:pPr>
            <a:endParaRPr lang="en-IE" sz="1800" b="1" dirty="0" smtClean="0"/>
          </a:p>
        </p:txBody>
      </p:sp>
    </p:spTree>
    <p:extLst>
      <p:ext uri="{BB962C8B-B14F-4D97-AF65-F5344CB8AC3E}">
        <p14:creationId xmlns:p14="http://schemas.microsoft.com/office/powerpoint/2010/main" val="42226755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spect="1" noChangeArrowheads="1"/>
          </p:cNvSpPr>
          <p:nvPr>
            <p:ph type="ctrTitle"/>
          </p:nvPr>
        </p:nvSpPr>
        <p:spPr>
          <a:xfrm>
            <a:off x="971550" y="3268266"/>
            <a:ext cx="6445250" cy="803672"/>
          </a:xfrm>
        </p:spPr>
        <p:txBody>
          <a:bodyPr/>
          <a:lstStyle/>
          <a:p>
            <a:pPr algn="ctr" eaLnBrk="1" hangingPunct="1"/>
            <a:r>
              <a:rPr lang="en-IE" sz="2400" dirty="0" smtClean="0"/>
              <a:t/>
            </a:r>
            <a:br>
              <a:rPr lang="en-IE" sz="2400" dirty="0" smtClean="0"/>
            </a:br>
            <a:endParaRPr lang="en-GB" sz="2000" dirty="0" smtClean="0"/>
          </a:p>
        </p:txBody>
      </p:sp>
      <p:sp>
        <p:nvSpPr>
          <p:cNvPr id="7171" name="Rectangle 5"/>
          <p:cNvSpPr>
            <a:spLocks noGrp="1" noChangeArrowheads="1"/>
          </p:cNvSpPr>
          <p:nvPr>
            <p:ph type="subTitle" idx="1"/>
          </p:nvPr>
        </p:nvSpPr>
        <p:spPr>
          <a:xfrm>
            <a:off x="539553" y="1275606"/>
            <a:ext cx="6550595" cy="2214246"/>
          </a:xfrm>
        </p:spPr>
        <p:txBody>
          <a:bodyPr/>
          <a:lstStyle/>
          <a:p>
            <a:pPr algn="ctr" eaLnBrk="1" hangingPunct="1"/>
            <a:r>
              <a:rPr lang="en-IE" sz="2400" dirty="0" smtClean="0"/>
              <a:t>Feedback</a:t>
            </a:r>
          </a:p>
          <a:p>
            <a:pPr algn="ctr" eaLnBrk="1" hangingPunct="1"/>
            <a:r>
              <a:rPr lang="en-IE" sz="2400" dirty="0" smtClean="0"/>
              <a:t>Marie O’Mahony</a:t>
            </a:r>
            <a:endParaRPr lang="en-GB" dirty="0" smtClean="0"/>
          </a:p>
          <a:p>
            <a:pPr algn="ctr" eaLnBrk="1" hangingPunct="1"/>
            <a:endParaRPr lang="en-GB" dirty="0" smtClean="0"/>
          </a:p>
        </p:txBody>
      </p:sp>
    </p:spTree>
    <p:extLst>
      <p:ext uri="{BB962C8B-B14F-4D97-AF65-F5344CB8AC3E}">
        <p14:creationId xmlns:p14="http://schemas.microsoft.com/office/powerpoint/2010/main" val="4199463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Padraig Keane </a:t>
            </a:r>
            <a:endParaRPr lang="en-GB" dirty="0"/>
          </a:p>
        </p:txBody>
      </p:sp>
      <p:sp>
        <p:nvSpPr>
          <p:cNvPr id="3" name="Content Placeholder 2"/>
          <p:cNvSpPr txBox="1">
            <a:spLocks/>
          </p:cNvSpPr>
          <p:nvPr/>
        </p:nvSpPr>
        <p:spPr>
          <a:xfrm>
            <a:off x="1079500" y="1483519"/>
            <a:ext cx="7237413" cy="2708672"/>
          </a:xfrm>
          <a:prstGeom prst="rect">
            <a:avLst/>
          </a:prstGeom>
        </p:spPr>
        <p:txBody>
          <a:bodyPr/>
          <a:lstStyle>
            <a:lvl1pPr marL="342900" indent="-342900" algn="l" rtl="0" eaLnBrk="0" fontAlgn="base" hangingPunct="0">
              <a:spcBef>
                <a:spcPct val="20000"/>
              </a:spcBef>
              <a:spcAft>
                <a:spcPct val="0"/>
              </a:spcAft>
              <a:buClr>
                <a:srgbClr val="3B7D74"/>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a:solidFill>
                  <a:schemeClr val="tx1"/>
                </a:solidFill>
                <a:latin typeface="+mn-lt"/>
              </a:defRPr>
            </a:lvl2pPr>
            <a:lvl3pPr marL="1143000" indent="-228600" algn="l" rtl="0" eaLnBrk="0" fontAlgn="base" hangingPunct="0">
              <a:spcBef>
                <a:spcPct val="20000"/>
              </a:spcBef>
              <a:spcAft>
                <a:spcPct val="0"/>
              </a:spcAft>
              <a:buClr>
                <a:srgbClr val="3B7D74"/>
              </a:buClr>
              <a:buChar char="•"/>
              <a:defRPr>
                <a:solidFill>
                  <a:schemeClr val="tx1"/>
                </a:solidFill>
                <a:latin typeface="+mn-lt"/>
              </a:defRPr>
            </a:lvl3pPr>
            <a:lvl4pPr marL="1600200" indent="-228600" algn="l" rtl="0" eaLnBrk="0" fontAlgn="base" hangingPunct="0">
              <a:spcBef>
                <a:spcPct val="20000"/>
              </a:spcBef>
              <a:spcAft>
                <a:spcPct val="0"/>
              </a:spcAft>
              <a:buClr>
                <a:srgbClr val="3B7D74"/>
              </a:buClr>
              <a:buChar char="•"/>
              <a:defRPr sz="1600">
                <a:solidFill>
                  <a:schemeClr val="tx1"/>
                </a:solidFill>
                <a:latin typeface="+mn-lt"/>
              </a:defRPr>
            </a:lvl4pPr>
            <a:lvl5pPr marL="2057400" indent="-228600" algn="l" rtl="0" eaLnBrk="0" fontAlgn="base" hangingPunct="0">
              <a:spcBef>
                <a:spcPct val="20000"/>
              </a:spcBef>
              <a:spcAft>
                <a:spcPct val="0"/>
              </a:spcAft>
              <a:buChar char="•"/>
              <a:defRPr>
                <a:solidFill>
                  <a:srgbClr val="1A2D5B"/>
                </a:solidFill>
                <a:latin typeface="+mn-lt"/>
              </a:defRPr>
            </a:lvl5pPr>
            <a:lvl6pPr marL="2514600" indent="-228600" algn="l" rtl="0" fontAlgn="base">
              <a:spcBef>
                <a:spcPct val="20000"/>
              </a:spcBef>
              <a:spcAft>
                <a:spcPct val="0"/>
              </a:spcAft>
              <a:buChar char="•"/>
              <a:defRPr>
                <a:solidFill>
                  <a:srgbClr val="1A2D5B"/>
                </a:solidFill>
                <a:latin typeface="+mn-lt"/>
              </a:defRPr>
            </a:lvl6pPr>
            <a:lvl7pPr marL="2971800" indent="-228600" algn="l" rtl="0" fontAlgn="base">
              <a:spcBef>
                <a:spcPct val="20000"/>
              </a:spcBef>
              <a:spcAft>
                <a:spcPct val="0"/>
              </a:spcAft>
              <a:buChar char="•"/>
              <a:defRPr>
                <a:solidFill>
                  <a:srgbClr val="1A2D5B"/>
                </a:solidFill>
                <a:latin typeface="+mn-lt"/>
              </a:defRPr>
            </a:lvl7pPr>
            <a:lvl8pPr marL="3429000" indent="-228600" algn="l" rtl="0" fontAlgn="base">
              <a:spcBef>
                <a:spcPct val="20000"/>
              </a:spcBef>
              <a:spcAft>
                <a:spcPct val="0"/>
              </a:spcAft>
              <a:buChar char="•"/>
              <a:defRPr>
                <a:solidFill>
                  <a:srgbClr val="1A2D5B"/>
                </a:solidFill>
                <a:latin typeface="+mn-lt"/>
              </a:defRPr>
            </a:lvl8pPr>
            <a:lvl9pPr marL="3886200" indent="-228600" algn="l" rtl="0" fontAlgn="base">
              <a:spcBef>
                <a:spcPct val="20000"/>
              </a:spcBef>
              <a:spcAft>
                <a:spcPct val="0"/>
              </a:spcAft>
              <a:buChar char="•"/>
              <a:defRPr>
                <a:solidFill>
                  <a:srgbClr val="1A2D5B"/>
                </a:solidFill>
                <a:latin typeface="+mn-lt"/>
              </a:defRPr>
            </a:lvl9pPr>
          </a:lstStyle>
          <a:p>
            <a:endParaRPr lang="en-GB" kern="0" dirty="0" smtClean="0"/>
          </a:p>
          <a:p>
            <a:pPr marL="0" indent="0">
              <a:buNone/>
            </a:pPr>
            <a:r>
              <a:rPr lang="en-GB" kern="0" dirty="0" smtClean="0"/>
              <a:t>Events </a:t>
            </a:r>
          </a:p>
          <a:p>
            <a:pPr marL="0" indent="0">
              <a:buNone/>
            </a:pPr>
            <a:r>
              <a:rPr lang="en-GB" kern="0" dirty="0" smtClean="0"/>
              <a:t>How to claim?</a:t>
            </a:r>
          </a:p>
          <a:p>
            <a:endParaRPr lang="en-GB" kern="0" dirty="0" smtClean="0"/>
          </a:p>
          <a:p>
            <a:endParaRPr lang="en-GB" kern="0" dirty="0" smtClean="0"/>
          </a:p>
        </p:txBody>
      </p:sp>
    </p:spTree>
    <p:extLst>
      <p:ext uri="{BB962C8B-B14F-4D97-AF65-F5344CB8AC3E}">
        <p14:creationId xmlns:p14="http://schemas.microsoft.com/office/powerpoint/2010/main" val="379911889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dirty="0" smtClean="0"/>
              <a:t>Feedback</a:t>
            </a:r>
            <a:endParaRPr lang="en-GB" sz="2400" dirty="0"/>
          </a:p>
        </p:txBody>
      </p:sp>
      <p:sp>
        <p:nvSpPr>
          <p:cNvPr id="3" name="Content Placeholder 2"/>
          <p:cNvSpPr>
            <a:spLocks noGrp="1"/>
          </p:cNvSpPr>
          <p:nvPr>
            <p:ph idx="1"/>
          </p:nvPr>
        </p:nvSpPr>
        <p:spPr>
          <a:xfrm>
            <a:off x="1079500" y="1483518"/>
            <a:ext cx="7237413" cy="2960439"/>
          </a:xfrm>
        </p:spPr>
        <p:txBody>
          <a:bodyPr/>
          <a:lstStyle/>
          <a:p>
            <a:r>
              <a:rPr lang="en-GB" sz="1800" dirty="0" smtClean="0"/>
              <a:t>Stakeholder Feedback</a:t>
            </a:r>
          </a:p>
          <a:p>
            <a:endParaRPr lang="en-GB" sz="1800" dirty="0" smtClean="0"/>
          </a:p>
          <a:p>
            <a:r>
              <a:rPr lang="en-GB" sz="1800" dirty="0" smtClean="0"/>
              <a:t>Client Feedback </a:t>
            </a:r>
          </a:p>
          <a:p>
            <a:endParaRPr lang="en-GB" sz="1800" dirty="0" smtClean="0"/>
          </a:p>
          <a:p>
            <a:r>
              <a:rPr lang="en-GB" sz="1800" dirty="0" smtClean="0"/>
              <a:t>Annual Assessor Performance Review Feedback</a:t>
            </a:r>
          </a:p>
          <a:p>
            <a:endParaRPr lang="en-GB" sz="1800" dirty="0"/>
          </a:p>
          <a:p>
            <a:r>
              <a:rPr lang="en-GB" sz="1800" dirty="0" smtClean="0"/>
              <a:t>Evaluation feedback for Assessors/experts</a:t>
            </a:r>
          </a:p>
          <a:p>
            <a:endParaRPr lang="en-GB" sz="1800" dirty="0" smtClean="0"/>
          </a:p>
          <a:p>
            <a:r>
              <a:rPr lang="en-GB" sz="1800" dirty="0" smtClean="0"/>
              <a:t>Positive and negative feedback captured</a:t>
            </a:r>
          </a:p>
          <a:p>
            <a:endParaRPr lang="en-GB" dirty="0"/>
          </a:p>
        </p:txBody>
      </p:sp>
    </p:spTree>
    <p:extLst>
      <p:ext uri="{BB962C8B-B14F-4D97-AF65-F5344CB8AC3E}">
        <p14:creationId xmlns:p14="http://schemas.microsoft.com/office/powerpoint/2010/main" val="231505957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2400" dirty="0" smtClean="0"/>
              <a:t>Other Feedback</a:t>
            </a:r>
          </a:p>
        </p:txBody>
      </p:sp>
      <p:sp>
        <p:nvSpPr>
          <p:cNvPr id="3" name="Content Placeholder 2"/>
          <p:cNvSpPr>
            <a:spLocks noGrp="1"/>
          </p:cNvSpPr>
          <p:nvPr>
            <p:ph idx="1"/>
          </p:nvPr>
        </p:nvSpPr>
        <p:spPr>
          <a:xfrm>
            <a:off x="107504" y="1491630"/>
            <a:ext cx="8568952" cy="3651870"/>
          </a:xfrm>
        </p:spPr>
        <p:txBody>
          <a:bodyPr/>
          <a:lstStyle/>
          <a:p>
            <a:pPr marL="0" indent="0">
              <a:buNone/>
            </a:pPr>
            <a:r>
              <a:rPr lang="en-IE" sz="1800" dirty="0" smtClean="0"/>
              <a:t>Other Specific </a:t>
            </a:r>
            <a:r>
              <a:rPr lang="en-IE" sz="1800" dirty="0"/>
              <a:t>C</a:t>
            </a:r>
            <a:r>
              <a:rPr lang="en-IE" sz="1800" dirty="0" smtClean="0"/>
              <a:t>ategories of Feedback</a:t>
            </a:r>
            <a:endParaRPr lang="en-IE" sz="1800" dirty="0"/>
          </a:p>
          <a:p>
            <a:r>
              <a:rPr lang="en-IE" sz="1800" dirty="0" smtClean="0"/>
              <a:t>Complaints</a:t>
            </a:r>
          </a:p>
          <a:p>
            <a:endParaRPr lang="en-IE" sz="1800" dirty="0"/>
          </a:p>
          <a:p>
            <a:r>
              <a:rPr lang="en-IE" sz="1800" dirty="0" smtClean="0"/>
              <a:t>Visit – AF119 (log of issue).</a:t>
            </a:r>
          </a:p>
          <a:p>
            <a:pPr marL="0" indent="0">
              <a:buNone/>
            </a:pPr>
            <a:endParaRPr lang="en-IE" sz="1800" dirty="0"/>
          </a:p>
          <a:p>
            <a:r>
              <a:rPr lang="en-IE" sz="1800" dirty="0" smtClean="0"/>
              <a:t>Right of Reply (on recommendations)</a:t>
            </a:r>
          </a:p>
          <a:p>
            <a:pPr marL="0" indent="0">
              <a:buNone/>
            </a:pPr>
            <a:endParaRPr lang="en-IE" sz="1800" dirty="0"/>
          </a:p>
          <a:p>
            <a:r>
              <a:rPr lang="en-IE" sz="1800" dirty="0" smtClean="0"/>
              <a:t>Appeals (Adverse decision on accreditation status)</a:t>
            </a:r>
          </a:p>
          <a:p>
            <a:endParaRPr lang="en-IE" sz="1800" dirty="0"/>
          </a:p>
          <a:p>
            <a:r>
              <a:rPr lang="en-IE" sz="1800" dirty="0" smtClean="0"/>
              <a:t>INAB Policy - PS25 on Feedback mechanisms</a:t>
            </a:r>
            <a:endParaRPr lang="en-IE" dirty="0" smtClean="0"/>
          </a:p>
        </p:txBody>
      </p:sp>
    </p:spTree>
    <p:extLst>
      <p:ext uri="{BB962C8B-B14F-4D97-AF65-F5344CB8AC3E}">
        <p14:creationId xmlns:p14="http://schemas.microsoft.com/office/powerpoint/2010/main" val="12722924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1" y="843559"/>
            <a:ext cx="7237413" cy="431006"/>
          </a:xfrm>
        </p:spPr>
        <p:txBody>
          <a:bodyPr/>
          <a:lstStyle/>
          <a:p>
            <a:r>
              <a:rPr lang="en-IE" sz="2400" dirty="0" smtClean="0"/>
              <a:t>INAB Stakeholder Feedback</a:t>
            </a:r>
            <a:endParaRPr lang="en-IE" sz="2400" dirty="0"/>
          </a:p>
        </p:txBody>
      </p:sp>
      <p:sp>
        <p:nvSpPr>
          <p:cNvPr id="3" name="Content Placeholder 2"/>
          <p:cNvSpPr>
            <a:spLocks noGrp="1"/>
          </p:cNvSpPr>
          <p:nvPr>
            <p:ph idx="1"/>
          </p:nvPr>
        </p:nvSpPr>
        <p:spPr>
          <a:xfrm>
            <a:off x="323529" y="1383618"/>
            <a:ext cx="7957493" cy="3759882"/>
          </a:xfrm>
        </p:spPr>
        <p:txBody>
          <a:bodyPr/>
          <a:lstStyle/>
          <a:p>
            <a:pPr>
              <a:buAutoNum type="arabicPeriod" startAt="4"/>
            </a:pPr>
            <a:endParaRPr lang="en-IE" sz="1600" dirty="0"/>
          </a:p>
          <a:p>
            <a:pPr marL="0" indent="0">
              <a:buNone/>
            </a:pPr>
            <a:r>
              <a:rPr lang="en-IE" sz="1800" dirty="0" smtClean="0"/>
              <a:t>	Summary of Feedback received in  2016 -2017:</a:t>
            </a:r>
          </a:p>
          <a:p>
            <a:pPr>
              <a:buAutoNum type="arabicPeriod" startAt="4"/>
            </a:pPr>
            <a:endParaRPr lang="en-IE" sz="1800" dirty="0" smtClean="0"/>
          </a:p>
          <a:p>
            <a:pPr>
              <a:buAutoNum type="arabicPeriod" startAt="4"/>
            </a:pPr>
            <a:endParaRPr lang="en-IE" sz="1800" dirty="0"/>
          </a:p>
          <a:p>
            <a:pPr>
              <a:buAutoNum type="arabicPeriod" startAt="4"/>
            </a:pPr>
            <a:endParaRPr lang="en-IE" sz="1800" dirty="0" smtClean="0"/>
          </a:p>
        </p:txBody>
      </p:sp>
      <p:graphicFrame>
        <p:nvGraphicFramePr>
          <p:cNvPr id="4" name="Table 3"/>
          <p:cNvGraphicFramePr>
            <a:graphicFrameLocks noGrp="1"/>
          </p:cNvGraphicFramePr>
          <p:nvPr>
            <p:extLst>
              <p:ext uri="{D42A27DB-BD31-4B8C-83A1-F6EECF244321}">
                <p14:modId xmlns:p14="http://schemas.microsoft.com/office/powerpoint/2010/main" val="4202197565"/>
              </p:ext>
            </p:extLst>
          </p:nvPr>
        </p:nvGraphicFramePr>
        <p:xfrm>
          <a:off x="1259632" y="2067694"/>
          <a:ext cx="6192688" cy="1877948"/>
        </p:xfrm>
        <a:graphic>
          <a:graphicData uri="http://schemas.openxmlformats.org/drawingml/2006/table">
            <a:tbl>
              <a:tblPr firstRow="1" bandRow="1">
                <a:tableStyleId>{5C22544A-7EE6-4342-B048-85BDC9FD1C3A}</a:tableStyleId>
              </a:tblPr>
              <a:tblGrid>
                <a:gridCol w="2064229"/>
                <a:gridCol w="2599400"/>
                <a:gridCol w="1529059"/>
              </a:tblGrid>
              <a:tr h="499201">
                <a:tc>
                  <a:txBody>
                    <a:bodyPr/>
                    <a:lstStyle/>
                    <a:p>
                      <a:endParaRPr lang="en-GB" sz="1400" dirty="0"/>
                    </a:p>
                  </a:txBody>
                  <a:tcPr marT="34290" marB="34290"/>
                </a:tc>
                <a:tc>
                  <a:txBody>
                    <a:bodyPr/>
                    <a:lstStyle/>
                    <a:p>
                      <a:r>
                        <a:rPr lang="en-GB" sz="1400" dirty="0" smtClean="0"/>
                        <a:t>2016</a:t>
                      </a:r>
                      <a:endParaRPr lang="en-GB" sz="1400" dirty="0"/>
                    </a:p>
                  </a:txBody>
                  <a:tcPr marT="34290" marB="34290"/>
                </a:tc>
                <a:tc>
                  <a:txBody>
                    <a:bodyPr/>
                    <a:lstStyle/>
                    <a:p>
                      <a:r>
                        <a:rPr lang="en-GB" sz="1400" dirty="0" smtClean="0"/>
                        <a:t>2017</a:t>
                      </a:r>
                      <a:endParaRPr lang="en-GB" sz="1400" dirty="0"/>
                    </a:p>
                  </a:txBody>
                  <a:tcPr marT="34290" marB="34290"/>
                </a:tc>
              </a:tr>
              <a:tr h="499201">
                <a:tc>
                  <a:txBody>
                    <a:bodyPr/>
                    <a:lstStyle/>
                    <a:p>
                      <a:r>
                        <a:rPr lang="en-GB" sz="1400" dirty="0" smtClean="0"/>
                        <a:t>Client Feedbacks</a:t>
                      </a:r>
                      <a:endParaRPr lang="en-GB" sz="1400" dirty="0"/>
                    </a:p>
                  </a:txBody>
                  <a:tcPr marT="34290" marB="34290"/>
                </a:tc>
                <a:tc>
                  <a:txBody>
                    <a:bodyPr/>
                    <a:lstStyle/>
                    <a:p>
                      <a:r>
                        <a:rPr lang="en-GB" sz="1400" dirty="0" smtClean="0"/>
                        <a:t>20</a:t>
                      </a:r>
                      <a:endParaRPr lang="en-GB" sz="1400" dirty="0"/>
                    </a:p>
                  </a:txBody>
                  <a:tcPr marT="34290" marB="34290"/>
                </a:tc>
                <a:tc>
                  <a:txBody>
                    <a:bodyPr/>
                    <a:lstStyle/>
                    <a:p>
                      <a:r>
                        <a:rPr lang="en-GB" sz="1400" dirty="0" smtClean="0"/>
                        <a:t>18</a:t>
                      </a:r>
                      <a:endParaRPr lang="en-GB" sz="1400" dirty="0"/>
                    </a:p>
                  </a:txBody>
                  <a:tcPr marT="34290" marB="34290"/>
                </a:tc>
              </a:tr>
              <a:tr h="293182">
                <a:tc>
                  <a:txBody>
                    <a:bodyPr/>
                    <a:lstStyle/>
                    <a:p>
                      <a:r>
                        <a:rPr lang="en-GB" sz="1400" dirty="0" smtClean="0"/>
                        <a:t>Complaints</a:t>
                      </a:r>
                      <a:endParaRPr lang="en-GB" sz="1400" dirty="0"/>
                    </a:p>
                  </a:txBody>
                  <a:tcPr marT="34290" marB="34290"/>
                </a:tc>
                <a:tc>
                  <a:txBody>
                    <a:bodyPr/>
                    <a:lstStyle/>
                    <a:p>
                      <a:r>
                        <a:rPr lang="en-GB" sz="1400" dirty="0" smtClean="0"/>
                        <a:t>3</a:t>
                      </a:r>
                      <a:endParaRPr lang="en-GB" sz="1400" dirty="0"/>
                    </a:p>
                  </a:txBody>
                  <a:tcPr marT="34290" marB="34290"/>
                </a:tc>
                <a:tc>
                  <a:txBody>
                    <a:bodyPr/>
                    <a:lstStyle/>
                    <a:p>
                      <a:r>
                        <a:rPr lang="en-GB" sz="1400" dirty="0" smtClean="0"/>
                        <a:t>1</a:t>
                      </a:r>
                      <a:endParaRPr lang="en-GB" sz="1400" dirty="0"/>
                    </a:p>
                  </a:txBody>
                  <a:tcPr marT="34290" marB="34290"/>
                </a:tc>
              </a:tr>
              <a:tr h="293182">
                <a:tc>
                  <a:txBody>
                    <a:bodyPr/>
                    <a:lstStyle/>
                    <a:p>
                      <a:r>
                        <a:rPr lang="en-GB" sz="1400" dirty="0" smtClean="0"/>
                        <a:t>Appeals</a:t>
                      </a:r>
                      <a:endParaRPr lang="en-GB" sz="1400" dirty="0"/>
                    </a:p>
                  </a:txBody>
                  <a:tcPr marT="34290" marB="34290"/>
                </a:tc>
                <a:tc>
                  <a:txBody>
                    <a:bodyPr/>
                    <a:lstStyle/>
                    <a:p>
                      <a:r>
                        <a:rPr lang="en-GB" sz="1400" dirty="0" smtClean="0"/>
                        <a:t>1</a:t>
                      </a:r>
                      <a:endParaRPr lang="en-GB" sz="1400" dirty="0"/>
                    </a:p>
                  </a:txBody>
                  <a:tcPr marT="34290" marB="34290"/>
                </a:tc>
                <a:tc>
                  <a:txBody>
                    <a:bodyPr/>
                    <a:lstStyle/>
                    <a:p>
                      <a:r>
                        <a:rPr lang="en-GB" sz="1400" dirty="0" smtClean="0"/>
                        <a:t>0</a:t>
                      </a:r>
                      <a:endParaRPr lang="en-GB" sz="1400" dirty="0"/>
                    </a:p>
                  </a:txBody>
                  <a:tcPr marT="34290" marB="34290"/>
                </a:tc>
              </a:tr>
              <a:tr h="293182">
                <a:tc>
                  <a:txBody>
                    <a:bodyPr/>
                    <a:lstStyle/>
                    <a:p>
                      <a:endParaRPr lang="en-GB" sz="1400" dirty="0"/>
                    </a:p>
                  </a:txBody>
                  <a:tcPr marT="34290" marB="34290"/>
                </a:tc>
                <a:tc>
                  <a:txBody>
                    <a:bodyPr/>
                    <a:lstStyle/>
                    <a:p>
                      <a:endParaRPr lang="en-GB" sz="1400"/>
                    </a:p>
                  </a:txBody>
                  <a:tcPr marT="34290" marB="34290"/>
                </a:tc>
                <a:tc>
                  <a:txBody>
                    <a:bodyPr/>
                    <a:lstStyle/>
                    <a:p>
                      <a:endParaRPr lang="en-GB" sz="1400" dirty="0"/>
                    </a:p>
                  </a:txBody>
                  <a:tcPr marT="34290" marB="34290"/>
                </a:tc>
              </a:tr>
            </a:tbl>
          </a:graphicData>
        </a:graphic>
      </p:graphicFrame>
    </p:spTree>
    <p:extLst>
      <p:ext uri="{BB962C8B-B14F-4D97-AF65-F5344CB8AC3E}">
        <p14:creationId xmlns:p14="http://schemas.microsoft.com/office/powerpoint/2010/main" val="261224436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IE" sz="2400" dirty="0" smtClean="0"/>
              <a:t>Client Feedback Examples 2016</a:t>
            </a:r>
          </a:p>
        </p:txBody>
      </p:sp>
      <p:sp>
        <p:nvSpPr>
          <p:cNvPr id="19459" name="Content Placeholder 2"/>
          <p:cNvSpPr>
            <a:spLocks noGrp="1"/>
          </p:cNvSpPr>
          <p:nvPr>
            <p:ph idx="1"/>
          </p:nvPr>
        </p:nvSpPr>
        <p:spPr>
          <a:xfrm>
            <a:off x="1043608" y="1221600"/>
            <a:ext cx="7488832" cy="3726414"/>
          </a:xfrm>
        </p:spPr>
        <p:txBody>
          <a:bodyPr/>
          <a:lstStyle/>
          <a:p>
            <a:pPr eaLnBrk="1" hangingPunct="1">
              <a:lnSpc>
                <a:spcPct val="80000"/>
              </a:lnSpc>
              <a:buFontTx/>
              <a:buNone/>
            </a:pPr>
            <a:endParaRPr lang="en-IE" b="1" u="sng" dirty="0" smtClean="0">
              <a:latin typeface="Times New Roman" pitchFamily="18" charset="0"/>
            </a:endParaRPr>
          </a:p>
          <a:p>
            <a:pPr eaLnBrk="1" hangingPunct="1">
              <a:lnSpc>
                <a:spcPct val="80000"/>
              </a:lnSpc>
            </a:pPr>
            <a:r>
              <a:rPr lang="en-IE" sz="1700" dirty="0" smtClean="0">
                <a:latin typeface="Trebuchet MS" panose="020B0603020202020204" pitchFamily="34" charset="0"/>
              </a:rPr>
              <a:t>Queries/Clarifications/Suggested Amendments to INAB Policy statements/application forms (PS 11; PS23; PS 8)</a:t>
            </a:r>
          </a:p>
          <a:p>
            <a:pPr eaLnBrk="1" hangingPunct="1">
              <a:lnSpc>
                <a:spcPct val="80000"/>
              </a:lnSpc>
            </a:pPr>
            <a:endParaRPr lang="en-IE" sz="1700" dirty="0" smtClean="0">
              <a:latin typeface="Trebuchet MS" panose="020B0603020202020204" pitchFamily="34" charset="0"/>
            </a:endParaRPr>
          </a:p>
          <a:p>
            <a:pPr eaLnBrk="1" hangingPunct="1">
              <a:lnSpc>
                <a:spcPct val="80000"/>
              </a:lnSpc>
            </a:pPr>
            <a:r>
              <a:rPr lang="en-IE" sz="1700" dirty="0" smtClean="0">
                <a:latin typeface="Trebuchet MS" panose="020B0603020202020204" pitchFamily="34" charset="0"/>
              </a:rPr>
              <a:t>Queries/clarifications on INAB/Standards requirements </a:t>
            </a:r>
          </a:p>
          <a:p>
            <a:pPr eaLnBrk="1" hangingPunct="1">
              <a:lnSpc>
                <a:spcPct val="80000"/>
              </a:lnSpc>
            </a:pPr>
            <a:endParaRPr lang="en-IE" sz="1700" dirty="0" smtClean="0">
              <a:latin typeface="Trebuchet MS" panose="020B0603020202020204" pitchFamily="34" charset="0"/>
            </a:endParaRPr>
          </a:p>
          <a:p>
            <a:pPr eaLnBrk="1" hangingPunct="1">
              <a:lnSpc>
                <a:spcPct val="80000"/>
              </a:lnSpc>
            </a:pPr>
            <a:r>
              <a:rPr lang="en-IE" sz="1700" dirty="0" smtClean="0">
                <a:latin typeface="Trebuchet MS" panose="020B0603020202020204" pitchFamily="34" charset="0"/>
              </a:rPr>
              <a:t>Negative experience from end users of accredited services from CABs (laboratories/inspection bodies/certification bodies)</a:t>
            </a:r>
          </a:p>
          <a:p>
            <a:pPr eaLnBrk="1" hangingPunct="1">
              <a:lnSpc>
                <a:spcPct val="80000"/>
              </a:lnSpc>
            </a:pPr>
            <a:endParaRPr lang="en-IE" sz="1700" dirty="0" smtClean="0">
              <a:latin typeface="Trebuchet MS" panose="020B0603020202020204" pitchFamily="34" charset="0"/>
            </a:endParaRPr>
          </a:p>
          <a:p>
            <a:pPr eaLnBrk="1" hangingPunct="1">
              <a:lnSpc>
                <a:spcPct val="80000"/>
              </a:lnSpc>
            </a:pPr>
            <a:r>
              <a:rPr lang="en-IE" sz="1700" dirty="0" smtClean="0">
                <a:latin typeface="Trebuchet MS" panose="020B0603020202020204" pitchFamily="34" charset="0"/>
              </a:rPr>
              <a:t>Negative feedback on conduct of INAB team at visits</a:t>
            </a:r>
          </a:p>
          <a:p>
            <a:pPr eaLnBrk="1" hangingPunct="1">
              <a:lnSpc>
                <a:spcPct val="80000"/>
              </a:lnSpc>
            </a:pPr>
            <a:endParaRPr lang="en-IE" sz="1700" dirty="0" smtClean="0">
              <a:latin typeface="Trebuchet MS" panose="020B0603020202020204" pitchFamily="34" charset="0"/>
            </a:endParaRPr>
          </a:p>
          <a:p>
            <a:pPr eaLnBrk="1" hangingPunct="1">
              <a:lnSpc>
                <a:spcPct val="80000"/>
              </a:lnSpc>
            </a:pPr>
            <a:r>
              <a:rPr lang="en-IE" sz="1700" dirty="0" smtClean="0">
                <a:latin typeface="Trebuchet MS" panose="020B0603020202020204" pitchFamily="34" charset="0"/>
              </a:rPr>
              <a:t>Positive feedback on added value provided by INAB team at visits</a:t>
            </a:r>
          </a:p>
          <a:p>
            <a:pPr eaLnBrk="1" hangingPunct="1">
              <a:lnSpc>
                <a:spcPct val="80000"/>
              </a:lnSpc>
            </a:pPr>
            <a:endParaRPr lang="en-IE" sz="1600" dirty="0" smtClean="0">
              <a:latin typeface="Trebuchet MS" panose="020B0603020202020204" pitchFamily="34" charset="0"/>
            </a:endParaRPr>
          </a:p>
          <a:p>
            <a:pPr marL="0" indent="0" eaLnBrk="1" hangingPunct="1">
              <a:lnSpc>
                <a:spcPct val="80000"/>
              </a:lnSpc>
              <a:buNone/>
            </a:pPr>
            <a:endParaRPr lang="en-IE" sz="1600" dirty="0" smtClean="0">
              <a:latin typeface="Trebuchet MS" panose="020B0603020202020204" pitchFamily="34" charset="0"/>
            </a:endParaRPr>
          </a:p>
          <a:p>
            <a:pPr eaLnBrk="1" hangingPunct="1">
              <a:lnSpc>
                <a:spcPct val="80000"/>
              </a:lnSpc>
            </a:pPr>
            <a:endParaRPr lang="en-IE" sz="2000" dirty="0" smtClean="0">
              <a:latin typeface="Trebuchet MS" panose="020B0603020202020204" pitchFamily="34" charset="0"/>
            </a:endParaRPr>
          </a:p>
          <a:p>
            <a:pPr eaLnBrk="1" hangingPunct="1">
              <a:lnSpc>
                <a:spcPct val="80000"/>
              </a:lnSpc>
            </a:pPr>
            <a:endParaRPr lang="en-IE" sz="1800" dirty="0" smtClean="0">
              <a:latin typeface="Trebuchet MS" panose="020B0603020202020204" pitchFamily="34" charset="0"/>
            </a:endParaRPr>
          </a:p>
          <a:p>
            <a:pPr eaLnBrk="1" hangingPunct="1">
              <a:lnSpc>
                <a:spcPct val="80000"/>
              </a:lnSpc>
            </a:pPr>
            <a:endParaRPr lang="en-IE" sz="1800" dirty="0">
              <a:latin typeface="Trebuchet MS" panose="020B0603020202020204" pitchFamily="34" charset="0"/>
            </a:endParaRPr>
          </a:p>
          <a:p>
            <a:pPr marL="0" indent="0">
              <a:buNone/>
            </a:pPr>
            <a:endParaRPr lang="en-IE" sz="1800" dirty="0" smtClean="0"/>
          </a:p>
        </p:txBody>
      </p:sp>
    </p:spTree>
    <p:extLst>
      <p:ext uri="{BB962C8B-B14F-4D97-AF65-F5344CB8AC3E}">
        <p14:creationId xmlns:p14="http://schemas.microsoft.com/office/powerpoint/2010/main" val="153501263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IE" sz="2400" dirty="0" smtClean="0"/>
              <a:t>Client Feedback Examples 2016</a:t>
            </a:r>
          </a:p>
        </p:txBody>
      </p:sp>
      <p:sp>
        <p:nvSpPr>
          <p:cNvPr id="19459" name="Content Placeholder 2"/>
          <p:cNvSpPr>
            <a:spLocks noGrp="1"/>
          </p:cNvSpPr>
          <p:nvPr>
            <p:ph idx="1"/>
          </p:nvPr>
        </p:nvSpPr>
        <p:spPr>
          <a:xfrm>
            <a:off x="1043608" y="1221600"/>
            <a:ext cx="7488832" cy="3726414"/>
          </a:xfrm>
        </p:spPr>
        <p:txBody>
          <a:bodyPr/>
          <a:lstStyle/>
          <a:p>
            <a:pPr eaLnBrk="1" hangingPunct="1">
              <a:lnSpc>
                <a:spcPct val="80000"/>
              </a:lnSpc>
              <a:buFontTx/>
              <a:buNone/>
            </a:pPr>
            <a:endParaRPr lang="en-IE" sz="1800" b="1" u="sng" dirty="0" smtClean="0">
              <a:latin typeface="Times New Roman" pitchFamily="18" charset="0"/>
            </a:endParaRPr>
          </a:p>
          <a:p>
            <a:pPr eaLnBrk="1" hangingPunct="1">
              <a:lnSpc>
                <a:spcPct val="80000"/>
              </a:lnSpc>
            </a:pPr>
            <a:r>
              <a:rPr lang="en-IE" sz="1800" dirty="0">
                <a:latin typeface="Trebuchet MS" panose="020B0603020202020204" pitchFamily="34" charset="0"/>
              </a:rPr>
              <a:t>Negative feedback on INAB not accrediting blood cultures to Irish guidelines</a:t>
            </a:r>
          </a:p>
          <a:p>
            <a:pPr eaLnBrk="1" hangingPunct="1">
              <a:lnSpc>
                <a:spcPct val="80000"/>
              </a:lnSpc>
            </a:pPr>
            <a:endParaRPr lang="en-IE" sz="1800" dirty="0" smtClean="0">
              <a:latin typeface="Trebuchet MS" panose="020B0603020202020204" pitchFamily="34" charset="0"/>
            </a:endParaRPr>
          </a:p>
          <a:p>
            <a:pPr eaLnBrk="1" hangingPunct="1">
              <a:lnSpc>
                <a:spcPct val="80000"/>
              </a:lnSpc>
            </a:pPr>
            <a:r>
              <a:rPr lang="en-IE" sz="1800" dirty="0" smtClean="0">
                <a:latin typeface="Trebuchet MS" panose="020B0603020202020204" pitchFamily="34" charset="0"/>
              </a:rPr>
              <a:t>Raising of </a:t>
            </a:r>
            <a:r>
              <a:rPr lang="en-IE" sz="1800" dirty="0" err="1" smtClean="0">
                <a:latin typeface="Trebuchet MS" panose="020B0603020202020204" pitchFamily="34" charset="0"/>
              </a:rPr>
              <a:t>ncs</a:t>
            </a:r>
            <a:r>
              <a:rPr lang="en-IE" sz="1800" dirty="0" smtClean="0">
                <a:latin typeface="Trebuchet MS" panose="020B0603020202020204" pitchFamily="34" charset="0"/>
              </a:rPr>
              <a:t> against guidelines and not the standard</a:t>
            </a:r>
          </a:p>
          <a:p>
            <a:pPr eaLnBrk="1" hangingPunct="1">
              <a:lnSpc>
                <a:spcPct val="80000"/>
              </a:lnSpc>
            </a:pPr>
            <a:endParaRPr lang="en-IE" sz="1800" dirty="0">
              <a:latin typeface="Trebuchet MS" panose="020B0603020202020204" pitchFamily="34" charset="0"/>
            </a:endParaRPr>
          </a:p>
          <a:p>
            <a:pPr eaLnBrk="1" hangingPunct="1">
              <a:lnSpc>
                <a:spcPct val="80000"/>
              </a:lnSpc>
            </a:pPr>
            <a:r>
              <a:rPr lang="en-IE" sz="1800" dirty="0" smtClean="0">
                <a:latin typeface="Trebuchet MS" panose="020B0603020202020204" pitchFamily="34" charset="0"/>
              </a:rPr>
              <a:t>Disagreement with recommendations of INAB team</a:t>
            </a:r>
          </a:p>
          <a:p>
            <a:pPr eaLnBrk="1" hangingPunct="1">
              <a:lnSpc>
                <a:spcPct val="80000"/>
              </a:lnSpc>
            </a:pPr>
            <a:endParaRPr lang="en-IE" sz="1800" dirty="0" smtClean="0">
              <a:latin typeface="Trebuchet MS" panose="020B0603020202020204" pitchFamily="34" charset="0"/>
            </a:endParaRPr>
          </a:p>
          <a:p>
            <a:pPr eaLnBrk="1" hangingPunct="1">
              <a:lnSpc>
                <a:spcPct val="80000"/>
              </a:lnSpc>
            </a:pPr>
            <a:r>
              <a:rPr lang="en-IE" sz="1800" dirty="0" smtClean="0">
                <a:latin typeface="Trebuchet MS" panose="020B0603020202020204" pitchFamily="34" charset="0"/>
              </a:rPr>
              <a:t>Negative feedback on fees</a:t>
            </a:r>
          </a:p>
          <a:p>
            <a:pPr eaLnBrk="1" hangingPunct="1">
              <a:lnSpc>
                <a:spcPct val="80000"/>
              </a:lnSpc>
            </a:pPr>
            <a:endParaRPr lang="en-IE" sz="1800" dirty="0" smtClean="0">
              <a:latin typeface="Trebuchet MS" panose="020B0603020202020204" pitchFamily="34" charset="0"/>
            </a:endParaRPr>
          </a:p>
          <a:p>
            <a:pPr eaLnBrk="1" hangingPunct="1">
              <a:lnSpc>
                <a:spcPct val="80000"/>
              </a:lnSpc>
            </a:pPr>
            <a:r>
              <a:rPr lang="en-IE" sz="1800" dirty="0" smtClean="0">
                <a:latin typeface="Trebuchet MS" panose="020B0603020202020204" pitchFamily="34" charset="0"/>
              </a:rPr>
              <a:t>Delays in arranging extension to scope visit</a:t>
            </a:r>
          </a:p>
          <a:p>
            <a:pPr eaLnBrk="1" hangingPunct="1">
              <a:lnSpc>
                <a:spcPct val="80000"/>
              </a:lnSpc>
            </a:pPr>
            <a:endParaRPr lang="en-IE" sz="2000" dirty="0" smtClean="0">
              <a:latin typeface="Trebuchet MS" panose="020B0603020202020204" pitchFamily="34" charset="0"/>
            </a:endParaRPr>
          </a:p>
          <a:p>
            <a:pPr eaLnBrk="1" hangingPunct="1">
              <a:lnSpc>
                <a:spcPct val="80000"/>
              </a:lnSpc>
            </a:pPr>
            <a:endParaRPr lang="en-IE" sz="2000" dirty="0" smtClean="0">
              <a:latin typeface="Trebuchet MS" panose="020B0603020202020204" pitchFamily="34" charset="0"/>
            </a:endParaRPr>
          </a:p>
          <a:p>
            <a:pPr eaLnBrk="1" hangingPunct="1">
              <a:lnSpc>
                <a:spcPct val="80000"/>
              </a:lnSpc>
            </a:pPr>
            <a:endParaRPr lang="en-IE" sz="1800" dirty="0" smtClean="0">
              <a:latin typeface="Trebuchet MS" panose="020B0603020202020204" pitchFamily="34" charset="0"/>
            </a:endParaRPr>
          </a:p>
          <a:p>
            <a:pPr eaLnBrk="1" hangingPunct="1">
              <a:lnSpc>
                <a:spcPct val="80000"/>
              </a:lnSpc>
            </a:pPr>
            <a:endParaRPr lang="en-IE" sz="1800" dirty="0">
              <a:latin typeface="Trebuchet MS" panose="020B0603020202020204" pitchFamily="34" charset="0"/>
            </a:endParaRPr>
          </a:p>
          <a:p>
            <a:pPr marL="0" indent="0">
              <a:buNone/>
            </a:pPr>
            <a:endParaRPr lang="en-IE" sz="1800" dirty="0" smtClean="0"/>
          </a:p>
        </p:txBody>
      </p:sp>
    </p:spTree>
    <p:extLst>
      <p:ext uri="{BB962C8B-B14F-4D97-AF65-F5344CB8AC3E}">
        <p14:creationId xmlns:p14="http://schemas.microsoft.com/office/powerpoint/2010/main" val="12889928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Client Feedback Examples 2017</a:t>
            </a:r>
            <a:endParaRPr lang="en-GB" sz="2400" dirty="0"/>
          </a:p>
        </p:txBody>
      </p:sp>
      <p:sp>
        <p:nvSpPr>
          <p:cNvPr id="3" name="Content Placeholder 2"/>
          <p:cNvSpPr>
            <a:spLocks noGrp="1"/>
          </p:cNvSpPr>
          <p:nvPr>
            <p:ph idx="1"/>
          </p:nvPr>
        </p:nvSpPr>
        <p:spPr>
          <a:xfrm>
            <a:off x="971600" y="1419622"/>
            <a:ext cx="7237413" cy="3600400"/>
          </a:xfrm>
        </p:spPr>
        <p:txBody>
          <a:bodyPr/>
          <a:lstStyle/>
          <a:p>
            <a:r>
              <a:rPr lang="en-GB" sz="1700" dirty="0" smtClean="0"/>
              <a:t>Discrepancies on website</a:t>
            </a:r>
          </a:p>
          <a:p>
            <a:r>
              <a:rPr lang="en-GB" sz="1700" dirty="0" smtClean="0"/>
              <a:t>Negative feedback on member of INAB team</a:t>
            </a:r>
          </a:p>
          <a:p>
            <a:endParaRPr lang="en-GB" sz="1700" dirty="0" smtClean="0"/>
          </a:p>
          <a:p>
            <a:r>
              <a:rPr lang="en-GB" sz="1700" dirty="0" smtClean="0"/>
              <a:t>Lack of appreciation of aspects of medical laboratory services </a:t>
            </a:r>
          </a:p>
          <a:p>
            <a:pPr marL="0" indent="0">
              <a:buNone/>
            </a:pPr>
            <a:endParaRPr lang="en-GB" sz="1700" dirty="0" smtClean="0"/>
          </a:p>
          <a:p>
            <a:r>
              <a:rPr lang="en-GB" sz="1700" dirty="0"/>
              <a:t>L</a:t>
            </a:r>
            <a:r>
              <a:rPr lang="en-GB" sz="1700" dirty="0" smtClean="0"/>
              <a:t>ack of sufficient INAB team planning re witnessing on visit</a:t>
            </a:r>
          </a:p>
          <a:p>
            <a:endParaRPr lang="en-GB" sz="1700" dirty="0" smtClean="0"/>
          </a:p>
          <a:p>
            <a:r>
              <a:rPr lang="en-GB" sz="1700" dirty="0" smtClean="0"/>
              <a:t>Feedback on inconsistency of CB auditors in an INAB accredited CB</a:t>
            </a:r>
          </a:p>
          <a:p>
            <a:endParaRPr lang="en-GB" sz="1700" dirty="0" smtClean="0"/>
          </a:p>
          <a:p>
            <a:r>
              <a:rPr lang="en-GB" sz="1700" dirty="0" smtClean="0"/>
              <a:t>Positive feedback on teams /</a:t>
            </a:r>
          </a:p>
          <a:p>
            <a:r>
              <a:rPr lang="en-GB" sz="1700" dirty="0" smtClean="0"/>
              <a:t> Positive feedback on CRM</a:t>
            </a:r>
          </a:p>
          <a:p>
            <a:endParaRPr lang="en-GB" dirty="0" smtClean="0"/>
          </a:p>
          <a:p>
            <a:endParaRPr lang="en-GB" dirty="0"/>
          </a:p>
        </p:txBody>
      </p:sp>
    </p:spTree>
    <p:extLst>
      <p:ext uri="{BB962C8B-B14F-4D97-AF65-F5344CB8AC3E}">
        <p14:creationId xmlns:p14="http://schemas.microsoft.com/office/powerpoint/2010/main" val="242805636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Client Feedback Examples 2017</a:t>
            </a:r>
            <a:endParaRPr lang="en-GB" sz="2400" dirty="0"/>
          </a:p>
        </p:txBody>
      </p:sp>
      <p:sp>
        <p:nvSpPr>
          <p:cNvPr id="3" name="Content Placeholder 2"/>
          <p:cNvSpPr>
            <a:spLocks noGrp="1"/>
          </p:cNvSpPr>
          <p:nvPr>
            <p:ph idx="1"/>
          </p:nvPr>
        </p:nvSpPr>
        <p:spPr>
          <a:xfrm>
            <a:off x="971600" y="1419622"/>
            <a:ext cx="7237413" cy="3600400"/>
          </a:xfrm>
        </p:spPr>
        <p:txBody>
          <a:bodyPr/>
          <a:lstStyle/>
          <a:p>
            <a:r>
              <a:rPr lang="en-GB" sz="1700" dirty="0" smtClean="0"/>
              <a:t>Queries on flexible scope assessment</a:t>
            </a:r>
          </a:p>
          <a:p>
            <a:endParaRPr lang="en-GB" sz="1700" dirty="0" smtClean="0"/>
          </a:p>
          <a:p>
            <a:r>
              <a:rPr lang="en-GB" sz="1700" dirty="0" smtClean="0"/>
              <a:t>Dissatisfaction at removal of blood cultures from scope</a:t>
            </a:r>
          </a:p>
          <a:p>
            <a:endParaRPr lang="en-GB" sz="1700" dirty="0" smtClean="0"/>
          </a:p>
          <a:p>
            <a:r>
              <a:rPr lang="en-GB" sz="1700" dirty="0" smtClean="0"/>
              <a:t>No of assessor days for IB assessment/ Use of logo on vehicles</a:t>
            </a:r>
          </a:p>
          <a:p>
            <a:endParaRPr lang="en-GB" sz="1700" dirty="0" smtClean="0"/>
          </a:p>
          <a:p>
            <a:r>
              <a:rPr lang="en-GB" sz="1700" dirty="0" smtClean="0"/>
              <a:t>Accreditation of Irish legal entities by UKAS/A2LA</a:t>
            </a:r>
          </a:p>
          <a:p>
            <a:endParaRPr lang="en-GB" sz="1700" dirty="0" smtClean="0"/>
          </a:p>
          <a:p>
            <a:r>
              <a:rPr lang="en-GB" sz="1700" dirty="0" smtClean="0"/>
              <a:t>Omission of specific clause in standard scheme for accredited CBs</a:t>
            </a:r>
          </a:p>
          <a:p>
            <a:endParaRPr lang="en-GB" sz="1700" dirty="0" smtClean="0"/>
          </a:p>
          <a:p>
            <a:r>
              <a:rPr lang="en-GB" sz="1700" dirty="0" smtClean="0"/>
              <a:t>Delays in responses to corrective actions</a:t>
            </a:r>
          </a:p>
          <a:p>
            <a:endParaRPr lang="en-GB" sz="1800" dirty="0" smtClean="0"/>
          </a:p>
          <a:p>
            <a:endParaRPr lang="en-GB" sz="1800" dirty="0" smtClean="0"/>
          </a:p>
          <a:p>
            <a:endParaRPr lang="en-GB" sz="1800"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82167271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Client Feedback Outcomes</a:t>
            </a:r>
            <a:endParaRPr lang="en-GB" sz="2400" dirty="0"/>
          </a:p>
        </p:txBody>
      </p:sp>
      <p:sp>
        <p:nvSpPr>
          <p:cNvPr id="3" name="Content Placeholder 2"/>
          <p:cNvSpPr>
            <a:spLocks noGrp="1"/>
          </p:cNvSpPr>
          <p:nvPr>
            <p:ph idx="1"/>
          </p:nvPr>
        </p:nvSpPr>
        <p:spPr>
          <a:xfrm>
            <a:off x="1043609" y="1437624"/>
            <a:ext cx="7237413" cy="3294366"/>
          </a:xfrm>
        </p:spPr>
        <p:txBody>
          <a:bodyPr/>
          <a:lstStyle/>
          <a:p>
            <a:r>
              <a:rPr lang="en-GB" sz="1600" dirty="0" smtClean="0"/>
              <a:t>Investigated directly with clients and followed up to ensure issue was addressed as per standard requirements</a:t>
            </a:r>
          </a:p>
          <a:p>
            <a:endParaRPr lang="en-GB" sz="1600" dirty="0"/>
          </a:p>
          <a:p>
            <a:r>
              <a:rPr lang="en-GB" sz="1600" dirty="0" smtClean="0"/>
              <a:t>Application forms updated to allow CABs highlight specific regulatory/mandatory requirement deadlines</a:t>
            </a:r>
          </a:p>
          <a:p>
            <a:endParaRPr lang="en-GB" sz="1600" dirty="0"/>
          </a:p>
          <a:p>
            <a:r>
              <a:rPr lang="en-GB" sz="1600" dirty="0" smtClean="0"/>
              <a:t>Introduce new INAB Policy Statement to clarify provision of accredited /unaccredited services by INAB accredited testing and calibration laboratories – PS23</a:t>
            </a:r>
          </a:p>
          <a:p>
            <a:endParaRPr lang="en-GB" sz="1600" dirty="0"/>
          </a:p>
          <a:p>
            <a:r>
              <a:rPr lang="en-GB" sz="1600" dirty="0" smtClean="0"/>
              <a:t>Update relevant INAB Policy statements to provide clarification/Amendment</a:t>
            </a:r>
          </a:p>
          <a:p>
            <a:endParaRPr lang="en-GB" sz="1600" dirty="0" smtClean="0"/>
          </a:p>
          <a:p>
            <a:endParaRPr lang="en-GB" sz="1800" dirty="0" smtClean="0"/>
          </a:p>
          <a:p>
            <a:endParaRPr lang="en-GB" sz="1800" dirty="0" smtClean="0"/>
          </a:p>
        </p:txBody>
      </p:sp>
    </p:spTree>
    <p:extLst>
      <p:ext uri="{BB962C8B-B14F-4D97-AF65-F5344CB8AC3E}">
        <p14:creationId xmlns:p14="http://schemas.microsoft.com/office/powerpoint/2010/main" val="16321617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Client Feedback Outcomes</a:t>
            </a:r>
            <a:endParaRPr lang="en-GB" sz="2400" dirty="0"/>
          </a:p>
        </p:txBody>
      </p:sp>
      <p:sp>
        <p:nvSpPr>
          <p:cNvPr id="3" name="Content Placeholder 2"/>
          <p:cNvSpPr>
            <a:spLocks noGrp="1"/>
          </p:cNvSpPr>
          <p:nvPr>
            <p:ph idx="1"/>
          </p:nvPr>
        </p:nvSpPr>
        <p:spPr>
          <a:xfrm>
            <a:off x="1043608" y="1203598"/>
            <a:ext cx="7237413" cy="3744416"/>
          </a:xfrm>
        </p:spPr>
        <p:txBody>
          <a:bodyPr/>
          <a:lstStyle/>
          <a:p>
            <a:endParaRPr lang="en-GB" sz="1800" dirty="0" smtClean="0"/>
          </a:p>
          <a:p>
            <a:r>
              <a:rPr lang="en-GB" sz="1600" dirty="0"/>
              <a:t>Additional visit to accredited CAB to evaluate submitted feedback provided by end-user.  Presented outcome to Board of INAB.</a:t>
            </a:r>
          </a:p>
          <a:p>
            <a:endParaRPr lang="en-GB" sz="1600" dirty="0"/>
          </a:p>
          <a:p>
            <a:r>
              <a:rPr lang="en-GB" sz="1600" dirty="0" smtClean="0"/>
              <a:t>Outcomes from investigations provided to stakeholders presenting conclusions and recommendations.</a:t>
            </a:r>
          </a:p>
          <a:p>
            <a:endParaRPr lang="en-GB" sz="1600" dirty="0" smtClean="0"/>
          </a:p>
          <a:p>
            <a:r>
              <a:rPr lang="en-GB" sz="1600" dirty="0" smtClean="0"/>
              <a:t>Positive Feedback presented to teams/team members</a:t>
            </a:r>
          </a:p>
          <a:p>
            <a:endParaRPr lang="en-GB" sz="1600" dirty="0" smtClean="0"/>
          </a:p>
          <a:p>
            <a:r>
              <a:rPr lang="en-GB" sz="1600" dirty="0" smtClean="0"/>
              <a:t>Negative feedback presented to Teams/team members</a:t>
            </a:r>
          </a:p>
          <a:p>
            <a:endParaRPr lang="en-GB" sz="1600" dirty="0" smtClean="0"/>
          </a:p>
          <a:p>
            <a:r>
              <a:rPr lang="en-GB" sz="1600" dirty="0" smtClean="0"/>
              <a:t>Clarifications to client where investigation</a:t>
            </a:r>
          </a:p>
          <a:p>
            <a:pPr marL="0" indent="0">
              <a:buNone/>
            </a:pPr>
            <a:r>
              <a:rPr lang="en-GB" sz="1600" dirty="0" smtClean="0"/>
              <a:t>      concluded that no evidence to support stakeholder claim.  </a:t>
            </a:r>
            <a:endParaRPr lang="en-GB" sz="1600" dirty="0"/>
          </a:p>
        </p:txBody>
      </p:sp>
    </p:spTree>
    <p:extLst>
      <p:ext uri="{BB962C8B-B14F-4D97-AF65-F5344CB8AC3E}">
        <p14:creationId xmlns:p14="http://schemas.microsoft.com/office/powerpoint/2010/main" val="36426706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Client Feedback Outcomes</a:t>
            </a:r>
            <a:endParaRPr lang="en-GB" sz="2400" dirty="0"/>
          </a:p>
        </p:txBody>
      </p:sp>
      <p:sp>
        <p:nvSpPr>
          <p:cNvPr id="3" name="Content Placeholder 2"/>
          <p:cNvSpPr>
            <a:spLocks noGrp="1"/>
          </p:cNvSpPr>
          <p:nvPr>
            <p:ph idx="1"/>
          </p:nvPr>
        </p:nvSpPr>
        <p:spPr>
          <a:xfrm>
            <a:off x="1079500" y="1483518"/>
            <a:ext cx="7237413" cy="3320479"/>
          </a:xfrm>
        </p:spPr>
        <p:txBody>
          <a:bodyPr/>
          <a:lstStyle/>
          <a:p>
            <a:r>
              <a:rPr lang="en-GB" sz="1600" dirty="0" smtClean="0"/>
              <a:t>INAB Medical Advisory Committee assigned Microbiology TFG to evaluate Irish Guidelines on blood cultures</a:t>
            </a:r>
          </a:p>
          <a:p>
            <a:endParaRPr lang="en-GB" sz="1600" dirty="0"/>
          </a:p>
          <a:p>
            <a:r>
              <a:rPr lang="en-GB" sz="1600" dirty="0" smtClean="0"/>
              <a:t>Invited stakeholder to </a:t>
            </a:r>
            <a:r>
              <a:rPr lang="en-GB" sz="1600" dirty="0"/>
              <a:t>give presentation to INAB Medical Advisory Committee on specific medical laboratory aspects to put on annual </a:t>
            </a:r>
            <a:r>
              <a:rPr lang="en-GB" sz="1600" dirty="0" err="1"/>
              <a:t>workplan</a:t>
            </a:r>
            <a:r>
              <a:rPr lang="en-GB" sz="1600" dirty="0"/>
              <a:t> of committee.</a:t>
            </a:r>
          </a:p>
          <a:p>
            <a:endParaRPr lang="en-GB" sz="1600" dirty="0"/>
          </a:p>
          <a:p>
            <a:r>
              <a:rPr lang="en-GB" sz="1600" dirty="0" smtClean="0"/>
              <a:t>Corrected website discrepancies and carried out audit. </a:t>
            </a:r>
          </a:p>
          <a:p>
            <a:endParaRPr lang="en-GB" sz="1600" dirty="0"/>
          </a:p>
          <a:p>
            <a:r>
              <a:rPr lang="en-GB" sz="1600" dirty="0"/>
              <a:t>Clarifications provided directly to stakeholders on INAB policy and on current status regarding a number of </a:t>
            </a:r>
            <a:r>
              <a:rPr lang="en-GB" sz="1600" dirty="0" smtClean="0"/>
              <a:t>issues</a:t>
            </a:r>
          </a:p>
          <a:p>
            <a:r>
              <a:rPr lang="en-GB" sz="1600" dirty="0" smtClean="0"/>
              <a:t> </a:t>
            </a:r>
            <a:r>
              <a:rPr lang="en-GB" sz="1600" dirty="0"/>
              <a:t>(</a:t>
            </a:r>
            <a:r>
              <a:rPr lang="en-GB" sz="1600" dirty="0" err="1"/>
              <a:t>eg</a:t>
            </a:r>
            <a:r>
              <a:rPr lang="en-GB" sz="1600" dirty="0"/>
              <a:t> </a:t>
            </a:r>
            <a:r>
              <a:rPr lang="en-GB" sz="1600" dirty="0" smtClean="0"/>
              <a:t>flexible scope, use of logo on vehicles </a:t>
            </a:r>
            <a:r>
              <a:rPr lang="en-GB" sz="1600" dirty="0" err="1" smtClean="0"/>
              <a:t>etc</a:t>
            </a:r>
            <a:r>
              <a:rPr lang="en-GB" sz="1600" dirty="0" smtClean="0"/>
              <a:t>)</a:t>
            </a:r>
          </a:p>
          <a:p>
            <a:pPr marL="0" indent="0">
              <a:buNone/>
            </a:pPr>
            <a:r>
              <a:rPr lang="en-GB" sz="1800" dirty="0" smtClean="0"/>
              <a:t> </a:t>
            </a:r>
            <a:endParaRPr lang="en-GB" sz="1800" dirty="0"/>
          </a:p>
          <a:p>
            <a:endParaRPr lang="en-GB" sz="1800" dirty="0" smtClean="0"/>
          </a:p>
          <a:p>
            <a:endParaRPr lang="en-GB" sz="1800" dirty="0"/>
          </a:p>
          <a:p>
            <a:endParaRPr lang="en-GB" sz="1800" dirty="0"/>
          </a:p>
        </p:txBody>
      </p:sp>
    </p:spTree>
    <p:extLst>
      <p:ext uri="{BB962C8B-B14F-4D97-AF65-F5344CB8AC3E}">
        <p14:creationId xmlns:p14="http://schemas.microsoft.com/office/powerpoint/2010/main" val="3352114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The Assessment Visit</a:t>
            </a:r>
          </a:p>
        </p:txBody>
      </p:sp>
      <p:sp>
        <p:nvSpPr>
          <p:cNvPr id="7171" name="Content Placeholder 2"/>
          <p:cNvSpPr>
            <a:spLocks noGrp="1"/>
          </p:cNvSpPr>
          <p:nvPr>
            <p:ph idx="1"/>
          </p:nvPr>
        </p:nvSpPr>
        <p:spPr/>
        <p:txBody>
          <a:bodyPr/>
          <a:lstStyle/>
          <a:p>
            <a:r>
              <a:rPr lang="en-GB" altLang="en-US" dirty="0" smtClean="0"/>
              <a:t>Confirm availability</a:t>
            </a:r>
          </a:p>
          <a:p>
            <a:r>
              <a:rPr lang="en-GB" altLang="en-US" dirty="0" smtClean="0"/>
              <a:t>The visit plan</a:t>
            </a:r>
          </a:p>
          <a:p>
            <a:r>
              <a:rPr lang="en-GB" altLang="en-US" dirty="0" smtClean="0"/>
              <a:t>Plan confirmed</a:t>
            </a:r>
          </a:p>
          <a:p>
            <a:r>
              <a:rPr lang="en-GB" altLang="en-US" dirty="0" smtClean="0"/>
              <a:t>On the day</a:t>
            </a:r>
          </a:p>
          <a:p>
            <a:r>
              <a:rPr lang="en-GB" altLang="en-US" dirty="0" smtClean="0"/>
              <a:t>Submitting expense claims</a:t>
            </a:r>
          </a:p>
          <a:p>
            <a:r>
              <a:rPr lang="en-GB" altLang="en-US" dirty="0" smtClean="0"/>
              <a:t>NC review and clearances</a:t>
            </a:r>
          </a:p>
        </p:txBody>
      </p:sp>
    </p:spTree>
    <p:extLst>
      <p:ext uri="{BB962C8B-B14F-4D97-AF65-F5344CB8AC3E}">
        <p14:creationId xmlns:p14="http://schemas.microsoft.com/office/powerpoint/2010/main" val="2338608773"/>
      </p:ext>
    </p:extLst>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Client Feedback Outcomes</a:t>
            </a:r>
            <a:endParaRPr lang="en-GB" sz="2400" dirty="0"/>
          </a:p>
        </p:txBody>
      </p:sp>
      <p:sp>
        <p:nvSpPr>
          <p:cNvPr id="3" name="Content Placeholder 2"/>
          <p:cNvSpPr>
            <a:spLocks noGrp="1"/>
          </p:cNvSpPr>
          <p:nvPr>
            <p:ph idx="1"/>
          </p:nvPr>
        </p:nvSpPr>
        <p:spPr>
          <a:xfrm>
            <a:off x="1079500" y="1483518"/>
            <a:ext cx="7237413" cy="3320479"/>
          </a:xfrm>
        </p:spPr>
        <p:txBody>
          <a:bodyPr/>
          <a:lstStyle/>
          <a:p>
            <a:pPr marL="0" indent="0">
              <a:buNone/>
            </a:pPr>
            <a:r>
              <a:rPr lang="en-GB" sz="1800" dirty="0" smtClean="0"/>
              <a:t> </a:t>
            </a:r>
            <a:endParaRPr lang="en-GB" sz="1800" dirty="0"/>
          </a:p>
          <a:p>
            <a:r>
              <a:rPr lang="en-GB" sz="1800" dirty="0" smtClean="0"/>
              <a:t>INAB Regulations updated to address a number of issues (use of logo on vehicles, additional visits within required timeframes)</a:t>
            </a:r>
          </a:p>
          <a:p>
            <a:endParaRPr lang="en-GB" sz="1800" dirty="0"/>
          </a:p>
          <a:p>
            <a:r>
              <a:rPr lang="en-GB" sz="1800" dirty="0" smtClean="0"/>
              <a:t>Notifications issued in relation to accreditation of blood cultures to revised Irish guidelines.</a:t>
            </a:r>
          </a:p>
          <a:p>
            <a:endParaRPr lang="en-GB" sz="1800" dirty="0"/>
          </a:p>
          <a:p>
            <a:r>
              <a:rPr lang="en-GB" sz="1800" dirty="0" smtClean="0"/>
              <a:t>Transition arrangements introduced to include previously excluded clause from standard scheme.</a:t>
            </a:r>
          </a:p>
          <a:p>
            <a:endParaRPr lang="en-GB" sz="1800" dirty="0"/>
          </a:p>
          <a:p>
            <a:endParaRPr lang="en-GB" sz="1800" dirty="0"/>
          </a:p>
        </p:txBody>
      </p:sp>
    </p:spTree>
    <p:extLst>
      <p:ext uri="{BB962C8B-B14F-4D97-AF65-F5344CB8AC3E}">
        <p14:creationId xmlns:p14="http://schemas.microsoft.com/office/powerpoint/2010/main" val="173790750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Annual Assessor Performance Review Feedback</a:t>
            </a:r>
            <a:endParaRPr lang="en-GB" sz="2400" dirty="0"/>
          </a:p>
        </p:txBody>
      </p:sp>
      <p:sp>
        <p:nvSpPr>
          <p:cNvPr id="3" name="Content Placeholder 2"/>
          <p:cNvSpPr>
            <a:spLocks noGrp="1"/>
          </p:cNvSpPr>
          <p:nvPr>
            <p:ph idx="1"/>
          </p:nvPr>
        </p:nvSpPr>
        <p:spPr>
          <a:xfrm>
            <a:off x="1079500" y="1483518"/>
            <a:ext cx="7237413" cy="3320479"/>
          </a:xfrm>
        </p:spPr>
        <p:txBody>
          <a:bodyPr/>
          <a:lstStyle/>
          <a:p>
            <a:r>
              <a:rPr lang="en-GB" sz="1800" dirty="0" smtClean="0"/>
              <a:t>Assessment teams are performing to a high standard</a:t>
            </a:r>
          </a:p>
          <a:p>
            <a:endParaRPr lang="en-GB" sz="1800" dirty="0" smtClean="0"/>
          </a:p>
          <a:p>
            <a:r>
              <a:rPr lang="en-GB" sz="1800" dirty="0" smtClean="0"/>
              <a:t>Clients are recognising added value</a:t>
            </a:r>
          </a:p>
          <a:p>
            <a:endParaRPr lang="en-GB" sz="1800" dirty="0" smtClean="0"/>
          </a:p>
          <a:p>
            <a:r>
              <a:rPr lang="en-GB" sz="1800" dirty="0" smtClean="0"/>
              <a:t>Teams are implementing CRM system well</a:t>
            </a:r>
          </a:p>
          <a:p>
            <a:endParaRPr lang="en-GB" sz="1800" dirty="0"/>
          </a:p>
          <a:p>
            <a:r>
              <a:rPr lang="en-GB" sz="1800" dirty="0" smtClean="0"/>
              <a:t>Some issues in relation to </a:t>
            </a:r>
          </a:p>
          <a:p>
            <a:pPr>
              <a:buFontTx/>
              <a:buChar char="-"/>
            </a:pPr>
            <a:r>
              <a:rPr lang="en-GB" sz="1800" dirty="0" smtClean="0"/>
              <a:t>submission of reports post visit</a:t>
            </a:r>
          </a:p>
          <a:p>
            <a:pPr>
              <a:buFontTx/>
              <a:buChar char="-"/>
            </a:pPr>
            <a:r>
              <a:rPr lang="en-GB" sz="1800" dirty="0" smtClean="0"/>
              <a:t>Review of submitted corrective actions/action plans</a:t>
            </a:r>
          </a:p>
          <a:p>
            <a:pPr>
              <a:buFontTx/>
              <a:buChar char="-"/>
            </a:pPr>
            <a:r>
              <a:rPr lang="en-GB" sz="1800" dirty="0" smtClean="0"/>
              <a:t>Assessor records updates</a:t>
            </a:r>
          </a:p>
          <a:p>
            <a:endParaRPr lang="en-GB" sz="1800" dirty="0"/>
          </a:p>
          <a:p>
            <a:endParaRPr lang="en-GB" sz="1800" dirty="0"/>
          </a:p>
        </p:txBody>
      </p:sp>
    </p:spTree>
    <p:extLst>
      <p:ext uri="{BB962C8B-B14F-4D97-AF65-F5344CB8AC3E}">
        <p14:creationId xmlns:p14="http://schemas.microsoft.com/office/powerpoint/2010/main" val="96261519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Annual Assessor Performance Review Feedback</a:t>
            </a:r>
            <a:endParaRPr lang="en-GB" sz="2400" dirty="0"/>
          </a:p>
        </p:txBody>
      </p:sp>
      <p:sp>
        <p:nvSpPr>
          <p:cNvPr id="3" name="Content Placeholder 2"/>
          <p:cNvSpPr>
            <a:spLocks noGrp="1"/>
          </p:cNvSpPr>
          <p:nvPr>
            <p:ph idx="1"/>
          </p:nvPr>
        </p:nvSpPr>
        <p:spPr>
          <a:xfrm>
            <a:off x="1079500" y="1483518"/>
            <a:ext cx="7237413" cy="3320479"/>
          </a:xfrm>
        </p:spPr>
        <p:txBody>
          <a:bodyPr/>
          <a:lstStyle/>
          <a:p>
            <a:r>
              <a:rPr lang="en-GB" sz="1800" dirty="0" smtClean="0"/>
              <a:t>New Assessor Monitoring Process and 3 year Monitoring Programme being introduced in 2018 </a:t>
            </a:r>
          </a:p>
          <a:p>
            <a:endParaRPr lang="en-GB" sz="1800" dirty="0"/>
          </a:p>
          <a:p>
            <a:r>
              <a:rPr lang="en-GB" sz="1800" dirty="0" smtClean="0"/>
              <a:t>Thank you for your important contribution to the delivery of  INAB’s accreditation service to date</a:t>
            </a:r>
          </a:p>
          <a:p>
            <a:endParaRPr lang="en-GB" sz="1800" dirty="0"/>
          </a:p>
          <a:p>
            <a:r>
              <a:rPr lang="en-GB" sz="1800" dirty="0" smtClean="0"/>
              <a:t>Thank you for co-operation with the significant number of changes in INAB in 2017</a:t>
            </a:r>
          </a:p>
          <a:p>
            <a:endParaRPr lang="en-GB" sz="1800" dirty="0"/>
          </a:p>
          <a:p>
            <a:r>
              <a:rPr lang="en-GB" sz="1800" dirty="0" smtClean="0"/>
              <a:t>Thank you for your continued co-operation</a:t>
            </a:r>
          </a:p>
          <a:p>
            <a:endParaRPr lang="en-GB" sz="1800" dirty="0"/>
          </a:p>
          <a:p>
            <a:endParaRPr lang="en-GB" sz="1800" dirty="0"/>
          </a:p>
          <a:p>
            <a:endParaRPr lang="en-GB" sz="1800" dirty="0"/>
          </a:p>
        </p:txBody>
      </p:sp>
    </p:spTree>
    <p:extLst>
      <p:ext uri="{BB962C8B-B14F-4D97-AF65-F5344CB8AC3E}">
        <p14:creationId xmlns:p14="http://schemas.microsoft.com/office/powerpoint/2010/main" val="77362540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spect="1" noChangeArrowheads="1"/>
          </p:cNvSpPr>
          <p:nvPr>
            <p:ph type="ctrTitle"/>
          </p:nvPr>
        </p:nvSpPr>
        <p:spPr>
          <a:xfrm>
            <a:off x="971550" y="3268266"/>
            <a:ext cx="6445250" cy="803672"/>
          </a:xfrm>
        </p:spPr>
        <p:txBody>
          <a:bodyPr/>
          <a:lstStyle/>
          <a:p>
            <a:pPr algn="ctr" eaLnBrk="1" hangingPunct="1"/>
            <a:r>
              <a:rPr lang="en-IE" sz="2400" dirty="0" smtClean="0"/>
              <a:t/>
            </a:r>
            <a:br>
              <a:rPr lang="en-IE" sz="2400" dirty="0" smtClean="0"/>
            </a:br>
            <a:r>
              <a:rPr lang="en-IE" sz="2400" dirty="0"/>
              <a:t/>
            </a:r>
            <a:br>
              <a:rPr lang="en-IE" sz="2400" dirty="0"/>
            </a:br>
            <a:endParaRPr lang="en-GB" sz="2000" dirty="0" smtClean="0"/>
          </a:p>
        </p:txBody>
      </p:sp>
      <p:sp>
        <p:nvSpPr>
          <p:cNvPr id="7171" name="Rectangle 5"/>
          <p:cNvSpPr>
            <a:spLocks noGrp="1" noChangeArrowheads="1"/>
          </p:cNvSpPr>
          <p:nvPr>
            <p:ph type="subTitle" idx="1"/>
          </p:nvPr>
        </p:nvSpPr>
        <p:spPr>
          <a:xfrm>
            <a:off x="539553" y="1275606"/>
            <a:ext cx="6550595" cy="2214246"/>
          </a:xfrm>
        </p:spPr>
        <p:txBody>
          <a:bodyPr/>
          <a:lstStyle/>
          <a:p>
            <a:pPr algn="ctr" eaLnBrk="1" hangingPunct="1"/>
            <a:r>
              <a:rPr lang="en-IE" sz="2400" dirty="0" smtClean="0"/>
              <a:t>ISO 17011 Revision</a:t>
            </a:r>
          </a:p>
          <a:p>
            <a:pPr algn="ctr" eaLnBrk="1" hangingPunct="1"/>
            <a:r>
              <a:rPr lang="en-IE" sz="2400" dirty="0" smtClean="0"/>
              <a:t>Summary of key changes</a:t>
            </a:r>
          </a:p>
          <a:p>
            <a:pPr algn="ctr" eaLnBrk="1" hangingPunct="1"/>
            <a:r>
              <a:rPr lang="en-IE" sz="2400" dirty="0" smtClean="0"/>
              <a:t>Marie O’Mahony</a:t>
            </a:r>
          </a:p>
        </p:txBody>
      </p:sp>
    </p:spTree>
    <p:extLst>
      <p:ext uri="{BB962C8B-B14F-4D97-AF65-F5344CB8AC3E}">
        <p14:creationId xmlns:p14="http://schemas.microsoft.com/office/powerpoint/2010/main" val="25155158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2400" dirty="0" smtClean="0"/>
              <a:t>ISO 17011 Revision</a:t>
            </a:r>
          </a:p>
        </p:txBody>
      </p:sp>
      <p:sp>
        <p:nvSpPr>
          <p:cNvPr id="19459" name="Rectangle 3"/>
          <p:cNvSpPr>
            <a:spLocks noGrp="1" noChangeArrowheads="1"/>
          </p:cNvSpPr>
          <p:nvPr>
            <p:ph type="body" idx="1"/>
          </p:nvPr>
        </p:nvSpPr>
        <p:spPr>
          <a:xfrm>
            <a:off x="1000126" y="1393031"/>
            <a:ext cx="7237413" cy="3429016"/>
          </a:xfrm>
        </p:spPr>
        <p:txBody>
          <a:bodyPr/>
          <a:lstStyle/>
          <a:p>
            <a:pPr eaLnBrk="1" hangingPunct="1"/>
            <a:r>
              <a:rPr lang="en-IE" sz="1600" i="1" dirty="0" smtClean="0"/>
              <a:t>“Conformity assessment – Requirements for accreditation bodies accrediting conformity assessment bodies”</a:t>
            </a:r>
          </a:p>
          <a:p>
            <a:pPr eaLnBrk="1" hangingPunct="1"/>
            <a:endParaRPr lang="en-IE" sz="1600" i="1" dirty="0" smtClean="0"/>
          </a:p>
          <a:p>
            <a:pPr eaLnBrk="1" hangingPunct="1"/>
            <a:r>
              <a:rPr lang="en-IE" sz="1600" dirty="0" smtClean="0"/>
              <a:t>Alignment with Casco Common Structure for standards</a:t>
            </a:r>
          </a:p>
          <a:p>
            <a:pPr marL="0" indent="0" eaLnBrk="1" hangingPunct="1">
              <a:buNone/>
            </a:pPr>
            <a:r>
              <a:rPr lang="en-IE" sz="1600" dirty="0" smtClean="0"/>
              <a:t>  -  Incorporation of CASCO common elements in clauses on :-</a:t>
            </a:r>
          </a:p>
          <a:p>
            <a:pPr marL="0" indent="0" eaLnBrk="1" hangingPunct="1">
              <a:buNone/>
            </a:pPr>
            <a:endParaRPr lang="en-IE" sz="1600" dirty="0"/>
          </a:p>
          <a:p>
            <a:pPr marL="0" indent="0" eaLnBrk="1" hangingPunct="1">
              <a:buNone/>
            </a:pPr>
            <a:r>
              <a:rPr lang="en-IE" sz="1600" dirty="0" smtClean="0"/>
              <a:t>     Impartiality, Confidentiality</a:t>
            </a:r>
          </a:p>
          <a:p>
            <a:pPr marL="0" indent="0" eaLnBrk="1" hangingPunct="1">
              <a:buNone/>
            </a:pPr>
            <a:endParaRPr lang="en-IE" sz="1600" dirty="0" smtClean="0"/>
          </a:p>
          <a:p>
            <a:pPr marL="0" indent="0" eaLnBrk="1" hangingPunct="1">
              <a:buNone/>
            </a:pPr>
            <a:r>
              <a:rPr lang="en-IE" sz="1600" dirty="0" smtClean="0"/>
              <a:t>     Complaints, appeals (Mandatory wording)</a:t>
            </a:r>
          </a:p>
          <a:p>
            <a:pPr marL="0" indent="0" eaLnBrk="1" hangingPunct="1">
              <a:buNone/>
            </a:pPr>
            <a:endParaRPr lang="en-IE" sz="1600" dirty="0" smtClean="0"/>
          </a:p>
          <a:p>
            <a:pPr marL="0" indent="0" eaLnBrk="1" hangingPunct="1">
              <a:buNone/>
            </a:pPr>
            <a:r>
              <a:rPr lang="en-IE" sz="1600" dirty="0" smtClean="0"/>
              <a:t>     Management system (Options A and B)</a:t>
            </a:r>
          </a:p>
          <a:p>
            <a:pPr marL="0" indent="0" eaLnBrk="1" hangingPunct="1">
              <a:buNone/>
            </a:pPr>
            <a:endParaRPr lang="en-IE" sz="1600" dirty="0"/>
          </a:p>
          <a:p>
            <a:pPr marL="0" indent="0" eaLnBrk="1" hangingPunct="1">
              <a:buNone/>
            </a:pPr>
            <a:r>
              <a:rPr lang="en-IE" sz="1600" dirty="0" smtClean="0"/>
              <a:t>	</a:t>
            </a:r>
          </a:p>
        </p:txBody>
      </p:sp>
    </p:spTree>
    <p:extLst>
      <p:ext uri="{BB962C8B-B14F-4D97-AF65-F5344CB8AC3E}">
        <p14:creationId xmlns:p14="http://schemas.microsoft.com/office/powerpoint/2010/main" val="373756343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2400" dirty="0" smtClean="0"/>
              <a:t>ISO 17011 Revision</a:t>
            </a:r>
          </a:p>
        </p:txBody>
      </p:sp>
      <p:sp>
        <p:nvSpPr>
          <p:cNvPr id="19459" name="Rectangle 3"/>
          <p:cNvSpPr>
            <a:spLocks noGrp="1" noChangeArrowheads="1"/>
          </p:cNvSpPr>
          <p:nvPr>
            <p:ph type="body" idx="1"/>
          </p:nvPr>
        </p:nvSpPr>
        <p:spPr>
          <a:xfrm>
            <a:off x="899592" y="1563638"/>
            <a:ext cx="7237413" cy="3429016"/>
          </a:xfrm>
        </p:spPr>
        <p:txBody>
          <a:bodyPr/>
          <a:lstStyle/>
          <a:p>
            <a:pPr eaLnBrk="1" hangingPunct="1"/>
            <a:endParaRPr lang="en-IE" sz="1600" dirty="0" smtClean="0"/>
          </a:p>
          <a:p>
            <a:pPr eaLnBrk="1" hangingPunct="1"/>
            <a:r>
              <a:rPr lang="en-IE" sz="1800" dirty="0" smtClean="0"/>
              <a:t>Removal of Proficiency testing and other comparisons for laboratories:</a:t>
            </a:r>
          </a:p>
          <a:p>
            <a:pPr marL="0" indent="0" eaLnBrk="1" hangingPunct="1">
              <a:buNone/>
            </a:pPr>
            <a:endParaRPr lang="en-IE" sz="1800" dirty="0" smtClean="0"/>
          </a:p>
          <a:p>
            <a:pPr eaLnBrk="1" hangingPunct="1">
              <a:buFontTx/>
              <a:buChar char="-"/>
            </a:pPr>
            <a:r>
              <a:rPr lang="en-IE" sz="1800" dirty="0" smtClean="0"/>
              <a:t>	Too specific</a:t>
            </a:r>
          </a:p>
          <a:p>
            <a:pPr eaLnBrk="1" hangingPunct="1">
              <a:buFontTx/>
              <a:buChar char="-"/>
            </a:pPr>
            <a:endParaRPr lang="en-IE" sz="1800" dirty="0" smtClean="0"/>
          </a:p>
          <a:p>
            <a:pPr marL="0" indent="0" eaLnBrk="1" hangingPunct="1">
              <a:buNone/>
            </a:pPr>
            <a:r>
              <a:rPr lang="en-IE" sz="1800" dirty="0" smtClean="0"/>
              <a:t>-	EA/ILAC MLA documents to address</a:t>
            </a:r>
          </a:p>
          <a:p>
            <a:pPr marL="0" indent="0" eaLnBrk="1" hangingPunct="1">
              <a:buNone/>
            </a:pPr>
            <a:endParaRPr lang="en-IE" sz="1800" dirty="0" smtClean="0"/>
          </a:p>
          <a:p>
            <a:pPr marL="0" indent="0" eaLnBrk="1" hangingPunct="1">
              <a:buNone/>
            </a:pPr>
            <a:r>
              <a:rPr lang="en-IE" sz="1800" dirty="0" smtClean="0"/>
              <a:t>  </a:t>
            </a:r>
            <a:endParaRPr lang="en-IE" sz="1600" dirty="0"/>
          </a:p>
          <a:p>
            <a:pPr marL="0" indent="0" eaLnBrk="1" hangingPunct="1">
              <a:buNone/>
            </a:pPr>
            <a:r>
              <a:rPr lang="en-IE" sz="1600" dirty="0" smtClean="0"/>
              <a:t>	</a:t>
            </a:r>
          </a:p>
        </p:txBody>
      </p:sp>
    </p:spTree>
    <p:extLst>
      <p:ext uri="{BB962C8B-B14F-4D97-AF65-F5344CB8AC3E}">
        <p14:creationId xmlns:p14="http://schemas.microsoft.com/office/powerpoint/2010/main" val="227525300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2400" dirty="0" smtClean="0"/>
              <a:t>ISO 17011 Revision</a:t>
            </a:r>
          </a:p>
        </p:txBody>
      </p:sp>
      <p:sp>
        <p:nvSpPr>
          <p:cNvPr id="19459" name="Rectangle 3"/>
          <p:cNvSpPr>
            <a:spLocks noGrp="1" noChangeArrowheads="1"/>
          </p:cNvSpPr>
          <p:nvPr>
            <p:ph type="body" idx="1"/>
          </p:nvPr>
        </p:nvSpPr>
        <p:spPr>
          <a:xfrm>
            <a:off x="899592" y="1203598"/>
            <a:ext cx="7237413" cy="3744416"/>
          </a:xfrm>
        </p:spPr>
        <p:txBody>
          <a:bodyPr/>
          <a:lstStyle/>
          <a:p>
            <a:pPr marL="0" indent="0" eaLnBrk="1" hangingPunct="1">
              <a:buNone/>
            </a:pPr>
            <a:endParaRPr lang="en-IE" sz="1600" dirty="0" smtClean="0"/>
          </a:p>
          <a:p>
            <a:pPr eaLnBrk="1" hangingPunct="1"/>
            <a:r>
              <a:rPr lang="en-IE" sz="1800" dirty="0" smtClean="0"/>
              <a:t>Scope now allows for other “Accreditation Schemes” to be covered</a:t>
            </a:r>
          </a:p>
          <a:p>
            <a:pPr marL="0" indent="0" eaLnBrk="1" hangingPunct="1">
              <a:buNone/>
            </a:pPr>
            <a:endParaRPr lang="en-IE" sz="1800" dirty="0" smtClean="0"/>
          </a:p>
          <a:p>
            <a:pPr eaLnBrk="1" hangingPunct="1"/>
            <a:r>
              <a:rPr lang="en-IE" sz="1800" dirty="0" smtClean="0"/>
              <a:t>Reference Material Producers/Proficiency Testing Providers/Verification and validation/other in note</a:t>
            </a:r>
          </a:p>
          <a:p>
            <a:pPr eaLnBrk="1" hangingPunct="1"/>
            <a:endParaRPr lang="en-IE" sz="1800" dirty="0" smtClean="0"/>
          </a:p>
          <a:p>
            <a:pPr eaLnBrk="1" hangingPunct="1"/>
            <a:r>
              <a:rPr lang="en-IE" sz="1800" dirty="0" smtClean="0"/>
              <a:t>Addition of new definitions :</a:t>
            </a:r>
            <a:endParaRPr lang="en-IE" sz="1800" dirty="0"/>
          </a:p>
          <a:p>
            <a:pPr marL="0" indent="0" eaLnBrk="1" hangingPunct="1">
              <a:buNone/>
            </a:pPr>
            <a:r>
              <a:rPr lang="en-IE" sz="1800" dirty="0"/>
              <a:t>	</a:t>
            </a:r>
            <a:r>
              <a:rPr lang="en-IE" sz="1800" dirty="0" smtClean="0"/>
              <a:t>-Accreditation scheme</a:t>
            </a:r>
          </a:p>
          <a:p>
            <a:pPr marL="0" indent="0" eaLnBrk="1" hangingPunct="1">
              <a:buNone/>
            </a:pPr>
            <a:r>
              <a:rPr lang="en-IE" sz="1800" dirty="0"/>
              <a:t>	</a:t>
            </a:r>
            <a:r>
              <a:rPr lang="en-IE" sz="1800" dirty="0" smtClean="0"/>
              <a:t>-Flexible scope of accreditation</a:t>
            </a:r>
          </a:p>
          <a:p>
            <a:pPr marL="0" indent="0" eaLnBrk="1" hangingPunct="1">
              <a:buNone/>
            </a:pPr>
            <a:r>
              <a:rPr lang="en-IE" sz="1800" dirty="0" smtClean="0"/>
              <a:t>	-Remote assessment</a:t>
            </a:r>
          </a:p>
          <a:p>
            <a:pPr marL="0" indent="0" eaLnBrk="1" hangingPunct="1">
              <a:buNone/>
            </a:pPr>
            <a:r>
              <a:rPr lang="en-IE" sz="1800" dirty="0" smtClean="0"/>
              <a:t>	-Assessment programme	</a:t>
            </a:r>
          </a:p>
        </p:txBody>
      </p:sp>
    </p:spTree>
    <p:extLst>
      <p:ext uri="{BB962C8B-B14F-4D97-AF65-F5344CB8AC3E}">
        <p14:creationId xmlns:p14="http://schemas.microsoft.com/office/powerpoint/2010/main" val="251095951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2400" dirty="0" smtClean="0"/>
              <a:t>ISO 17011 Revision</a:t>
            </a:r>
          </a:p>
        </p:txBody>
      </p:sp>
      <p:sp>
        <p:nvSpPr>
          <p:cNvPr id="19459" name="Rectangle 3"/>
          <p:cNvSpPr>
            <a:spLocks noGrp="1" noChangeArrowheads="1"/>
          </p:cNvSpPr>
          <p:nvPr>
            <p:ph type="body" idx="1"/>
          </p:nvPr>
        </p:nvSpPr>
        <p:spPr>
          <a:xfrm>
            <a:off x="899592" y="1563638"/>
            <a:ext cx="7237413" cy="3429016"/>
          </a:xfrm>
        </p:spPr>
        <p:txBody>
          <a:bodyPr/>
          <a:lstStyle/>
          <a:p>
            <a:pPr eaLnBrk="1" hangingPunct="1"/>
            <a:endParaRPr lang="en-IE" sz="1600" dirty="0" smtClean="0"/>
          </a:p>
          <a:p>
            <a:pPr eaLnBrk="1" hangingPunct="1"/>
            <a:r>
              <a:rPr lang="en-IE" sz="1800" dirty="0" smtClean="0"/>
              <a:t>Introduction of the concept of risk</a:t>
            </a:r>
          </a:p>
          <a:p>
            <a:pPr eaLnBrk="1" hangingPunct="1"/>
            <a:endParaRPr lang="en-IE" sz="1800" dirty="0" smtClean="0"/>
          </a:p>
          <a:p>
            <a:pPr marL="0" indent="0" eaLnBrk="1" hangingPunct="1">
              <a:buNone/>
            </a:pPr>
            <a:r>
              <a:rPr lang="en-IE" sz="1800" dirty="0" smtClean="0"/>
              <a:t>	- representative sampling</a:t>
            </a:r>
          </a:p>
          <a:p>
            <a:pPr marL="0" indent="0" eaLnBrk="1" hangingPunct="1">
              <a:buNone/>
            </a:pPr>
            <a:endParaRPr lang="en-IE" sz="1800" dirty="0" smtClean="0"/>
          </a:p>
          <a:p>
            <a:pPr eaLnBrk="1" hangingPunct="1"/>
            <a:r>
              <a:rPr lang="en-IE" sz="1800" dirty="0" smtClean="0"/>
              <a:t>Incorporation of Competence Criteria for all AB personnel into standard with informative Annex A on knowledge &amp; skills for performing accreditation activities</a:t>
            </a:r>
            <a:endParaRPr lang="en-IE" sz="1800" dirty="0"/>
          </a:p>
        </p:txBody>
      </p:sp>
    </p:spTree>
    <p:extLst>
      <p:ext uri="{BB962C8B-B14F-4D97-AF65-F5344CB8AC3E}">
        <p14:creationId xmlns:p14="http://schemas.microsoft.com/office/powerpoint/2010/main" val="109078253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2400" dirty="0" smtClean="0"/>
              <a:t>ISO 17011 Revision</a:t>
            </a:r>
          </a:p>
        </p:txBody>
      </p:sp>
      <p:sp>
        <p:nvSpPr>
          <p:cNvPr id="19459" name="Rectangle 3"/>
          <p:cNvSpPr>
            <a:spLocks noGrp="1" noChangeArrowheads="1"/>
          </p:cNvSpPr>
          <p:nvPr>
            <p:ph type="body" idx="1"/>
          </p:nvPr>
        </p:nvSpPr>
        <p:spPr>
          <a:xfrm>
            <a:off x="899592" y="1563638"/>
            <a:ext cx="7237413" cy="3429016"/>
          </a:xfrm>
        </p:spPr>
        <p:txBody>
          <a:bodyPr/>
          <a:lstStyle/>
          <a:p>
            <a:pPr eaLnBrk="1" hangingPunct="1"/>
            <a:endParaRPr lang="en-IE" sz="1600" dirty="0" smtClean="0"/>
          </a:p>
          <a:p>
            <a:pPr eaLnBrk="1" hangingPunct="1"/>
            <a:r>
              <a:rPr lang="en-IE" sz="1800" dirty="0" smtClean="0"/>
              <a:t>Very brief summary of key changes</a:t>
            </a:r>
          </a:p>
          <a:p>
            <a:pPr eaLnBrk="1" hangingPunct="1"/>
            <a:endParaRPr lang="en-IE" sz="1800" dirty="0" smtClean="0"/>
          </a:p>
          <a:p>
            <a:pPr eaLnBrk="1" hangingPunct="1"/>
            <a:r>
              <a:rPr lang="en-IE" sz="1800" dirty="0" smtClean="0"/>
              <a:t>3 year transition period</a:t>
            </a:r>
          </a:p>
          <a:p>
            <a:pPr eaLnBrk="1" hangingPunct="1"/>
            <a:endParaRPr lang="en-IE" sz="1800" dirty="0"/>
          </a:p>
          <a:p>
            <a:pPr eaLnBrk="1" hangingPunct="1"/>
            <a:r>
              <a:rPr lang="en-IE" sz="1800" dirty="0" smtClean="0"/>
              <a:t>Current Gap Analysis in progress</a:t>
            </a:r>
          </a:p>
          <a:p>
            <a:pPr eaLnBrk="1" hangingPunct="1"/>
            <a:endParaRPr lang="en-IE" sz="1800" dirty="0"/>
          </a:p>
          <a:p>
            <a:pPr eaLnBrk="1" hangingPunct="1"/>
            <a:r>
              <a:rPr lang="en-IE" sz="1800" dirty="0" smtClean="0"/>
              <a:t>Peer evaluation in Sept 2018 will be to new Revision</a:t>
            </a:r>
          </a:p>
          <a:p>
            <a:pPr eaLnBrk="1" hangingPunct="1"/>
            <a:endParaRPr lang="en-IE" sz="1800" dirty="0"/>
          </a:p>
          <a:p>
            <a:pPr eaLnBrk="1" hangingPunct="1"/>
            <a:endParaRPr lang="en-IE" sz="1800" dirty="0"/>
          </a:p>
        </p:txBody>
      </p:sp>
    </p:spTree>
    <p:extLst>
      <p:ext uri="{BB962C8B-B14F-4D97-AF65-F5344CB8AC3E}">
        <p14:creationId xmlns:p14="http://schemas.microsoft.com/office/powerpoint/2010/main" val="38022339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spect="1" noChangeArrowheads="1"/>
          </p:cNvSpPr>
          <p:nvPr>
            <p:ph type="ctrTitle"/>
          </p:nvPr>
        </p:nvSpPr>
        <p:spPr>
          <a:xfrm>
            <a:off x="971550" y="3268266"/>
            <a:ext cx="6445250" cy="803672"/>
          </a:xfrm>
        </p:spPr>
        <p:txBody>
          <a:bodyPr/>
          <a:lstStyle/>
          <a:p>
            <a:pPr algn="ctr" eaLnBrk="1" hangingPunct="1"/>
            <a:endParaRPr lang="en-GB" sz="2000" dirty="0" smtClean="0"/>
          </a:p>
        </p:txBody>
      </p:sp>
      <p:sp>
        <p:nvSpPr>
          <p:cNvPr id="7171" name="Rectangle 5"/>
          <p:cNvSpPr>
            <a:spLocks noGrp="1" noChangeArrowheads="1"/>
          </p:cNvSpPr>
          <p:nvPr>
            <p:ph type="subTitle" idx="1"/>
          </p:nvPr>
        </p:nvSpPr>
        <p:spPr>
          <a:xfrm>
            <a:off x="539553" y="1275606"/>
            <a:ext cx="6550595" cy="2214246"/>
          </a:xfrm>
        </p:spPr>
        <p:txBody>
          <a:bodyPr/>
          <a:lstStyle/>
          <a:p>
            <a:pPr algn="ctr" eaLnBrk="1" hangingPunct="1"/>
            <a:r>
              <a:rPr lang="en-IE" sz="2800" dirty="0" smtClean="0"/>
              <a:t>INAB Assessor Forum</a:t>
            </a:r>
          </a:p>
          <a:p>
            <a:pPr algn="ctr" eaLnBrk="1" hangingPunct="1"/>
            <a:r>
              <a:rPr lang="en-IE" sz="2800" dirty="0" smtClean="0"/>
              <a:t>  EA Peer Evaluation</a:t>
            </a:r>
          </a:p>
        </p:txBody>
      </p:sp>
    </p:spTree>
    <p:extLst>
      <p:ext uri="{BB962C8B-B14F-4D97-AF65-F5344CB8AC3E}">
        <p14:creationId xmlns:p14="http://schemas.microsoft.com/office/powerpoint/2010/main" val="1800717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Confirm availability</a:t>
            </a:r>
          </a:p>
        </p:txBody>
      </p:sp>
      <p:sp>
        <p:nvSpPr>
          <p:cNvPr id="8195" name="Content Placeholder 2"/>
          <p:cNvSpPr>
            <a:spLocks noGrp="1"/>
          </p:cNvSpPr>
          <p:nvPr>
            <p:ph idx="1"/>
          </p:nvPr>
        </p:nvSpPr>
        <p:spPr/>
        <p:txBody>
          <a:bodyPr/>
          <a:lstStyle/>
          <a:p>
            <a:r>
              <a:rPr lang="en-GB" altLang="en-US" smtClean="0"/>
              <a:t>Review scope elements</a:t>
            </a:r>
          </a:p>
          <a:p>
            <a:r>
              <a:rPr lang="en-GB" altLang="en-US" smtClean="0"/>
              <a:t>Select for visit</a:t>
            </a:r>
          </a:p>
          <a:p>
            <a:r>
              <a:rPr lang="en-GB" altLang="en-US" smtClean="0"/>
              <a:t>Logistics and accommodation</a:t>
            </a:r>
          </a:p>
          <a:p>
            <a:endParaRPr lang="en-GB" altLang="en-US" smtClean="0"/>
          </a:p>
          <a:p>
            <a:endParaRPr lang="en-GB" altLang="en-US" smtClean="0"/>
          </a:p>
        </p:txBody>
      </p:sp>
    </p:spTree>
    <p:extLst>
      <p:ext uri="{BB962C8B-B14F-4D97-AF65-F5344CB8AC3E}">
        <p14:creationId xmlns:p14="http://schemas.microsoft.com/office/powerpoint/2010/main" val="1286566953"/>
      </p:ext>
    </p:extLst>
  </p:cSld>
  <p:clrMapOvr>
    <a:masterClrMapping/>
  </p:clrMapOvr>
  <p:transition spd="slow"/>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2400" dirty="0" smtClean="0"/>
              <a:t>European Accreditation Peer Evaluation Process</a:t>
            </a:r>
          </a:p>
        </p:txBody>
      </p:sp>
      <p:sp>
        <p:nvSpPr>
          <p:cNvPr id="19459" name="Rectangle 3"/>
          <p:cNvSpPr>
            <a:spLocks noGrp="1" noChangeArrowheads="1"/>
          </p:cNvSpPr>
          <p:nvPr>
            <p:ph type="body" idx="1"/>
          </p:nvPr>
        </p:nvSpPr>
        <p:spPr>
          <a:xfrm>
            <a:off x="1000126" y="1393031"/>
            <a:ext cx="7237413" cy="3429016"/>
          </a:xfrm>
        </p:spPr>
        <p:txBody>
          <a:bodyPr/>
          <a:lstStyle/>
          <a:p>
            <a:pPr eaLnBrk="1" hangingPunct="1"/>
            <a:r>
              <a:rPr lang="en-IE" sz="1600" dirty="0" smtClean="0"/>
              <a:t>EA appointed by EU Commission to manage the Accreditation framework.</a:t>
            </a:r>
          </a:p>
          <a:p>
            <a:pPr eaLnBrk="1" hangingPunct="1"/>
            <a:endParaRPr lang="en-IE" sz="1600" dirty="0"/>
          </a:p>
          <a:p>
            <a:pPr eaLnBrk="1" hangingPunct="1"/>
            <a:r>
              <a:rPr lang="en-IE" sz="1600" dirty="0" smtClean="0"/>
              <a:t>Key component of Framework is Peer Evaluation Process.</a:t>
            </a:r>
          </a:p>
          <a:p>
            <a:pPr eaLnBrk="1" hangingPunct="1"/>
            <a:endParaRPr lang="en-IE" sz="1600" dirty="0"/>
          </a:p>
          <a:p>
            <a:pPr eaLnBrk="1" hangingPunct="1"/>
            <a:r>
              <a:rPr lang="en-IE" sz="1600" dirty="0" smtClean="0"/>
              <a:t>This process demonstrates the competence and reliability of all MLA signatory Accreditation Bodies.</a:t>
            </a:r>
          </a:p>
          <a:p>
            <a:pPr eaLnBrk="1" hangingPunct="1"/>
            <a:endParaRPr lang="en-IE" sz="1600" dirty="0"/>
          </a:p>
          <a:p>
            <a:pPr eaLnBrk="1" hangingPunct="1"/>
            <a:r>
              <a:rPr lang="en-IE" sz="1600" dirty="0" smtClean="0"/>
              <a:t>INAB next scheduled Peer evaluation 24</a:t>
            </a:r>
            <a:r>
              <a:rPr lang="en-IE" sz="1600" baseline="30000" dirty="0" smtClean="0"/>
              <a:t>th</a:t>
            </a:r>
            <a:r>
              <a:rPr lang="en-IE" sz="1600" dirty="0" smtClean="0"/>
              <a:t> -28</a:t>
            </a:r>
            <a:r>
              <a:rPr lang="en-IE" sz="1600" baseline="30000" dirty="0" smtClean="0"/>
              <a:t>th</a:t>
            </a:r>
            <a:r>
              <a:rPr lang="en-IE" sz="1600" dirty="0" smtClean="0"/>
              <a:t> Sept 2018</a:t>
            </a:r>
          </a:p>
          <a:p>
            <a:pPr eaLnBrk="1" hangingPunct="1"/>
            <a:endParaRPr lang="en-IE" sz="1600" dirty="0"/>
          </a:p>
          <a:p>
            <a:pPr eaLnBrk="1" hangingPunct="1"/>
            <a:r>
              <a:rPr lang="en-IE" sz="1600" dirty="0" smtClean="0"/>
              <a:t>INAB will be assessed against MLA requirements and ISO 17011 Rev 2.</a:t>
            </a:r>
          </a:p>
        </p:txBody>
      </p:sp>
    </p:spTree>
    <p:extLst>
      <p:ext uri="{BB962C8B-B14F-4D97-AF65-F5344CB8AC3E}">
        <p14:creationId xmlns:p14="http://schemas.microsoft.com/office/powerpoint/2010/main" val="411822132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INAB EA MLA Scope</a:t>
            </a:r>
            <a:endParaRPr lang="en-IE" sz="2400" dirty="0"/>
          </a:p>
        </p:txBody>
      </p:sp>
      <p:sp>
        <p:nvSpPr>
          <p:cNvPr id="3" name="Content Placeholder 2"/>
          <p:cNvSpPr>
            <a:spLocks noGrp="1"/>
          </p:cNvSpPr>
          <p:nvPr>
            <p:ph idx="1"/>
          </p:nvPr>
        </p:nvSpPr>
        <p:spPr>
          <a:xfrm>
            <a:off x="683569" y="1491631"/>
            <a:ext cx="7453437" cy="3240359"/>
          </a:xfrm>
        </p:spPr>
        <p:txBody>
          <a:bodyPr/>
          <a:lstStyle/>
          <a:p>
            <a:r>
              <a:rPr lang="en-IE" sz="1600" dirty="0" smtClean="0"/>
              <a:t>INAB is EA MLA signatory for :-</a:t>
            </a:r>
          </a:p>
          <a:p>
            <a:pPr marL="0" indent="0">
              <a:buNone/>
            </a:pPr>
            <a:r>
              <a:rPr lang="en-IE" sz="1600" dirty="0"/>
              <a:t>	</a:t>
            </a:r>
            <a:r>
              <a:rPr lang="en-IE" sz="1600" dirty="0" smtClean="0"/>
              <a:t>-Testing (including medical testing)/Calibration</a:t>
            </a:r>
          </a:p>
          <a:p>
            <a:pPr marL="0" indent="0">
              <a:buNone/>
            </a:pPr>
            <a:r>
              <a:rPr lang="en-IE" sz="1600" dirty="0"/>
              <a:t>	</a:t>
            </a:r>
            <a:r>
              <a:rPr lang="en-IE" sz="1600" dirty="0" smtClean="0"/>
              <a:t>-Inspection</a:t>
            </a:r>
          </a:p>
          <a:p>
            <a:pPr marL="0" indent="0">
              <a:buNone/>
            </a:pPr>
            <a:r>
              <a:rPr lang="en-IE" sz="1600" dirty="0"/>
              <a:t>	</a:t>
            </a:r>
            <a:r>
              <a:rPr lang="en-IE" sz="1600" dirty="0" smtClean="0"/>
              <a:t>-Management System Certification/ Product Certification</a:t>
            </a:r>
          </a:p>
          <a:p>
            <a:pPr marL="0" indent="0">
              <a:buNone/>
            </a:pPr>
            <a:endParaRPr lang="en-IE" sz="1600" dirty="0" smtClean="0"/>
          </a:p>
          <a:p>
            <a:r>
              <a:rPr lang="en-IE" sz="1600" dirty="0" smtClean="0"/>
              <a:t>In 2018 – plan to extend to include Reference Material Producers</a:t>
            </a:r>
          </a:p>
          <a:p>
            <a:pPr marL="0" indent="0">
              <a:buNone/>
            </a:pPr>
            <a:r>
              <a:rPr lang="en-IE" sz="1600" dirty="0"/>
              <a:t>	</a:t>
            </a:r>
            <a:r>
              <a:rPr lang="en-IE" sz="1600" dirty="0" smtClean="0"/>
              <a:t> – ISO 17034</a:t>
            </a:r>
          </a:p>
          <a:p>
            <a:pPr marL="0" indent="0">
              <a:buNone/>
            </a:pPr>
            <a:endParaRPr lang="en-IE" sz="1600" dirty="0" smtClean="0"/>
          </a:p>
          <a:p>
            <a:r>
              <a:rPr lang="en-IE" sz="1600" dirty="0"/>
              <a:t>International recognition of all reports and certificates issued by  INAB accredited Conformity assessment </a:t>
            </a:r>
            <a:r>
              <a:rPr lang="en-IE" sz="1600" dirty="0" smtClean="0"/>
              <a:t>Bodies</a:t>
            </a:r>
          </a:p>
          <a:p>
            <a:endParaRPr lang="en-IE" dirty="0" smtClean="0"/>
          </a:p>
          <a:p>
            <a:endParaRPr lang="en-IE" dirty="0"/>
          </a:p>
          <a:p>
            <a:endParaRPr lang="en-IE" dirty="0" smtClean="0"/>
          </a:p>
          <a:p>
            <a:endParaRPr lang="en-IE" dirty="0" smtClean="0"/>
          </a:p>
        </p:txBody>
      </p:sp>
    </p:spTree>
    <p:extLst>
      <p:ext uri="{BB962C8B-B14F-4D97-AF65-F5344CB8AC3E}">
        <p14:creationId xmlns:p14="http://schemas.microsoft.com/office/powerpoint/2010/main" val="393874440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EA Peer Evaluation Process</a:t>
            </a:r>
          </a:p>
        </p:txBody>
      </p:sp>
      <p:sp>
        <p:nvSpPr>
          <p:cNvPr id="3" name="Content Placeholder 2"/>
          <p:cNvSpPr>
            <a:spLocks noGrp="1"/>
          </p:cNvSpPr>
          <p:nvPr>
            <p:ph idx="1"/>
          </p:nvPr>
        </p:nvSpPr>
        <p:spPr>
          <a:xfrm>
            <a:off x="323528" y="1491630"/>
            <a:ext cx="8352928" cy="3456384"/>
          </a:xfrm>
        </p:spPr>
        <p:txBody>
          <a:bodyPr/>
          <a:lstStyle/>
          <a:p>
            <a:r>
              <a:rPr lang="en-IE" sz="1600" dirty="0" smtClean="0"/>
              <a:t>Dates confirmed – 24</a:t>
            </a:r>
            <a:r>
              <a:rPr lang="en-IE" sz="1600" baseline="30000" dirty="0" smtClean="0"/>
              <a:t>th</a:t>
            </a:r>
            <a:r>
              <a:rPr lang="en-IE" sz="1600" dirty="0" smtClean="0"/>
              <a:t> -28</a:t>
            </a:r>
            <a:r>
              <a:rPr lang="en-IE" sz="1600" baseline="30000" dirty="0" smtClean="0"/>
              <a:t>th</a:t>
            </a:r>
            <a:r>
              <a:rPr lang="en-IE" sz="1600" dirty="0" smtClean="0"/>
              <a:t> September 2018</a:t>
            </a:r>
          </a:p>
          <a:p>
            <a:endParaRPr lang="en-IE" sz="1600" dirty="0"/>
          </a:p>
          <a:p>
            <a:r>
              <a:rPr lang="en-IE" sz="1600" dirty="0" smtClean="0"/>
              <a:t>Against ISO 17011:2017 Rev 2; EU </a:t>
            </a:r>
            <a:r>
              <a:rPr lang="en-IE" sz="1600" dirty="0" err="1" smtClean="0"/>
              <a:t>Reg</a:t>
            </a:r>
            <a:r>
              <a:rPr lang="en-IE" sz="1600" dirty="0" smtClean="0"/>
              <a:t> 765/2008; EA/ILAC/IAF mandatory documents</a:t>
            </a:r>
          </a:p>
          <a:p>
            <a:endParaRPr lang="en-IE" sz="1600" dirty="0" smtClean="0"/>
          </a:p>
          <a:p>
            <a:r>
              <a:rPr lang="en-IE" sz="1600" dirty="0" smtClean="0"/>
              <a:t>Team of international Accreditation Body peer experts</a:t>
            </a:r>
          </a:p>
          <a:p>
            <a:endParaRPr lang="en-IE" sz="1600" dirty="0"/>
          </a:p>
          <a:p>
            <a:r>
              <a:rPr lang="en-IE" sz="1600" dirty="0" smtClean="0"/>
              <a:t>35 man-days reviewing INAB systems and processes and records</a:t>
            </a:r>
          </a:p>
          <a:p>
            <a:endParaRPr lang="en-IE" sz="1600" dirty="0"/>
          </a:p>
          <a:p>
            <a:r>
              <a:rPr lang="en-IE" sz="1600" dirty="0" smtClean="0"/>
              <a:t>Findings:- NCs, Concerns, Comments</a:t>
            </a:r>
          </a:p>
          <a:p>
            <a:endParaRPr lang="en-IE" sz="1600" dirty="0" smtClean="0"/>
          </a:p>
          <a:p>
            <a:r>
              <a:rPr lang="en-IE" sz="1600" dirty="0" smtClean="0"/>
              <a:t>Decision taken at EA MAC</a:t>
            </a:r>
          </a:p>
          <a:p>
            <a:pPr marL="0" indent="0">
              <a:buNone/>
            </a:pPr>
            <a:endParaRPr lang="en-IE" sz="1600" dirty="0" smtClean="0"/>
          </a:p>
          <a:p>
            <a:pPr marL="0" indent="0">
              <a:buNone/>
            </a:pPr>
            <a:endParaRPr lang="en-IE" sz="1600" dirty="0"/>
          </a:p>
          <a:p>
            <a:pPr marL="0" indent="0">
              <a:buNone/>
            </a:pPr>
            <a:endParaRPr lang="en-IE" sz="2000" b="1" dirty="0"/>
          </a:p>
          <a:p>
            <a:pPr marL="0" indent="0">
              <a:buNone/>
            </a:pPr>
            <a:endParaRPr lang="en-IE" dirty="0" smtClean="0"/>
          </a:p>
          <a:p>
            <a:endParaRPr lang="en-IE" dirty="0"/>
          </a:p>
          <a:p>
            <a:pPr marL="0" indent="0">
              <a:buNone/>
            </a:pPr>
            <a:endParaRPr lang="en-IE" dirty="0" smtClean="0"/>
          </a:p>
        </p:txBody>
      </p:sp>
    </p:spTree>
    <p:extLst>
      <p:ext uri="{BB962C8B-B14F-4D97-AF65-F5344CB8AC3E}">
        <p14:creationId xmlns:p14="http://schemas.microsoft.com/office/powerpoint/2010/main" val="205927055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INAB EA Peer Evaluation Process</a:t>
            </a:r>
            <a:endParaRPr lang="en-IE" sz="2400" dirty="0"/>
          </a:p>
        </p:txBody>
      </p:sp>
      <p:sp>
        <p:nvSpPr>
          <p:cNvPr id="3" name="Content Placeholder 2"/>
          <p:cNvSpPr>
            <a:spLocks noGrp="1"/>
          </p:cNvSpPr>
          <p:nvPr>
            <p:ph idx="1"/>
          </p:nvPr>
        </p:nvSpPr>
        <p:spPr>
          <a:xfrm>
            <a:off x="539553" y="1483519"/>
            <a:ext cx="7777361" cy="3464495"/>
          </a:xfrm>
        </p:spPr>
        <p:txBody>
          <a:bodyPr/>
          <a:lstStyle/>
          <a:p>
            <a:pPr>
              <a:buNone/>
            </a:pPr>
            <a:r>
              <a:rPr lang="en-IE" sz="1400" dirty="0" smtClean="0"/>
              <a:t>Head Office Assessment – Monday ; Thursday; Friday</a:t>
            </a:r>
          </a:p>
          <a:p>
            <a:pPr>
              <a:buNone/>
            </a:pPr>
            <a:r>
              <a:rPr lang="en-IE" sz="1400" dirty="0" smtClean="0"/>
              <a:t>	-	INAB Policies/Processes/Quality Management System Records</a:t>
            </a:r>
          </a:p>
          <a:p>
            <a:pPr>
              <a:buNone/>
            </a:pPr>
            <a:endParaRPr lang="en-IE" sz="1400" dirty="0" smtClean="0"/>
          </a:p>
          <a:p>
            <a:pPr>
              <a:buNone/>
            </a:pPr>
            <a:r>
              <a:rPr lang="en-IE" sz="1400" dirty="0"/>
              <a:t>	</a:t>
            </a:r>
            <a:r>
              <a:rPr lang="en-IE" sz="1400" dirty="0" smtClean="0"/>
              <a:t>-	Technical File Records -  File reviews over accreditation cycle</a:t>
            </a:r>
          </a:p>
          <a:p>
            <a:pPr>
              <a:buNone/>
            </a:pPr>
            <a:endParaRPr lang="en-IE" sz="1400" dirty="0"/>
          </a:p>
          <a:p>
            <a:pPr>
              <a:buNone/>
            </a:pPr>
            <a:r>
              <a:rPr lang="en-IE" sz="1400" dirty="0" smtClean="0"/>
              <a:t>On-site Witnessing of Assessment Teams on visits – Tuesday to Wednesday</a:t>
            </a:r>
          </a:p>
          <a:p>
            <a:pPr>
              <a:buNone/>
            </a:pPr>
            <a:r>
              <a:rPr lang="en-IE" sz="1400" dirty="0"/>
              <a:t>	</a:t>
            </a:r>
            <a:r>
              <a:rPr lang="en-IE" sz="1400" dirty="0" smtClean="0"/>
              <a:t>-	INAB teams evaluation of applicant /accredited CABs</a:t>
            </a:r>
          </a:p>
          <a:p>
            <a:pPr>
              <a:buNone/>
            </a:pPr>
            <a:endParaRPr lang="en-IE" sz="1400" dirty="0"/>
          </a:p>
          <a:p>
            <a:pPr>
              <a:buNone/>
            </a:pPr>
            <a:r>
              <a:rPr lang="en-IE" sz="1400" dirty="0" smtClean="0"/>
              <a:t>Different CABs and different teams where possible</a:t>
            </a:r>
          </a:p>
          <a:p>
            <a:pPr>
              <a:buNone/>
            </a:pPr>
            <a:endParaRPr lang="en-IE" sz="1400" dirty="0"/>
          </a:p>
          <a:p>
            <a:pPr>
              <a:buNone/>
            </a:pPr>
            <a:r>
              <a:rPr lang="en-IE" sz="1400" dirty="0" smtClean="0"/>
              <a:t>Risk based approach –Accreditation Cycle (Standard and scope of accreditation)</a:t>
            </a:r>
          </a:p>
          <a:p>
            <a:pPr>
              <a:buNone/>
            </a:pPr>
            <a:endParaRPr lang="en-IE" sz="1400" dirty="0" smtClean="0"/>
          </a:p>
          <a:p>
            <a:pPr>
              <a:buNone/>
            </a:pPr>
            <a:endParaRPr lang="en-IE" sz="1400" dirty="0"/>
          </a:p>
          <a:p>
            <a:pPr>
              <a:buNone/>
            </a:pPr>
            <a:endParaRPr lang="en-IE" sz="2000" dirty="0" smtClean="0"/>
          </a:p>
          <a:p>
            <a:pPr>
              <a:buNone/>
            </a:pPr>
            <a:endParaRPr lang="en-IE" sz="2000" dirty="0"/>
          </a:p>
          <a:p>
            <a:pPr>
              <a:buNone/>
            </a:pPr>
            <a:endParaRPr lang="en-IE" sz="1800" dirty="0" smtClean="0"/>
          </a:p>
          <a:p>
            <a:pPr>
              <a:buFontTx/>
              <a:buChar char="-"/>
            </a:pPr>
            <a:endParaRPr lang="en-IE" sz="1800" dirty="0" smtClean="0"/>
          </a:p>
          <a:p>
            <a:pPr>
              <a:buNone/>
            </a:pPr>
            <a:r>
              <a:rPr lang="en-IE" sz="1800" dirty="0"/>
              <a:t>	</a:t>
            </a:r>
            <a:endParaRPr lang="en-IE" sz="2000" dirty="0"/>
          </a:p>
        </p:txBody>
      </p:sp>
    </p:spTree>
    <p:extLst>
      <p:ext uri="{BB962C8B-B14F-4D97-AF65-F5344CB8AC3E}">
        <p14:creationId xmlns:p14="http://schemas.microsoft.com/office/powerpoint/2010/main" val="274959157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INAB EA Peer Evaluation Process</a:t>
            </a:r>
            <a:endParaRPr lang="en-IE" sz="2400" dirty="0"/>
          </a:p>
        </p:txBody>
      </p:sp>
      <p:sp>
        <p:nvSpPr>
          <p:cNvPr id="3" name="Content Placeholder 2"/>
          <p:cNvSpPr>
            <a:spLocks noGrp="1"/>
          </p:cNvSpPr>
          <p:nvPr>
            <p:ph idx="1"/>
          </p:nvPr>
        </p:nvSpPr>
        <p:spPr>
          <a:xfrm>
            <a:off x="395537" y="1483519"/>
            <a:ext cx="7921378" cy="3464495"/>
          </a:xfrm>
        </p:spPr>
        <p:txBody>
          <a:bodyPr/>
          <a:lstStyle/>
          <a:p>
            <a:pPr>
              <a:buNone/>
            </a:pPr>
            <a:r>
              <a:rPr lang="en-IE" sz="1400" dirty="0"/>
              <a:t>Current topics/focus</a:t>
            </a:r>
            <a:r>
              <a:rPr lang="en-IE" sz="1400" dirty="0" smtClean="0"/>
              <a:t>:</a:t>
            </a:r>
          </a:p>
          <a:p>
            <a:pPr>
              <a:buNone/>
            </a:pPr>
            <a:endParaRPr lang="en-IE" sz="1400" dirty="0"/>
          </a:p>
          <a:p>
            <a:pPr>
              <a:buNone/>
            </a:pPr>
            <a:r>
              <a:rPr lang="en-IE" sz="1400" dirty="0" smtClean="0"/>
              <a:t>-	Accreditation cycle – coverage of standard and scope of accreditation</a:t>
            </a:r>
          </a:p>
          <a:p>
            <a:pPr>
              <a:buNone/>
            </a:pPr>
            <a:endParaRPr lang="en-IE" sz="1400" dirty="0"/>
          </a:p>
          <a:p>
            <a:pPr>
              <a:buFontTx/>
              <a:buChar char="-"/>
            </a:pPr>
            <a:r>
              <a:rPr lang="en-IE" sz="1400" dirty="0" smtClean="0"/>
              <a:t>Notified </a:t>
            </a:r>
            <a:r>
              <a:rPr lang="en-IE" sz="1400" dirty="0"/>
              <a:t>bodies/flexible </a:t>
            </a:r>
            <a:r>
              <a:rPr lang="en-IE" sz="1400" dirty="0" smtClean="0"/>
              <a:t>scopes</a:t>
            </a:r>
          </a:p>
          <a:p>
            <a:pPr>
              <a:buFontTx/>
              <a:buChar char="-"/>
            </a:pPr>
            <a:endParaRPr lang="en-IE" sz="1400" dirty="0"/>
          </a:p>
          <a:p>
            <a:pPr>
              <a:buFontTx/>
              <a:buChar char="-"/>
            </a:pPr>
            <a:r>
              <a:rPr lang="en-IE" sz="1400" dirty="0" smtClean="0"/>
              <a:t>Assessor/Decision-maker  competencies</a:t>
            </a:r>
          </a:p>
          <a:p>
            <a:pPr>
              <a:buFontTx/>
              <a:buChar char="-"/>
            </a:pPr>
            <a:endParaRPr lang="en-IE" sz="1400" dirty="0"/>
          </a:p>
          <a:p>
            <a:pPr>
              <a:buFontTx/>
              <a:buChar char="-"/>
            </a:pPr>
            <a:r>
              <a:rPr lang="en-IE" sz="1400" dirty="0" smtClean="0"/>
              <a:t>Transitions </a:t>
            </a:r>
            <a:r>
              <a:rPr lang="en-IE" sz="1400" dirty="0"/>
              <a:t>to revised </a:t>
            </a:r>
            <a:r>
              <a:rPr lang="en-IE" sz="1400" dirty="0" smtClean="0"/>
              <a:t>standards</a:t>
            </a:r>
          </a:p>
          <a:p>
            <a:pPr>
              <a:buFontTx/>
              <a:buChar char="-"/>
            </a:pPr>
            <a:endParaRPr lang="en-IE" sz="1400" dirty="0"/>
          </a:p>
          <a:p>
            <a:pPr>
              <a:buFontTx/>
              <a:buChar char="-"/>
            </a:pPr>
            <a:r>
              <a:rPr lang="en-IE" sz="1400" dirty="0" smtClean="0"/>
              <a:t>Implementation </a:t>
            </a:r>
            <a:r>
              <a:rPr lang="en-IE" sz="1400" dirty="0"/>
              <a:t>of </a:t>
            </a:r>
            <a:r>
              <a:rPr lang="en-IE" sz="1400" dirty="0" smtClean="0"/>
              <a:t>EA/ILAC/IAF mandatory </a:t>
            </a:r>
            <a:r>
              <a:rPr lang="en-IE" sz="1400" dirty="0"/>
              <a:t>documents </a:t>
            </a:r>
            <a:endParaRPr lang="en-IE" sz="1400" dirty="0" smtClean="0"/>
          </a:p>
          <a:p>
            <a:pPr>
              <a:buFontTx/>
              <a:buChar char="-"/>
            </a:pPr>
            <a:endParaRPr lang="en-IE" sz="1400" dirty="0"/>
          </a:p>
          <a:p>
            <a:pPr>
              <a:buFontTx/>
              <a:buChar char="-"/>
            </a:pPr>
            <a:r>
              <a:rPr lang="en-IE" sz="1400" dirty="0" smtClean="0"/>
              <a:t>Impartiality/confidentiality/conflict of interest issues</a:t>
            </a:r>
          </a:p>
          <a:p>
            <a:pPr>
              <a:buNone/>
            </a:pPr>
            <a:endParaRPr lang="en-IE" sz="1400" dirty="0" smtClean="0"/>
          </a:p>
          <a:p>
            <a:pPr>
              <a:buNone/>
            </a:pPr>
            <a:endParaRPr lang="en-IE" sz="1400" dirty="0"/>
          </a:p>
          <a:p>
            <a:pPr>
              <a:buNone/>
            </a:pPr>
            <a:r>
              <a:rPr lang="en-IE" sz="2000" dirty="0"/>
              <a:t>	</a:t>
            </a:r>
          </a:p>
          <a:p>
            <a:pPr>
              <a:buNone/>
            </a:pPr>
            <a:endParaRPr lang="en-IE" sz="1400" dirty="0"/>
          </a:p>
          <a:p>
            <a:pPr>
              <a:buNone/>
            </a:pPr>
            <a:endParaRPr lang="en-IE" sz="2000" dirty="0" smtClean="0"/>
          </a:p>
          <a:p>
            <a:pPr>
              <a:buNone/>
            </a:pPr>
            <a:endParaRPr lang="en-IE" sz="2000" dirty="0"/>
          </a:p>
          <a:p>
            <a:pPr>
              <a:buNone/>
            </a:pPr>
            <a:endParaRPr lang="en-IE" sz="1800" dirty="0" smtClean="0"/>
          </a:p>
          <a:p>
            <a:pPr>
              <a:buFontTx/>
              <a:buChar char="-"/>
            </a:pPr>
            <a:endParaRPr lang="en-IE" sz="1800" dirty="0" smtClean="0"/>
          </a:p>
          <a:p>
            <a:pPr>
              <a:buNone/>
            </a:pPr>
            <a:r>
              <a:rPr lang="en-IE" sz="1800" dirty="0"/>
              <a:t>	</a:t>
            </a:r>
            <a:endParaRPr lang="en-IE" sz="2000" dirty="0"/>
          </a:p>
        </p:txBody>
      </p:sp>
    </p:spTree>
    <p:extLst>
      <p:ext uri="{BB962C8B-B14F-4D97-AF65-F5344CB8AC3E}">
        <p14:creationId xmlns:p14="http://schemas.microsoft.com/office/powerpoint/2010/main" val="34602739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INAB EA Peer Evaluation </a:t>
            </a:r>
            <a:endParaRPr lang="en-IE" sz="2400" dirty="0"/>
          </a:p>
        </p:txBody>
      </p:sp>
      <p:sp>
        <p:nvSpPr>
          <p:cNvPr id="3" name="Content Placeholder 2"/>
          <p:cNvSpPr>
            <a:spLocks noGrp="1"/>
          </p:cNvSpPr>
          <p:nvPr>
            <p:ph idx="1"/>
          </p:nvPr>
        </p:nvSpPr>
        <p:spPr>
          <a:xfrm>
            <a:off x="251520" y="1543100"/>
            <a:ext cx="8065394" cy="3600400"/>
          </a:xfrm>
        </p:spPr>
        <p:txBody>
          <a:bodyPr/>
          <a:lstStyle/>
          <a:p>
            <a:pPr marL="0" indent="0">
              <a:buNone/>
            </a:pPr>
            <a:r>
              <a:rPr lang="en-IE" sz="1400" dirty="0" smtClean="0"/>
              <a:t>Some issues to consider</a:t>
            </a:r>
          </a:p>
          <a:p>
            <a:pPr marL="0" indent="0">
              <a:buNone/>
            </a:pPr>
            <a:endParaRPr lang="en-IE" sz="1400" dirty="0" smtClean="0"/>
          </a:p>
          <a:p>
            <a:pPr>
              <a:buFontTx/>
              <a:buChar char="-"/>
            </a:pPr>
            <a:r>
              <a:rPr lang="en-IE" sz="1400" dirty="0" smtClean="0"/>
              <a:t>Review and update profile in CRM</a:t>
            </a:r>
          </a:p>
          <a:p>
            <a:pPr marL="0" indent="0">
              <a:buNone/>
            </a:pPr>
            <a:endParaRPr lang="en-IE" sz="1400" dirty="0" smtClean="0"/>
          </a:p>
          <a:p>
            <a:pPr>
              <a:buFontTx/>
              <a:buChar char="-"/>
            </a:pPr>
            <a:r>
              <a:rPr lang="en-IE" sz="1400" dirty="0" smtClean="0"/>
              <a:t>Prepare well </a:t>
            </a:r>
          </a:p>
          <a:p>
            <a:pPr>
              <a:buFontTx/>
              <a:buChar char="-"/>
            </a:pPr>
            <a:endParaRPr lang="en-IE" sz="1400" dirty="0" smtClean="0"/>
          </a:p>
          <a:p>
            <a:pPr>
              <a:buFontTx/>
              <a:buChar char="-"/>
            </a:pPr>
            <a:r>
              <a:rPr lang="en-IE" sz="1400" dirty="0"/>
              <a:t>Have relevant </a:t>
            </a:r>
            <a:r>
              <a:rPr lang="en-IE" sz="1400" dirty="0" smtClean="0"/>
              <a:t>documentation (DC 1)/standard/Mandatory docs/forms/scope </a:t>
            </a:r>
            <a:r>
              <a:rPr lang="en-IE" sz="1400" dirty="0" err="1" smtClean="0"/>
              <a:t>etc</a:t>
            </a:r>
            <a:endParaRPr lang="en-IE" sz="1400" dirty="0" smtClean="0"/>
          </a:p>
          <a:p>
            <a:pPr>
              <a:buFontTx/>
              <a:buChar char="-"/>
            </a:pPr>
            <a:endParaRPr lang="en-IE" sz="1400" dirty="0"/>
          </a:p>
          <a:p>
            <a:pPr marL="0" indent="0">
              <a:buNone/>
            </a:pPr>
            <a:r>
              <a:rPr lang="en-IE" sz="1400" dirty="0" smtClean="0"/>
              <a:t>-      Lead </a:t>
            </a:r>
            <a:r>
              <a:rPr lang="en-IE" sz="1400" dirty="0"/>
              <a:t>assessor will introduce team evaluator and explain role as silent observer</a:t>
            </a:r>
          </a:p>
          <a:p>
            <a:pPr marL="0" indent="0">
              <a:buNone/>
            </a:pPr>
            <a:endParaRPr lang="en-IE" sz="1400" dirty="0" smtClean="0"/>
          </a:p>
          <a:p>
            <a:pPr>
              <a:buFontTx/>
              <a:buChar char="-"/>
            </a:pPr>
            <a:r>
              <a:rPr lang="en-IE" sz="1400" dirty="0"/>
              <a:t>Perform as normal and follow visit plan- pay attention to time management </a:t>
            </a:r>
          </a:p>
          <a:p>
            <a:pPr marL="0" indent="0">
              <a:buNone/>
            </a:pPr>
            <a:endParaRPr lang="en-IE" sz="1400" dirty="0" smtClean="0"/>
          </a:p>
          <a:p>
            <a:pPr>
              <a:buNone/>
            </a:pPr>
            <a:endParaRPr lang="en-IE" sz="1400" dirty="0" smtClean="0"/>
          </a:p>
          <a:p>
            <a:pPr>
              <a:buNone/>
            </a:pPr>
            <a:endParaRPr lang="en-IE" sz="1400" dirty="0"/>
          </a:p>
          <a:p>
            <a:pPr>
              <a:buNone/>
            </a:pPr>
            <a:r>
              <a:rPr lang="en-IE" sz="2000" dirty="0"/>
              <a:t>	</a:t>
            </a:r>
          </a:p>
          <a:p>
            <a:pPr>
              <a:buNone/>
            </a:pPr>
            <a:endParaRPr lang="en-IE" sz="1400" dirty="0"/>
          </a:p>
          <a:p>
            <a:pPr>
              <a:buNone/>
            </a:pPr>
            <a:endParaRPr lang="en-IE" sz="2000" dirty="0" smtClean="0"/>
          </a:p>
          <a:p>
            <a:pPr>
              <a:buNone/>
            </a:pPr>
            <a:endParaRPr lang="en-IE" sz="2000" dirty="0"/>
          </a:p>
          <a:p>
            <a:pPr>
              <a:buNone/>
            </a:pPr>
            <a:endParaRPr lang="en-IE" sz="1800" dirty="0" smtClean="0"/>
          </a:p>
          <a:p>
            <a:pPr>
              <a:buFontTx/>
              <a:buChar char="-"/>
            </a:pPr>
            <a:endParaRPr lang="en-IE" sz="1800" dirty="0" smtClean="0"/>
          </a:p>
          <a:p>
            <a:pPr>
              <a:buNone/>
            </a:pPr>
            <a:r>
              <a:rPr lang="en-IE" sz="1800" dirty="0"/>
              <a:t>	</a:t>
            </a:r>
            <a:endParaRPr lang="en-IE" sz="2000" dirty="0"/>
          </a:p>
        </p:txBody>
      </p:sp>
    </p:spTree>
    <p:extLst>
      <p:ext uri="{BB962C8B-B14F-4D97-AF65-F5344CB8AC3E}">
        <p14:creationId xmlns:p14="http://schemas.microsoft.com/office/powerpoint/2010/main" val="100201920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INAB EA Peer Evaluation </a:t>
            </a:r>
            <a:endParaRPr lang="en-IE" sz="2400" dirty="0"/>
          </a:p>
        </p:txBody>
      </p:sp>
      <p:sp>
        <p:nvSpPr>
          <p:cNvPr id="3" name="Content Placeholder 2"/>
          <p:cNvSpPr>
            <a:spLocks noGrp="1"/>
          </p:cNvSpPr>
          <p:nvPr>
            <p:ph idx="1"/>
          </p:nvPr>
        </p:nvSpPr>
        <p:spPr>
          <a:xfrm>
            <a:off x="395536" y="1347614"/>
            <a:ext cx="7921378" cy="3600400"/>
          </a:xfrm>
        </p:spPr>
        <p:txBody>
          <a:bodyPr/>
          <a:lstStyle/>
          <a:p>
            <a:pPr>
              <a:buNone/>
            </a:pPr>
            <a:endParaRPr lang="en-IE" sz="1400" dirty="0"/>
          </a:p>
          <a:p>
            <a:pPr>
              <a:buFontTx/>
              <a:buChar char="-"/>
            </a:pPr>
            <a:r>
              <a:rPr lang="en-IE" sz="1400" dirty="0"/>
              <a:t>Factual findings and recommendation with justification</a:t>
            </a:r>
          </a:p>
          <a:p>
            <a:pPr>
              <a:buFontTx/>
              <a:buChar char="-"/>
            </a:pPr>
            <a:endParaRPr lang="en-IE" sz="1400" dirty="0"/>
          </a:p>
          <a:p>
            <a:pPr>
              <a:buFontTx/>
              <a:buChar char="-"/>
            </a:pPr>
            <a:r>
              <a:rPr lang="en-IE" sz="1400" dirty="0"/>
              <a:t>Do not engage observer in </a:t>
            </a:r>
            <a:r>
              <a:rPr lang="en-IE" sz="1400" dirty="0" smtClean="0"/>
              <a:t>assessment</a:t>
            </a:r>
          </a:p>
          <a:p>
            <a:pPr>
              <a:buFontTx/>
              <a:buChar char="-"/>
            </a:pPr>
            <a:endParaRPr lang="en-IE" sz="1400" dirty="0"/>
          </a:p>
          <a:p>
            <a:pPr>
              <a:buFontTx/>
              <a:buChar char="-"/>
            </a:pPr>
            <a:r>
              <a:rPr lang="en-IE" sz="1400" dirty="0" smtClean="0"/>
              <a:t>Ensure the CAB does not engage the team member in assessment</a:t>
            </a:r>
          </a:p>
          <a:p>
            <a:pPr>
              <a:buFontTx/>
              <a:buChar char="-"/>
            </a:pPr>
            <a:endParaRPr lang="en-IE" sz="1400" dirty="0"/>
          </a:p>
          <a:p>
            <a:pPr>
              <a:buFontTx/>
              <a:buChar char="-"/>
            </a:pPr>
            <a:r>
              <a:rPr lang="en-IE" sz="1400" dirty="0"/>
              <a:t>Answer his/her queries </a:t>
            </a:r>
            <a:r>
              <a:rPr lang="en-IE" sz="1400" dirty="0" smtClean="0"/>
              <a:t>at </a:t>
            </a:r>
            <a:r>
              <a:rPr lang="en-IE" sz="1400" dirty="0"/>
              <a:t>private </a:t>
            </a:r>
            <a:r>
              <a:rPr lang="en-IE" sz="1400" dirty="0" smtClean="0"/>
              <a:t>breaks/coffee</a:t>
            </a:r>
          </a:p>
          <a:p>
            <a:pPr>
              <a:buFontTx/>
              <a:buChar char="-"/>
            </a:pPr>
            <a:endParaRPr lang="en-IE" sz="1400" dirty="0"/>
          </a:p>
          <a:p>
            <a:pPr>
              <a:buFontTx/>
              <a:buChar char="-"/>
            </a:pPr>
            <a:r>
              <a:rPr lang="en-IE" sz="1400" dirty="0"/>
              <a:t>Technical experts – supervision and </a:t>
            </a:r>
            <a:r>
              <a:rPr lang="en-IE" sz="1400" dirty="0" smtClean="0"/>
              <a:t>consultation with LA on </a:t>
            </a:r>
            <a:r>
              <a:rPr lang="en-IE" sz="1400" dirty="0"/>
              <a:t>findings to determine categorisation.</a:t>
            </a:r>
          </a:p>
          <a:p>
            <a:pPr marL="0" indent="0">
              <a:buNone/>
            </a:pPr>
            <a:endParaRPr lang="en-IE" sz="1400" dirty="0"/>
          </a:p>
          <a:p>
            <a:pPr>
              <a:buFontTx/>
              <a:buChar char="-"/>
            </a:pPr>
            <a:r>
              <a:rPr lang="en-IE" sz="1400" dirty="0" smtClean="0"/>
              <a:t>Remain focussed and remember you are capable competent , </a:t>
            </a:r>
          </a:p>
          <a:p>
            <a:pPr marL="0" indent="0">
              <a:buNone/>
            </a:pPr>
            <a:r>
              <a:rPr lang="en-IE" sz="1400" dirty="0" smtClean="0"/>
              <a:t>	experienced teams, who are representing INAB .</a:t>
            </a:r>
          </a:p>
          <a:p>
            <a:pPr>
              <a:buFontTx/>
              <a:buChar char="-"/>
            </a:pPr>
            <a:endParaRPr lang="en-IE" sz="1400" dirty="0"/>
          </a:p>
          <a:p>
            <a:pPr marL="0" indent="0">
              <a:buNone/>
            </a:pPr>
            <a:endParaRPr lang="en-IE" sz="1400" dirty="0"/>
          </a:p>
          <a:p>
            <a:pPr>
              <a:buFontTx/>
              <a:buChar char="-"/>
            </a:pPr>
            <a:endParaRPr lang="en-IE" sz="1400" dirty="0"/>
          </a:p>
          <a:p>
            <a:pPr marL="0" indent="0">
              <a:buNone/>
            </a:pPr>
            <a:endParaRPr lang="en-IE" sz="1400" dirty="0" smtClean="0"/>
          </a:p>
          <a:p>
            <a:pPr>
              <a:buNone/>
            </a:pPr>
            <a:endParaRPr lang="en-IE" sz="1400" dirty="0" smtClean="0"/>
          </a:p>
          <a:p>
            <a:pPr>
              <a:buNone/>
            </a:pPr>
            <a:endParaRPr lang="en-IE" sz="1400" dirty="0"/>
          </a:p>
          <a:p>
            <a:pPr>
              <a:buNone/>
            </a:pPr>
            <a:r>
              <a:rPr lang="en-IE" sz="2000" dirty="0"/>
              <a:t>	</a:t>
            </a:r>
          </a:p>
          <a:p>
            <a:pPr>
              <a:buNone/>
            </a:pPr>
            <a:endParaRPr lang="en-IE" sz="1400" dirty="0"/>
          </a:p>
          <a:p>
            <a:pPr>
              <a:buNone/>
            </a:pPr>
            <a:endParaRPr lang="en-IE" sz="2000" dirty="0" smtClean="0"/>
          </a:p>
          <a:p>
            <a:pPr>
              <a:buNone/>
            </a:pPr>
            <a:endParaRPr lang="en-IE" sz="2000" dirty="0"/>
          </a:p>
          <a:p>
            <a:pPr>
              <a:buNone/>
            </a:pPr>
            <a:endParaRPr lang="en-IE" sz="1800" dirty="0" smtClean="0"/>
          </a:p>
          <a:p>
            <a:pPr>
              <a:buFontTx/>
              <a:buChar char="-"/>
            </a:pPr>
            <a:endParaRPr lang="en-IE" sz="1800" dirty="0" smtClean="0"/>
          </a:p>
          <a:p>
            <a:pPr>
              <a:buNone/>
            </a:pPr>
            <a:r>
              <a:rPr lang="en-IE" sz="1800" dirty="0"/>
              <a:t>	</a:t>
            </a:r>
            <a:endParaRPr lang="en-IE" sz="2000" dirty="0"/>
          </a:p>
        </p:txBody>
      </p:sp>
    </p:spTree>
    <p:extLst>
      <p:ext uri="{BB962C8B-B14F-4D97-AF65-F5344CB8AC3E}">
        <p14:creationId xmlns:p14="http://schemas.microsoft.com/office/powerpoint/2010/main" val="378529326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042988" y="1545636"/>
            <a:ext cx="7237412" cy="1890210"/>
          </a:xfrm>
        </p:spPr>
        <p:txBody>
          <a:bodyPr/>
          <a:lstStyle/>
          <a:p>
            <a:pPr algn="ctr" eaLnBrk="1" hangingPunct="1">
              <a:buFontTx/>
              <a:buNone/>
            </a:pPr>
            <a:endParaRPr lang="en-IE" sz="4000" b="1" dirty="0" smtClean="0"/>
          </a:p>
          <a:p>
            <a:pPr algn="ctr" eaLnBrk="1" hangingPunct="1">
              <a:buFontTx/>
              <a:buNone/>
            </a:pPr>
            <a:r>
              <a:rPr lang="en-IE" sz="2800" b="1" dirty="0" smtClean="0"/>
              <a:t>Enjoy the experience</a:t>
            </a:r>
          </a:p>
          <a:p>
            <a:pPr algn="ctr" eaLnBrk="1" hangingPunct="1">
              <a:buFontTx/>
              <a:buNone/>
            </a:pPr>
            <a:endParaRPr lang="en-IE" sz="4000" b="1" dirty="0"/>
          </a:p>
          <a:p>
            <a:pPr algn="ctr" eaLnBrk="1" hangingPunct="1">
              <a:buFontTx/>
              <a:buNone/>
            </a:pPr>
            <a:endParaRPr lang="en-IE" sz="4000" b="1" dirty="0" smtClean="0"/>
          </a:p>
        </p:txBody>
      </p:sp>
      <p:sp>
        <p:nvSpPr>
          <p:cNvPr id="2" name="Rectangle 1"/>
          <p:cNvSpPr/>
          <p:nvPr/>
        </p:nvSpPr>
        <p:spPr>
          <a:xfrm>
            <a:off x="539552" y="195486"/>
            <a:ext cx="7776864" cy="461665"/>
          </a:xfrm>
          <a:prstGeom prst="rect">
            <a:avLst/>
          </a:prstGeom>
        </p:spPr>
        <p:txBody>
          <a:bodyPr wrap="square">
            <a:spAutoFit/>
          </a:bodyPr>
          <a:lstStyle/>
          <a:p>
            <a:pPr algn="ctr"/>
            <a:r>
              <a:rPr lang="en-IE" sz="2400" dirty="0" smtClean="0">
                <a:solidFill>
                  <a:schemeClr val="tx2"/>
                </a:solidFill>
              </a:rPr>
              <a:t>INAB EA Peer Evaluation </a:t>
            </a:r>
            <a:endParaRPr lang="en-GB" sz="2400" dirty="0">
              <a:solidFill>
                <a:schemeClr val="tx2"/>
              </a:solidFill>
            </a:endParaRPr>
          </a:p>
        </p:txBody>
      </p:sp>
    </p:spTree>
    <p:extLst>
      <p:ext uri="{BB962C8B-B14F-4D97-AF65-F5344CB8AC3E}">
        <p14:creationId xmlns:p14="http://schemas.microsoft.com/office/powerpoint/2010/main" val="137612391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spect="1" noChangeArrowheads="1"/>
          </p:cNvSpPr>
          <p:nvPr>
            <p:ph type="ctrTitle"/>
          </p:nvPr>
        </p:nvSpPr>
        <p:spPr>
          <a:xfrm>
            <a:off x="179388" y="1438275"/>
            <a:ext cx="8713787" cy="2070100"/>
          </a:xfrm>
        </p:spPr>
        <p:txBody>
          <a:bodyPr/>
          <a:lstStyle/>
          <a:p>
            <a:pPr algn="ctr" eaLnBrk="1" hangingPunct="1">
              <a:spcBef>
                <a:spcPts val="800"/>
              </a:spcBef>
            </a:pPr>
            <a:r>
              <a:rPr lang="en-GB" altLang="en-US" sz="4000" smtClean="0"/>
              <a:t>General Data Protection Regulation</a:t>
            </a:r>
            <a:br>
              <a:rPr lang="en-GB" altLang="en-US" sz="4000" smtClean="0"/>
            </a:br>
            <a:r>
              <a:rPr lang="en-GB" altLang="en-US" sz="4000" smtClean="0"/>
              <a:t>(GDPR)</a:t>
            </a:r>
            <a:br>
              <a:rPr lang="en-GB" altLang="en-US" sz="4000" smtClean="0"/>
            </a:br>
            <a:r>
              <a:rPr lang="en-GB" altLang="en-US" sz="4000" smtClean="0"/>
              <a:t> </a:t>
            </a:r>
            <a:r>
              <a:rPr lang="en-GB" altLang="en-US" sz="2000" smtClean="0"/>
              <a:t>Frank Crowe</a:t>
            </a:r>
            <a:r>
              <a:rPr lang="en-GB" altLang="en-US" sz="4000" smtClean="0"/>
              <a:t>	</a:t>
            </a:r>
          </a:p>
        </p:txBody>
      </p:sp>
    </p:spTree>
    <p:extLst>
      <p:ext uri="{BB962C8B-B14F-4D97-AF65-F5344CB8AC3E}">
        <p14:creationId xmlns:p14="http://schemas.microsoft.com/office/powerpoint/2010/main" val="318241197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IE" altLang="en-US" smtClean="0"/>
              <a:t>What I will talk about today</a:t>
            </a:r>
            <a:endParaRPr lang="en-US" altLang="en-US" smtClean="0"/>
          </a:p>
        </p:txBody>
      </p:sp>
      <p:sp>
        <p:nvSpPr>
          <p:cNvPr id="8195" name="Rectangle 4"/>
          <p:cNvSpPr>
            <a:spLocks noGrp="1" noChangeArrowheads="1"/>
          </p:cNvSpPr>
          <p:nvPr>
            <p:ph idx="1"/>
          </p:nvPr>
        </p:nvSpPr>
        <p:spPr>
          <a:xfrm>
            <a:off x="684213" y="1635125"/>
            <a:ext cx="7704137" cy="2808288"/>
          </a:xfrm>
        </p:spPr>
        <p:txBody>
          <a:bodyPr/>
          <a:lstStyle/>
          <a:p>
            <a:pPr eaLnBrk="1" hangingPunct="1">
              <a:lnSpc>
                <a:spcPts val="2500"/>
              </a:lnSpc>
              <a:buFont typeface="Wingdings" panose="05000000000000000000" pitchFamily="2" charset="2"/>
              <a:buChar char="Ø"/>
              <a:defRPr/>
            </a:pPr>
            <a:r>
              <a:rPr lang="en-GB" altLang="en-US" b="1" dirty="0" smtClean="0"/>
              <a:t>Data Protection Act</a:t>
            </a:r>
          </a:p>
          <a:p>
            <a:pPr eaLnBrk="1" hangingPunct="1">
              <a:lnSpc>
                <a:spcPts val="2500"/>
              </a:lnSpc>
              <a:buFont typeface="Wingdings" panose="05000000000000000000" pitchFamily="2" charset="2"/>
              <a:buChar char="Ø"/>
              <a:defRPr/>
            </a:pPr>
            <a:r>
              <a:rPr lang="en-GB" altLang="en-US" b="1" dirty="0" smtClean="0"/>
              <a:t>What is Personal Data</a:t>
            </a:r>
          </a:p>
          <a:p>
            <a:pPr eaLnBrk="1" hangingPunct="1">
              <a:lnSpc>
                <a:spcPts val="2500"/>
              </a:lnSpc>
              <a:buFont typeface="Wingdings" panose="05000000000000000000" pitchFamily="2" charset="2"/>
              <a:buChar char="Ø"/>
              <a:defRPr/>
            </a:pPr>
            <a:r>
              <a:rPr lang="en-GB" altLang="en-US" b="1" dirty="0" smtClean="0"/>
              <a:t>Data Protection Principles</a:t>
            </a:r>
          </a:p>
          <a:p>
            <a:pPr eaLnBrk="1" hangingPunct="1">
              <a:lnSpc>
                <a:spcPts val="2500"/>
              </a:lnSpc>
              <a:buFont typeface="Wingdings" panose="05000000000000000000" pitchFamily="2" charset="2"/>
              <a:buChar char="Ø"/>
              <a:defRPr/>
            </a:pPr>
            <a:r>
              <a:rPr lang="en-GB" altLang="en-US" b="1" dirty="0" smtClean="0"/>
              <a:t>Key Terms</a:t>
            </a:r>
          </a:p>
          <a:p>
            <a:pPr eaLnBrk="1" hangingPunct="1">
              <a:lnSpc>
                <a:spcPts val="2500"/>
              </a:lnSpc>
              <a:buFont typeface="Wingdings" panose="05000000000000000000" pitchFamily="2" charset="2"/>
              <a:buChar char="Ø"/>
              <a:defRPr/>
            </a:pPr>
            <a:r>
              <a:rPr lang="en-GB" altLang="en-US" b="1" dirty="0" smtClean="0"/>
              <a:t>General Data Protection Regulation (GDPR)</a:t>
            </a:r>
            <a:endParaRPr lang="en-GB" altLang="en-US" b="1" dirty="0"/>
          </a:p>
          <a:p>
            <a:pPr eaLnBrk="1" hangingPunct="1">
              <a:lnSpc>
                <a:spcPts val="2500"/>
              </a:lnSpc>
              <a:buFont typeface="Wingdings" panose="05000000000000000000" pitchFamily="2" charset="2"/>
              <a:buChar char="Ø"/>
              <a:defRPr/>
            </a:pPr>
            <a:r>
              <a:rPr lang="en-GB" altLang="en-US" b="1" dirty="0"/>
              <a:t>Why should we </a:t>
            </a:r>
            <a:r>
              <a:rPr lang="en-GB" altLang="en-US" b="1" dirty="0" smtClean="0"/>
              <a:t>care about the GDPR </a:t>
            </a:r>
            <a:endParaRPr lang="en-GB" altLang="en-US" b="1" dirty="0"/>
          </a:p>
          <a:p>
            <a:pPr eaLnBrk="1" hangingPunct="1">
              <a:lnSpc>
                <a:spcPts val="2500"/>
              </a:lnSpc>
              <a:buFont typeface="Wingdings" panose="05000000000000000000" pitchFamily="2" charset="2"/>
              <a:buChar char="Ø"/>
              <a:defRPr/>
            </a:pPr>
            <a:r>
              <a:rPr lang="en-GB" altLang="en-US" b="1" dirty="0"/>
              <a:t>Going forward</a:t>
            </a:r>
          </a:p>
          <a:p>
            <a:pPr algn="ctr" eaLnBrk="1" hangingPunct="1">
              <a:lnSpc>
                <a:spcPts val="2500"/>
              </a:lnSpc>
              <a:defRPr/>
            </a:pPr>
            <a:endParaRPr lang="en-GB" altLang="en-US" b="1" dirty="0" smtClean="0"/>
          </a:p>
          <a:p>
            <a:pPr marL="0" indent="0" eaLnBrk="1" hangingPunct="1">
              <a:lnSpc>
                <a:spcPct val="90000"/>
              </a:lnSpc>
              <a:buFontTx/>
              <a:buNone/>
              <a:defRPr/>
            </a:pPr>
            <a:r>
              <a:rPr lang="en-GB" altLang="en-US" sz="1800" dirty="0" smtClean="0"/>
              <a:t> </a:t>
            </a:r>
          </a:p>
        </p:txBody>
      </p:sp>
    </p:spTree>
    <p:extLst>
      <p:ext uri="{BB962C8B-B14F-4D97-AF65-F5344CB8AC3E}">
        <p14:creationId xmlns:p14="http://schemas.microsoft.com/office/powerpoint/2010/main" val="3751058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padraig_keane\Desktop\Presentations\Assessor Conference 2018\Agreement 1.PNG"/>
          <p:cNvPicPr>
            <a:picLocks/>
          </p:cNvPicPr>
          <p:nvPr/>
        </p:nvPicPr>
        <p:blipFill>
          <a:blip r:embed="rId2">
            <a:extLst>
              <a:ext uri="{28A0092B-C50C-407E-A947-70E740481C1C}">
                <a14:useLocalDpi xmlns:a14="http://schemas.microsoft.com/office/drawing/2010/main" val="0"/>
              </a:ext>
            </a:extLst>
          </a:blip>
          <a:srcRect t="8897"/>
          <a:stretch>
            <a:fillRect/>
          </a:stretch>
        </p:blipFill>
        <p:spPr bwMode="auto">
          <a:xfrm>
            <a:off x="1843088" y="627534"/>
            <a:ext cx="5457825" cy="438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1079500" y="123478"/>
            <a:ext cx="7237413" cy="431006"/>
          </a:xfrm>
        </p:spPr>
        <p:txBody>
          <a:bodyPr/>
          <a:lstStyle/>
          <a:p>
            <a:r>
              <a:rPr lang="en-GB" altLang="en-US" dirty="0" smtClean="0"/>
              <a:t>Confirm availability</a:t>
            </a:r>
          </a:p>
        </p:txBody>
      </p:sp>
    </p:spTree>
    <p:extLst>
      <p:ext uri="{BB962C8B-B14F-4D97-AF65-F5344CB8AC3E}">
        <p14:creationId xmlns:p14="http://schemas.microsoft.com/office/powerpoint/2010/main" val="2681490920"/>
      </p:ext>
    </p:extLst>
  </p:cSld>
  <p:clrMapOvr>
    <a:masterClrMapping/>
  </p:clrMapOvr>
  <p:transition spd="slow"/>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IE" altLang="en-US" smtClean="0"/>
              <a:t>The Data Protection Act</a:t>
            </a:r>
            <a:endParaRPr lang="en-US" altLang="en-US" smtClean="0"/>
          </a:p>
        </p:txBody>
      </p:sp>
      <p:sp>
        <p:nvSpPr>
          <p:cNvPr id="9219" name="Rectangle 4"/>
          <p:cNvSpPr>
            <a:spLocks noGrp="1" noChangeArrowheads="1"/>
          </p:cNvSpPr>
          <p:nvPr>
            <p:ph idx="1"/>
          </p:nvPr>
        </p:nvSpPr>
        <p:spPr>
          <a:xfrm>
            <a:off x="684213" y="1635125"/>
            <a:ext cx="8064500" cy="2519363"/>
          </a:xfrm>
        </p:spPr>
        <p:txBody>
          <a:bodyPr/>
          <a:lstStyle/>
          <a:p>
            <a:pPr marL="0" indent="0" eaLnBrk="1" hangingPunct="1">
              <a:lnSpc>
                <a:spcPts val="2500"/>
              </a:lnSpc>
              <a:buFontTx/>
              <a:buNone/>
            </a:pPr>
            <a:r>
              <a:rPr lang="en-GB" altLang="en-US" b="1" smtClean="0"/>
              <a:t>The Data Protection Acts 1988 and 2003 are based around </a:t>
            </a:r>
            <a:r>
              <a:rPr lang="en-GB" altLang="en-US" b="1" u="sng" smtClean="0"/>
              <a:t>eight principles </a:t>
            </a:r>
            <a:r>
              <a:rPr lang="en-GB" altLang="en-US" b="1" smtClean="0"/>
              <a:t>of </a:t>
            </a:r>
            <a:r>
              <a:rPr lang="en-GB" altLang="en-US" b="1" u="sng" smtClean="0"/>
              <a:t>good information handling</a:t>
            </a:r>
            <a:r>
              <a:rPr lang="en-GB" altLang="en-US" b="1" smtClean="0"/>
              <a:t>.</a:t>
            </a:r>
          </a:p>
          <a:p>
            <a:pPr marL="0" indent="0" eaLnBrk="1" hangingPunct="1">
              <a:lnSpc>
                <a:spcPts val="2500"/>
              </a:lnSpc>
              <a:buFontTx/>
              <a:buNone/>
            </a:pPr>
            <a:endParaRPr lang="en-GB" altLang="en-US" b="1" smtClean="0"/>
          </a:p>
          <a:p>
            <a:pPr marL="0" indent="0" eaLnBrk="1" hangingPunct="1">
              <a:lnSpc>
                <a:spcPts val="2500"/>
              </a:lnSpc>
              <a:buFontTx/>
              <a:buNone/>
            </a:pPr>
            <a:r>
              <a:rPr lang="en-GB" altLang="en-US" b="1" smtClean="0"/>
              <a:t>These give people </a:t>
            </a:r>
            <a:r>
              <a:rPr lang="en-GB" altLang="en-US" b="1" u="sng" smtClean="0"/>
              <a:t>specific rights </a:t>
            </a:r>
            <a:r>
              <a:rPr lang="en-GB" altLang="en-US" b="1" smtClean="0"/>
              <a:t>in relation to their personal information and place certain </a:t>
            </a:r>
            <a:r>
              <a:rPr lang="en-GB" altLang="en-US" b="1" u="sng" smtClean="0"/>
              <a:t>obligations</a:t>
            </a:r>
            <a:r>
              <a:rPr lang="en-GB" altLang="en-US" b="1" smtClean="0"/>
              <a:t> on those organisations that are responsible for processing it.</a:t>
            </a:r>
          </a:p>
          <a:p>
            <a:pPr marL="0" indent="0" eaLnBrk="1" hangingPunct="1">
              <a:lnSpc>
                <a:spcPct val="90000"/>
              </a:lnSpc>
              <a:buFontTx/>
              <a:buNone/>
            </a:pPr>
            <a:r>
              <a:rPr lang="en-GB" altLang="en-US" sz="1800" smtClean="0"/>
              <a:t> </a:t>
            </a:r>
          </a:p>
        </p:txBody>
      </p:sp>
    </p:spTree>
    <p:extLst>
      <p:ext uri="{BB962C8B-B14F-4D97-AF65-F5344CB8AC3E}">
        <p14:creationId xmlns:p14="http://schemas.microsoft.com/office/powerpoint/2010/main" val="304891028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IE" altLang="en-US" smtClean="0"/>
              <a:t>What is Personal Data</a:t>
            </a:r>
            <a:endParaRPr lang="en-US" altLang="en-US" smtClean="0"/>
          </a:p>
        </p:txBody>
      </p:sp>
      <p:sp>
        <p:nvSpPr>
          <p:cNvPr id="10243" name="Rectangle 4"/>
          <p:cNvSpPr>
            <a:spLocks noGrp="1" noChangeArrowheads="1"/>
          </p:cNvSpPr>
          <p:nvPr>
            <p:ph idx="1"/>
          </p:nvPr>
        </p:nvSpPr>
        <p:spPr>
          <a:xfrm>
            <a:off x="684213" y="1635125"/>
            <a:ext cx="8064500" cy="3097213"/>
          </a:xfrm>
        </p:spPr>
        <p:txBody>
          <a:bodyPr/>
          <a:lstStyle/>
          <a:p>
            <a:pPr marL="0" indent="0" eaLnBrk="1" hangingPunct="1">
              <a:lnSpc>
                <a:spcPts val="2500"/>
              </a:lnSpc>
              <a:spcBef>
                <a:spcPts val="400"/>
              </a:spcBef>
              <a:buFontTx/>
              <a:buNone/>
              <a:defRPr/>
            </a:pPr>
            <a:r>
              <a:rPr lang="en-GB" altLang="en-US" b="1" dirty="0" smtClean="0"/>
              <a:t>Personal data means data which relate to a living individual who can be identified </a:t>
            </a:r>
          </a:p>
          <a:p>
            <a:pPr marL="0" indent="0" eaLnBrk="1" hangingPunct="1">
              <a:lnSpc>
                <a:spcPts val="2500"/>
              </a:lnSpc>
              <a:spcBef>
                <a:spcPts val="400"/>
              </a:spcBef>
              <a:buFontTx/>
              <a:buNone/>
              <a:defRPr/>
            </a:pPr>
            <a:endParaRPr lang="en-GB" altLang="en-US" b="1" dirty="0" smtClean="0"/>
          </a:p>
          <a:p>
            <a:pPr marL="457200" indent="-457200" eaLnBrk="1" hangingPunct="1">
              <a:lnSpc>
                <a:spcPts val="2500"/>
              </a:lnSpc>
              <a:spcBef>
                <a:spcPts val="400"/>
              </a:spcBef>
              <a:spcAft>
                <a:spcPts val="200"/>
              </a:spcAft>
              <a:buFont typeface="+mj-lt"/>
              <a:buAutoNum type="alphaLcParenR"/>
              <a:defRPr/>
            </a:pPr>
            <a:r>
              <a:rPr lang="en-GB" altLang="en-US" b="1" dirty="0"/>
              <a:t>F</a:t>
            </a:r>
            <a:r>
              <a:rPr lang="en-GB" altLang="en-US" b="1" dirty="0" smtClean="0"/>
              <a:t>rom those data, or</a:t>
            </a:r>
          </a:p>
          <a:p>
            <a:pPr marL="457200" indent="-457200" eaLnBrk="1" hangingPunct="1">
              <a:lnSpc>
                <a:spcPts val="2500"/>
              </a:lnSpc>
              <a:spcBef>
                <a:spcPts val="400"/>
              </a:spcBef>
              <a:buFont typeface="+mj-lt"/>
              <a:buAutoNum type="alphaLcParenR"/>
              <a:defRPr/>
            </a:pPr>
            <a:r>
              <a:rPr lang="en-GB" altLang="en-US" b="1" dirty="0"/>
              <a:t>F</a:t>
            </a:r>
            <a:r>
              <a:rPr lang="en-GB" altLang="en-US" b="1" dirty="0" smtClean="0"/>
              <a:t>rom those data and other information which is in the possession of, or is likely to come into the possession of, the data controller.</a:t>
            </a:r>
          </a:p>
          <a:p>
            <a:pPr marL="0" indent="0" eaLnBrk="1" hangingPunct="1">
              <a:lnSpc>
                <a:spcPts val="2500"/>
              </a:lnSpc>
              <a:spcBef>
                <a:spcPts val="800"/>
              </a:spcBef>
              <a:buFontTx/>
              <a:buNone/>
              <a:defRPr/>
            </a:pPr>
            <a:r>
              <a:rPr lang="en-GB" sz="1200" b="1" i="1" dirty="0" smtClean="0"/>
              <a:t>UK </a:t>
            </a:r>
            <a:r>
              <a:rPr lang="en-GB" sz="1200" b="1" i="1" dirty="0"/>
              <a:t>Information Commissioner’s Office</a:t>
            </a:r>
          </a:p>
          <a:p>
            <a:pPr marL="457200" indent="-457200" eaLnBrk="1" hangingPunct="1">
              <a:lnSpc>
                <a:spcPts val="2500"/>
              </a:lnSpc>
              <a:spcBef>
                <a:spcPts val="400"/>
              </a:spcBef>
              <a:buFont typeface="+mj-lt"/>
              <a:buAutoNum type="alphaLcParenR"/>
              <a:defRPr/>
            </a:pPr>
            <a:endParaRPr lang="en-GB" altLang="en-US" sz="1400" dirty="0" smtClean="0"/>
          </a:p>
        </p:txBody>
      </p:sp>
    </p:spTree>
    <p:extLst>
      <p:ext uri="{BB962C8B-B14F-4D97-AF65-F5344CB8AC3E}">
        <p14:creationId xmlns:p14="http://schemas.microsoft.com/office/powerpoint/2010/main" val="131022094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en-US" smtClean="0"/>
              <a:t>8 core principles of data protection </a:t>
            </a:r>
          </a:p>
        </p:txBody>
      </p:sp>
      <p:sp>
        <p:nvSpPr>
          <p:cNvPr id="11267" name="Right Arrow 1"/>
          <p:cNvSpPr>
            <a:spLocks noChangeArrowheads="1"/>
          </p:cNvSpPr>
          <p:nvPr/>
        </p:nvSpPr>
        <p:spPr bwMode="auto">
          <a:xfrm>
            <a:off x="5148263" y="1995488"/>
            <a:ext cx="576262" cy="144462"/>
          </a:xfrm>
          <a:prstGeom prst="rightArrow">
            <a:avLst>
              <a:gd name="adj1" fmla="val 50000"/>
              <a:gd name="adj2" fmla="val 498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cxnSp>
        <p:nvCxnSpPr>
          <p:cNvPr id="11268" name="Straight Arrow Connector 5"/>
          <p:cNvCxnSpPr>
            <a:cxnSpLocks noChangeShapeType="1"/>
          </p:cNvCxnSpPr>
          <p:nvPr/>
        </p:nvCxnSpPr>
        <p:spPr bwMode="auto">
          <a:xfrm>
            <a:off x="5435600" y="2066925"/>
            <a:ext cx="288925" cy="2174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1269" name="TextBox 4"/>
          <p:cNvSpPr txBox="1">
            <a:spLocks noChangeArrowheads="1"/>
          </p:cNvSpPr>
          <p:nvPr/>
        </p:nvSpPr>
        <p:spPr bwMode="auto">
          <a:xfrm>
            <a:off x="323850" y="1563688"/>
            <a:ext cx="8351838"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marL="0" indent="0" algn="ctr" eaLnBrk="1" hangingPunct="1">
              <a:lnSpc>
                <a:spcPts val="2000"/>
              </a:lnSpc>
              <a:buClrTx/>
              <a:buFontTx/>
              <a:buNone/>
              <a:defRPr/>
            </a:pPr>
            <a:r>
              <a:rPr lang="en-GB" altLang="en-US" sz="1600" b="1" dirty="0" smtClean="0">
                <a:solidFill>
                  <a:srgbClr val="FF0000"/>
                </a:solidFill>
              </a:rPr>
              <a:t>They Set out the main responsibilities for organisations.</a:t>
            </a:r>
          </a:p>
          <a:p>
            <a:pPr eaLnBrk="1" hangingPunct="1">
              <a:lnSpc>
                <a:spcPts val="2000"/>
              </a:lnSpc>
              <a:buClrTx/>
              <a:buFont typeface="Trebuchet MS" pitchFamily="34" charset="0"/>
              <a:buAutoNum type="arabicPeriod"/>
              <a:defRPr/>
            </a:pPr>
            <a:r>
              <a:rPr lang="en-GB" altLang="en-US" sz="1600" dirty="0" smtClean="0">
                <a:solidFill>
                  <a:srgbClr val="3B7D74"/>
                </a:solidFill>
              </a:rPr>
              <a:t>Obtain and process the information fairly</a:t>
            </a:r>
          </a:p>
          <a:p>
            <a:pPr eaLnBrk="1" hangingPunct="1">
              <a:lnSpc>
                <a:spcPts val="2000"/>
              </a:lnSpc>
              <a:buClrTx/>
              <a:buFont typeface="Trebuchet MS" pitchFamily="34" charset="0"/>
              <a:buAutoNum type="arabicPeriod"/>
              <a:defRPr/>
            </a:pPr>
            <a:r>
              <a:rPr lang="en-GB" altLang="en-US" sz="1600" dirty="0" smtClean="0">
                <a:solidFill>
                  <a:srgbClr val="3B7D74"/>
                </a:solidFill>
              </a:rPr>
              <a:t>Keep it only for one or more specified and lawful purposes</a:t>
            </a:r>
          </a:p>
          <a:p>
            <a:pPr eaLnBrk="1" hangingPunct="1">
              <a:lnSpc>
                <a:spcPts val="2000"/>
              </a:lnSpc>
              <a:buClrTx/>
              <a:buFont typeface="Trebuchet MS" pitchFamily="34" charset="0"/>
              <a:buAutoNum type="arabicPeriod"/>
              <a:defRPr/>
            </a:pPr>
            <a:r>
              <a:rPr lang="en-GB" altLang="en-US" sz="1600" dirty="0" smtClean="0">
                <a:solidFill>
                  <a:srgbClr val="3B7D74"/>
                </a:solidFill>
              </a:rPr>
              <a:t>Process it only in ways compatible with the purposes for which it was given initially</a:t>
            </a:r>
          </a:p>
          <a:p>
            <a:pPr eaLnBrk="1" hangingPunct="1">
              <a:lnSpc>
                <a:spcPts val="2000"/>
              </a:lnSpc>
              <a:buClrTx/>
              <a:buFont typeface="Trebuchet MS" pitchFamily="34" charset="0"/>
              <a:buAutoNum type="arabicPeriod"/>
              <a:defRPr/>
            </a:pPr>
            <a:r>
              <a:rPr lang="en-GB" altLang="en-US" sz="1600" dirty="0" smtClean="0">
                <a:solidFill>
                  <a:srgbClr val="3B7D74"/>
                </a:solidFill>
              </a:rPr>
              <a:t>Keep it safe and secure</a:t>
            </a:r>
          </a:p>
          <a:p>
            <a:pPr eaLnBrk="1" hangingPunct="1">
              <a:lnSpc>
                <a:spcPts val="2000"/>
              </a:lnSpc>
              <a:buClrTx/>
              <a:buFont typeface="Trebuchet MS" pitchFamily="34" charset="0"/>
              <a:buAutoNum type="arabicPeriod"/>
              <a:defRPr/>
            </a:pPr>
            <a:r>
              <a:rPr lang="en-GB" altLang="en-US" sz="1600" dirty="0" smtClean="0">
                <a:solidFill>
                  <a:srgbClr val="3B7D74"/>
                </a:solidFill>
              </a:rPr>
              <a:t>Keep it accurate and up-to-date</a:t>
            </a:r>
          </a:p>
          <a:p>
            <a:pPr eaLnBrk="1" hangingPunct="1">
              <a:lnSpc>
                <a:spcPts val="2000"/>
              </a:lnSpc>
              <a:buClrTx/>
              <a:buFont typeface="Trebuchet MS" pitchFamily="34" charset="0"/>
              <a:buAutoNum type="arabicPeriod"/>
              <a:defRPr/>
            </a:pPr>
            <a:r>
              <a:rPr lang="en-GB" altLang="en-US" sz="1600" dirty="0" smtClean="0">
                <a:solidFill>
                  <a:srgbClr val="3B7D74"/>
                </a:solidFill>
              </a:rPr>
              <a:t>Ensure that it is adequate, relevant and not excessive</a:t>
            </a:r>
          </a:p>
          <a:p>
            <a:pPr eaLnBrk="1" hangingPunct="1">
              <a:lnSpc>
                <a:spcPts val="2000"/>
              </a:lnSpc>
              <a:buClrTx/>
              <a:buFont typeface="Trebuchet MS" pitchFamily="34" charset="0"/>
              <a:buAutoNum type="arabicPeriod"/>
              <a:defRPr/>
            </a:pPr>
            <a:r>
              <a:rPr lang="en-GB" altLang="en-US" sz="1600" dirty="0" smtClean="0">
                <a:solidFill>
                  <a:srgbClr val="3B7D74"/>
                </a:solidFill>
              </a:rPr>
              <a:t>Retain it no longer than is necessary for the specified purpose or purposes</a:t>
            </a:r>
          </a:p>
          <a:p>
            <a:pPr eaLnBrk="1" hangingPunct="1">
              <a:lnSpc>
                <a:spcPts val="2000"/>
              </a:lnSpc>
              <a:buClrTx/>
              <a:buFont typeface="Trebuchet MS" pitchFamily="34" charset="0"/>
              <a:buAutoNum type="arabicPeriod"/>
              <a:defRPr/>
            </a:pPr>
            <a:r>
              <a:rPr lang="en-GB" altLang="en-US" sz="1600" dirty="0" smtClean="0">
                <a:solidFill>
                  <a:srgbClr val="3B7D74"/>
                </a:solidFill>
              </a:rPr>
              <a:t>Give a copy of his/her personal data to any individual, on request</a:t>
            </a:r>
          </a:p>
        </p:txBody>
      </p:sp>
      <p:sp>
        <p:nvSpPr>
          <p:cNvPr id="11270" name="Right Arrow 9"/>
          <p:cNvSpPr>
            <a:spLocks noChangeArrowheads="1"/>
          </p:cNvSpPr>
          <p:nvPr/>
        </p:nvSpPr>
        <p:spPr bwMode="auto">
          <a:xfrm>
            <a:off x="4500563" y="1995488"/>
            <a:ext cx="358775" cy="180975"/>
          </a:xfrm>
          <a:prstGeom prst="rightArrow">
            <a:avLst>
              <a:gd name="adj1" fmla="val 50000"/>
              <a:gd name="adj2" fmla="val 4956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sp>
        <p:nvSpPr>
          <p:cNvPr id="11271" name="Right Arrow 19"/>
          <p:cNvSpPr>
            <a:spLocks noChangeArrowheads="1"/>
          </p:cNvSpPr>
          <p:nvPr/>
        </p:nvSpPr>
        <p:spPr bwMode="auto">
          <a:xfrm>
            <a:off x="4652963" y="3616325"/>
            <a:ext cx="431800" cy="611188"/>
          </a:xfrm>
          <a:prstGeom prst="right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sp>
        <p:nvSpPr>
          <p:cNvPr id="11272" name="Right Arrow 20"/>
          <p:cNvSpPr>
            <a:spLocks noChangeArrowheads="1"/>
          </p:cNvSpPr>
          <p:nvPr/>
        </p:nvSpPr>
        <p:spPr bwMode="auto">
          <a:xfrm>
            <a:off x="4652963" y="3651250"/>
            <a:ext cx="431800" cy="612775"/>
          </a:xfrm>
          <a:prstGeom prst="right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spTree>
    <p:extLst>
      <p:ext uri="{BB962C8B-B14F-4D97-AF65-F5344CB8AC3E}">
        <p14:creationId xmlns:p14="http://schemas.microsoft.com/office/powerpoint/2010/main" val="173219373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altLang="en-US" smtClean="0"/>
              <a:t>Key Data Protection Terms</a:t>
            </a:r>
          </a:p>
        </p:txBody>
      </p:sp>
      <p:sp>
        <p:nvSpPr>
          <p:cNvPr id="8195" name="Rectangle 4"/>
          <p:cNvSpPr>
            <a:spLocks noGrp="1" noChangeArrowheads="1"/>
          </p:cNvSpPr>
          <p:nvPr>
            <p:ph idx="1"/>
          </p:nvPr>
        </p:nvSpPr>
        <p:spPr>
          <a:xfrm>
            <a:off x="684213" y="1635125"/>
            <a:ext cx="8064500" cy="2736850"/>
          </a:xfrm>
        </p:spPr>
        <p:txBody>
          <a:bodyPr/>
          <a:lstStyle/>
          <a:p>
            <a:pPr eaLnBrk="1" hangingPunct="1">
              <a:lnSpc>
                <a:spcPts val="2500"/>
              </a:lnSpc>
              <a:defRPr/>
            </a:pPr>
            <a:r>
              <a:rPr lang="en-GB" altLang="en-US" sz="1800" b="1" dirty="0">
                <a:solidFill>
                  <a:srgbClr val="FF0000"/>
                </a:solidFill>
              </a:rPr>
              <a:t>Processing</a:t>
            </a:r>
            <a:r>
              <a:rPr lang="en-GB" altLang="en-US" sz="1800" dirty="0"/>
              <a:t> – any operation or set of operations which is performed on personal data. </a:t>
            </a:r>
            <a:endParaRPr lang="en-GB" altLang="en-US" sz="1800" b="1" dirty="0" smtClean="0">
              <a:solidFill>
                <a:srgbClr val="FF0000"/>
              </a:solidFill>
            </a:endParaRPr>
          </a:p>
          <a:p>
            <a:pPr eaLnBrk="1" hangingPunct="1">
              <a:lnSpc>
                <a:spcPts val="2500"/>
              </a:lnSpc>
              <a:defRPr/>
            </a:pPr>
            <a:r>
              <a:rPr lang="en-GB" altLang="en-US" sz="1800" b="1" dirty="0" smtClean="0">
                <a:solidFill>
                  <a:srgbClr val="FF0000"/>
                </a:solidFill>
              </a:rPr>
              <a:t>Data </a:t>
            </a:r>
            <a:r>
              <a:rPr lang="en-GB" altLang="en-US" sz="1800" b="1" dirty="0">
                <a:solidFill>
                  <a:srgbClr val="FF0000"/>
                </a:solidFill>
              </a:rPr>
              <a:t>Subject </a:t>
            </a:r>
            <a:r>
              <a:rPr lang="en-GB" altLang="en-US" sz="1800" dirty="0"/>
              <a:t>- a natural person whose personal data is processed by a controller or </a:t>
            </a:r>
            <a:r>
              <a:rPr lang="en-GB" altLang="en-US" sz="1800" dirty="0" smtClean="0"/>
              <a:t>processor.</a:t>
            </a:r>
            <a:endParaRPr lang="en-GB" altLang="en-US" sz="1800" dirty="0"/>
          </a:p>
          <a:p>
            <a:pPr eaLnBrk="1" hangingPunct="1">
              <a:lnSpc>
                <a:spcPts val="2500"/>
              </a:lnSpc>
              <a:defRPr/>
            </a:pPr>
            <a:r>
              <a:rPr lang="en-GB" altLang="en-US" sz="1800" b="1" dirty="0">
                <a:solidFill>
                  <a:srgbClr val="FF0000"/>
                </a:solidFill>
              </a:rPr>
              <a:t>Data Controller </a:t>
            </a:r>
            <a:r>
              <a:rPr lang="en-GB" altLang="en-US" sz="1800" dirty="0"/>
              <a:t>- the entity that determines the purposes, conditions and means of the processing of personal </a:t>
            </a:r>
            <a:r>
              <a:rPr lang="en-GB" altLang="en-US" sz="1800" dirty="0" smtClean="0"/>
              <a:t>data.</a:t>
            </a:r>
            <a:endParaRPr lang="en-GB" altLang="en-US" sz="1800" dirty="0"/>
          </a:p>
          <a:p>
            <a:pPr eaLnBrk="1" hangingPunct="1">
              <a:lnSpc>
                <a:spcPts val="2500"/>
              </a:lnSpc>
              <a:defRPr/>
            </a:pPr>
            <a:r>
              <a:rPr lang="en-GB" altLang="en-US" sz="1800" b="1" dirty="0">
                <a:solidFill>
                  <a:srgbClr val="FF0000"/>
                </a:solidFill>
              </a:rPr>
              <a:t>Data Processor </a:t>
            </a:r>
            <a:r>
              <a:rPr lang="en-GB" altLang="en-US" sz="1800" dirty="0"/>
              <a:t>- the entity that processes data on behalf of the Data </a:t>
            </a:r>
            <a:r>
              <a:rPr lang="en-GB" altLang="en-US" sz="1800" dirty="0" smtClean="0"/>
              <a:t>Controller.</a:t>
            </a:r>
          </a:p>
          <a:p>
            <a:pPr marL="0" indent="0" eaLnBrk="1" hangingPunct="1">
              <a:lnSpc>
                <a:spcPct val="90000"/>
              </a:lnSpc>
              <a:buFontTx/>
              <a:buNone/>
              <a:defRPr/>
            </a:pPr>
            <a:r>
              <a:rPr lang="en-GB" altLang="en-US" sz="1200" dirty="0" smtClean="0"/>
              <a:t> </a:t>
            </a:r>
            <a:endParaRPr lang="en-GB" altLang="en-US" sz="1800" dirty="0" smtClean="0"/>
          </a:p>
        </p:txBody>
      </p:sp>
    </p:spTree>
    <p:extLst>
      <p:ext uri="{BB962C8B-B14F-4D97-AF65-F5344CB8AC3E}">
        <p14:creationId xmlns:p14="http://schemas.microsoft.com/office/powerpoint/2010/main" val="86290068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en-US" smtClean="0"/>
              <a:t>GDPR</a:t>
            </a:r>
          </a:p>
        </p:txBody>
      </p:sp>
      <p:sp>
        <p:nvSpPr>
          <p:cNvPr id="8195" name="Rectangle 4"/>
          <p:cNvSpPr>
            <a:spLocks noGrp="1" noChangeArrowheads="1"/>
          </p:cNvSpPr>
          <p:nvPr>
            <p:ph idx="1"/>
          </p:nvPr>
        </p:nvSpPr>
        <p:spPr>
          <a:xfrm>
            <a:off x="684213" y="1635125"/>
            <a:ext cx="8064500" cy="2881313"/>
          </a:xfrm>
        </p:spPr>
        <p:txBody>
          <a:bodyPr/>
          <a:lstStyle/>
          <a:p>
            <a:pPr eaLnBrk="1" hangingPunct="1">
              <a:lnSpc>
                <a:spcPts val="2500"/>
              </a:lnSpc>
              <a:defRPr/>
            </a:pPr>
            <a:r>
              <a:rPr lang="en-GB" altLang="en-US" dirty="0"/>
              <a:t>The European Union's General Data Protection Regulation comes into effect on </a:t>
            </a:r>
            <a:r>
              <a:rPr lang="en-GB" altLang="en-US" u="sng" dirty="0"/>
              <a:t>25 May 2018 </a:t>
            </a:r>
            <a:r>
              <a:rPr lang="en-GB" altLang="en-US" dirty="0"/>
              <a:t>and </a:t>
            </a:r>
            <a:r>
              <a:rPr lang="en-GB" altLang="en-US" dirty="0" smtClean="0"/>
              <a:t>harmonises </a:t>
            </a:r>
            <a:r>
              <a:rPr lang="en-GB" altLang="en-US" dirty="0"/>
              <a:t>28 DP Laws across </a:t>
            </a:r>
            <a:r>
              <a:rPr lang="en-GB" altLang="en-US" dirty="0" smtClean="0"/>
              <a:t>the EU</a:t>
            </a:r>
            <a:r>
              <a:rPr lang="en-GB" altLang="en-US" dirty="0"/>
              <a:t>. </a:t>
            </a:r>
            <a:endParaRPr lang="en-GB" altLang="en-US" dirty="0" smtClean="0"/>
          </a:p>
          <a:p>
            <a:pPr marL="0" indent="0" eaLnBrk="1" hangingPunct="1">
              <a:lnSpc>
                <a:spcPts val="2500"/>
              </a:lnSpc>
              <a:buFontTx/>
              <a:buNone/>
              <a:defRPr/>
            </a:pPr>
            <a:endParaRPr lang="en-GB" altLang="en-US" dirty="0"/>
          </a:p>
          <a:p>
            <a:pPr eaLnBrk="1" hangingPunct="1">
              <a:lnSpc>
                <a:spcPts val="2500"/>
              </a:lnSpc>
              <a:defRPr/>
            </a:pPr>
            <a:r>
              <a:rPr lang="en-GB" altLang="en-US" dirty="0"/>
              <a:t>The main purpose of GDPR is to give EU citizens </a:t>
            </a:r>
            <a:r>
              <a:rPr lang="en-GB" altLang="en-US" u="sng" dirty="0"/>
              <a:t>greater control</a:t>
            </a:r>
            <a:r>
              <a:rPr lang="en-GB" altLang="en-US" dirty="0"/>
              <a:t> over how their personal data is collected, protected and used. </a:t>
            </a:r>
          </a:p>
          <a:p>
            <a:pPr eaLnBrk="1" hangingPunct="1">
              <a:lnSpc>
                <a:spcPct val="150000"/>
              </a:lnSpc>
              <a:defRPr/>
            </a:pPr>
            <a:endParaRPr lang="en-GB" altLang="en-US" sz="1800" dirty="0"/>
          </a:p>
          <a:p>
            <a:pPr eaLnBrk="1" hangingPunct="1">
              <a:lnSpc>
                <a:spcPct val="150000"/>
              </a:lnSpc>
              <a:defRPr/>
            </a:pPr>
            <a:endParaRPr lang="en-GB" altLang="en-US" sz="1600" dirty="0" smtClean="0"/>
          </a:p>
          <a:p>
            <a:pPr marL="0" indent="0" eaLnBrk="1" hangingPunct="1">
              <a:lnSpc>
                <a:spcPct val="90000"/>
              </a:lnSpc>
              <a:buFontTx/>
              <a:buNone/>
              <a:defRPr/>
            </a:pPr>
            <a:r>
              <a:rPr lang="en-GB" altLang="en-US" sz="1200" dirty="0" smtClean="0"/>
              <a:t> </a:t>
            </a:r>
            <a:endParaRPr lang="en-GB" altLang="en-US" sz="1800" dirty="0" smtClean="0"/>
          </a:p>
        </p:txBody>
      </p:sp>
    </p:spTree>
    <p:extLst>
      <p:ext uri="{BB962C8B-B14F-4D97-AF65-F5344CB8AC3E}">
        <p14:creationId xmlns:p14="http://schemas.microsoft.com/office/powerpoint/2010/main" val="42944653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smtClean="0"/>
              <a:t>8 principles condensed into 6 </a:t>
            </a:r>
          </a:p>
        </p:txBody>
      </p:sp>
      <p:sp>
        <p:nvSpPr>
          <p:cNvPr id="14339" name="Right Arrow 1"/>
          <p:cNvSpPr>
            <a:spLocks noChangeArrowheads="1"/>
          </p:cNvSpPr>
          <p:nvPr/>
        </p:nvSpPr>
        <p:spPr bwMode="auto">
          <a:xfrm>
            <a:off x="5148263" y="1995488"/>
            <a:ext cx="576262" cy="144462"/>
          </a:xfrm>
          <a:prstGeom prst="rightArrow">
            <a:avLst>
              <a:gd name="adj1" fmla="val 50000"/>
              <a:gd name="adj2" fmla="val 498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cxnSp>
        <p:nvCxnSpPr>
          <p:cNvPr id="14340" name="Straight Arrow Connector 5"/>
          <p:cNvCxnSpPr>
            <a:cxnSpLocks noChangeShapeType="1"/>
          </p:cNvCxnSpPr>
          <p:nvPr/>
        </p:nvCxnSpPr>
        <p:spPr bwMode="auto">
          <a:xfrm>
            <a:off x="5435600" y="2066925"/>
            <a:ext cx="288925" cy="2174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4341" name="TextBox 4"/>
          <p:cNvSpPr txBox="1">
            <a:spLocks noChangeArrowheads="1"/>
          </p:cNvSpPr>
          <p:nvPr/>
        </p:nvSpPr>
        <p:spPr bwMode="auto">
          <a:xfrm>
            <a:off x="323850" y="1708150"/>
            <a:ext cx="4032250" cy="3409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buFont typeface="Trebuchet MS" pitchFamily="34" charset="0"/>
              <a:buAutoNum type="arabicPeriod"/>
            </a:pPr>
            <a:r>
              <a:rPr lang="en-GB" altLang="en-US" sz="1400">
                <a:solidFill>
                  <a:srgbClr val="3B7D74"/>
                </a:solidFill>
              </a:rPr>
              <a:t>Obtain and process the information </a:t>
            </a:r>
            <a:r>
              <a:rPr lang="en-GB" altLang="en-US" sz="1400" u="sng">
                <a:solidFill>
                  <a:srgbClr val="3B7D74"/>
                </a:solidFill>
              </a:rPr>
              <a:t>fairly</a:t>
            </a:r>
          </a:p>
          <a:p>
            <a:pPr eaLnBrk="1" hangingPunct="1">
              <a:buClrTx/>
              <a:buFont typeface="Trebuchet MS" pitchFamily="34" charset="0"/>
              <a:buAutoNum type="arabicPeriod"/>
            </a:pPr>
            <a:r>
              <a:rPr lang="en-GB" altLang="en-US" sz="1400">
                <a:solidFill>
                  <a:srgbClr val="3B7D74"/>
                </a:solidFill>
              </a:rPr>
              <a:t>Keep it only for one or more </a:t>
            </a:r>
            <a:r>
              <a:rPr lang="en-GB" altLang="en-US" sz="1400" u="sng">
                <a:solidFill>
                  <a:srgbClr val="3B7D74"/>
                </a:solidFill>
              </a:rPr>
              <a:t>specified</a:t>
            </a:r>
            <a:r>
              <a:rPr lang="en-GB" altLang="en-US" sz="1400">
                <a:solidFill>
                  <a:srgbClr val="3B7D74"/>
                </a:solidFill>
              </a:rPr>
              <a:t> and lawful purposes</a:t>
            </a:r>
          </a:p>
          <a:p>
            <a:pPr eaLnBrk="1" hangingPunct="1">
              <a:buClrTx/>
              <a:buFont typeface="Trebuchet MS" pitchFamily="34" charset="0"/>
              <a:buAutoNum type="arabicPeriod"/>
            </a:pPr>
            <a:r>
              <a:rPr lang="en-GB" altLang="en-US" sz="1400">
                <a:solidFill>
                  <a:srgbClr val="3B7D74"/>
                </a:solidFill>
              </a:rPr>
              <a:t>Process it only in ways compatible with the </a:t>
            </a:r>
            <a:r>
              <a:rPr lang="en-GB" altLang="en-US" sz="1400" u="sng">
                <a:solidFill>
                  <a:srgbClr val="3B7D74"/>
                </a:solidFill>
              </a:rPr>
              <a:t>purposes </a:t>
            </a:r>
            <a:r>
              <a:rPr lang="en-GB" altLang="en-US" sz="1400">
                <a:solidFill>
                  <a:srgbClr val="3B7D74"/>
                </a:solidFill>
              </a:rPr>
              <a:t>for which it was given to you initially</a:t>
            </a:r>
          </a:p>
          <a:p>
            <a:pPr eaLnBrk="1" hangingPunct="1">
              <a:buClrTx/>
              <a:buFont typeface="Trebuchet MS" pitchFamily="34" charset="0"/>
              <a:buAutoNum type="arabicPeriod"/>
            </a:pPr>
            <a:r>
              <a:rPr lang="en-GB" altLang="en-US" sz="1400">
                <a:solidFill>
                  <a:srgbClr val="3B7D74"/>
                </a:solidFill>
              </a:rPr>
              <a:t>Keep it </a:t>
            </a:r>
            <a:r>
              <a:rPr lang="en-GB" altLang="en-US" sz="1400" u="sng">
                <a:solidFill>
                  <a:srgbClr val="3B7D74"/>
                </a:solidFill>
              </a:rPr>
              <a:t>safe</a:t>
            </a:r>
            <a:r>
              <a:rPr lang="en-GB" altLang="en-US" sz="1400">
                <a:solidFill>
                  <a:srgbClr val="3B7D74"/>
                </a:solidFill>
              </a:rPr>
              <a:t> and secure</a:t>
            </a:r>
          </a:p>
          <a:p>
            <a:pPr eaLnBrk="1" hangingPunct="1">
              <a:buClrTx/>
              <a:buFont typeface="Trebuchet MS" pitchFamily="34" charset="0"/>
              <a:buAutoNum type="arabicPeriod"/>
            </a:pPr>
            <a:r>
              <a:rPr lang="en-GB" altLang="en-US" sz="1400">
                <a:solidFill>
                  <a:srgbClr val="3B7D74"/>
                </a:solidFill>
              </a:rPr>
              <a:t>Keep it </a:t>
            </a:r>
            <a:r>
              <a:rPr lang="en-GB" altLang="en-US" sz="1400" u="sng">
                <a:solidFill>
                  <a:srgbClr val="3B7D74"/>
                </a:solidFill>
              </a:rPr>
              <a:t>accurate</a:t>
            </a:r>
            <a:r>
              <a:rPr lang="en-GB" altLang="en-US" sz="1400">
                <a:solidFill>
                  <a:srgbClr val="3B7D74"/>
                </a:solidFill>
              </a:rPr>
              <a:t> and </a:t>
            </a:r>
            <a:r>
              <a:rPr lang="en-GB" altLang="en-US" sz="1400" u="sng">
                <a:solidFill>
                  <a:srgbClr val="3B7D74"/>
                </a:solidFill>
              </a:rPr>
              <a:t>up-to-date</a:t>
            </a:r>
          </a:p>
          <a:p>
            <a:pPr eaLnBrk="1" hangingPunct="1">
              <a:buClrTx/>
              <a:buFont typeface="Trebuchet MS" pitchFamily="34" charset="0"/>
              <a:buAutoNum type="arabicPeriod"/>
            </a:pPr>
            <a:r>
              <a:rPr lang="en-GB" altLang="en-US" sz="1400">
                <a:solidFill>
                  <a:srgbClr val="3B7D74"/>
                </a:solidFill>
              </a:rPr>
              <a:t>Ensure that it is </a:t>
            </a:r>
            <a:r>
              <a:rPr lang="en-GB" altLang="en-US" sz="1400" u="sng">
                <a:solidFill>
                  <a:srgbClr val="3B7D74"/>
                </a:solidFill>
              </a:rPr>
              <a:t>adequate, relevant and not excessive</a:t>
            </a:r>
          </a:p>
          <a:p>
            <a:pPr eaLnBrk="1" hangingPunct="1">
              <a:buClrTx/>
              <a:buFont typeface="Trebuchet MS" pitchFamily="34" charset="0"/>
              <a:buAutoNum type="arabicPeriod"/>
            </a:pPr>
            <a:r>
              <a:rPr lang="en-GB" altLang="en-US" sz="1400">
                <a:solidFill>
                  <a:srgbClr val="3B7D74"/>
                </a:solidFill>
              </a:rPr>
              <a:t>Retain it </a:t>
            </a:r>
            <a:r>
              <a:rPr lang="en-GB" altLang="en-US" sz="1400" u="sng">
                <a:solidFill>
                  <a:srgbClr val="3B7D74"/>
                </a:solidFill>
              </a:rPr>
              <a:t>no longer than is necessary </a:t>
            </a:r>
            <a:r>
              <a:rPr lang="en-GB" altLang="en-US" sz="1400">
                <a:solidFill>
                  <a:srgbClr val="3B7D74"/>
                </a:solidFill>
              </a:rPr>
              <a:t>for the specified purpose or purposes</a:t>
            </a:r>
          </a:p>
          <a:p>
            <a:pPr eaLnBrk="1" hangingPunct="1">
              <a:buClrTx/>
              <a:buFont typeface="Trebuchet MS" pitchFamily="34" charset="0"/>
              <a:buAutoNum type="arabicPeriod"/>
            </a:pPr>
            <a:r>
              <a:rPr lang="en-GB" altLang="en-US" sz="1400">
                <a:solidFill>
                  <a:srgbClr val="3B7D74"/>
                </a:solidFill>
              </a:rPr>
              <a:t>Give a copy of his/her personal data to any individual, </a:t>
            </a:r>
            <a:r>
              <a:rPr lang="en-GB" altLang="en-US" sz="1400" u="sng">
                <a:solidFill>
                  <a:srgbClr val="3B7D74"/>
                </a:solidFill>
              </a:rPr>
              <a:t>on request</a:t>
            </a:r>
          </a:p>
        </p:txBody>
      </p:sp>
      <p:sp>
        <p:nvSpPr>
          <p:cNvPr id="14342" name="TextBox 11"/>
          <p:cNvSpPr txBox="1">
            <a:spLocks noChangeArrowheads="1"/>
          </p:cNvSpPr>
          <p:nvPr/>
        </p:nvSpPr>
        <p:spPr bwMode="auto">
          <a:xfrm>
            <a:off x="5219700" y="1708150"/>
            <a:ext cx="367347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buFont typeface="Trebuchet MS" pitchFamily="34" charset="0"/>
              <a:buAutoNum type="arabicPeriod"/>
            </a:pPr>
            <a:r>
              <a:rPr lang="en-GB" altLang="en-US" sz="1400">
                <a:solidFill>
                  <a:srgbClr val="3B7D74"/>
                </a:solidFill>
              </a:rPr>
              <a:t>Lawfulness, fairness and transparency</a:t>
            </a:r>
          </a:p>
          <a:p>
            <a:pPr eaLnBrk="1" hangingPunct="1">
              <a:buClrTx/>
              <a:buFont typeface="Trebuchet MS" pitchFamily="34" charset="0"/>
              <a:buAutoNum type="arabicPeriod"/>
            </a:pPr>
            <a:r>
              <a:rPr lang="en-GB" altLang="en-US" sz="1400">
                <a:solidFill>
                  <a:srgbClr val="3B7D74"/>
                </a:solidFill>
              </a:rPr>
              <a:t>Purpose limitations</a:t>
            </a:r>
          </a:p>
          <a:p>
            <a:pPr eaLnBrk="1" hangingPunct="1">
              <a:buClrTx/>
              <a:buFont typeface="Trebuchet MS" pitchFamily="34" charset="0"/>
              <a:buAutoNum type="arabicPeriod"/>
            </a:pPr>
            <a:r>
              <a:rPr lang="en-GB" altLang="en-US" sz="1400">
                <a:solidFill>
                  <a:srgbClr val="3B7D74"/>
                </a:solidFill>
              </a:rPr>
              <a:t>Data minimisation</a:t>
            </a:r>
          </a:p>
          <a:p>
            <a:pPr eaLnBrk="1" hangingPunct="1">
              <a:buClrTx/>
              <a:buFont typeface="Trebuchet MS" pitchFamily="34" charset="0"/>
              <a:buAutoNum type="arabicPeriod"/>
            </a:pPr>
            <a:r>
              <a:rPr lang="en-GB" altLang="en-US" sz="1400">
                <a:solidFill>
                  <a:srgbClr val="3B7D74"/>
                </a:solidFill>
              </a:rPr>
              <a:t>Accuracy</a:t>
            </a:r>
          </a:p>
          <a:p>
            <a:pPr eaLnBrk="1" hangingPunct="1">
              <a:buClrTx/>
              <a:buFont typeface="Trebuchet MS" pitchFamily="34" charset="0"/>
              <a:buAutoNum type="arabicPeriod"/>
            </a:pPr>
            <a:r>
              <a:rPr lang="en-GB" altLang="en-US" sz="1400">
                <a:solidFill>
                  <a:srgbClr val="3B7D74"/>
                </a:solidFill>
              </a:rPr>
              <a:t>Storage limitations</a:t>
            </a:r>
          </a:p>
          <a:p>
            <a:pPr eaLnBrk="1" hangingPunct="1">
              <a:buClrTx/>
              <a:buFont typeface="Trebuchet MS" pitchFamily="34" charset="0"/>
              <a:buAutoNum type="arabicPeriod"/>
            </a:pPr>
            <a:r>
              <a:rPr lang="en-GB" altLang="en-US" sz="1400">
                <a:solidFill>
                  <a:srgbClr val="3B7D74"/>
                </a:solidFill>
              </a:rPr>
              <a:t>Integrity and confidentiality</a:t>
            </a:r>
          </a:p>
        </p:txBody>
      </p:sp>
      <p:sp>
        <p:nvSpPr>
          <p:cNvPr id="14343" name="TextBox 12"/>
          <p:cNvSpPr txBox="1">
            <a:spLocks noChangeArrowheads="1"/>
          </p:cNvSpPr>
          <p:nvPr/>
        </p:nvSpPr>
        <p:spPr bwMode="auto">
          <a:xfrm>
            <a:off x="5219700" y="3517900"/>
            <a:ext cx="3673475" cy="782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buFontTx/>
              <a:buNone/>
            </a:pPr>
            <a:r>
              <a:rPr lang="en-GB" altLang="en-US" sz="1400">
                <a:solidFill>
                  <a:srgbClr val="3B7D74"/>
                </a:solidFill>
              </a:rPr>
              <a:t>Rec.59; Article.12(2)</a:t>
            </a:r>
          </a:p>
          <a:p>
            <a:pPr eaLnBrk="1" hangingPunct="1">
              <a:buClrTx/>
              <a:buFontTx/>
              <a:buNone/>
            </a:pPr>
            <a:r>
              <a:rPr lang="en-GB" altLang="en-US" sz="1400">
                <a:solidFill>
                  <a:srgbClr val="3B7D74"/>
                </a:solidFill>
              </a:rPr>
              <a:t>Controllers have a legal obligation to give effect to the rights of data subjects.</a:t>
            </a:r>
          </a:p>
        </p:txBody>
      </p:sp>
      <p:sp>
        <p:nvSpPr>
          <p:cNvPr id="14344" name="Right Arrow 9"/>
          <p:cNvSpPr>
            <a:spLocks noChangeArrowheads="1"/>
          </p:cNvSpPr>
          <p:nvPr/>
        </p:nvSpPr>
        <p:spPr bwMode="auto">
          <a:xfrm>
            <a:off x="4500563" y="1995488"/>
            <a:ext cx="358775" cy="180975"/>
          </a:xfrm>
          <a:prstGeom prst="rightArrow">
            <a:avLst>
              <a:gd name="adj1" fmla="val 50000"/>
              <a:gd name="adj2" fmla="val 4956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sp>
        <p:nvSpPr>
          <p:cNvPr id="14345" name="Right Arrow 16"/>
          <p:cNvSpPr>
            <a:spLocks noChangeArrowheads="1"/>
          </p:cNvSpPr>
          <p:nvPr/>
        </p:nvSpPr>
        <p:spPr bwMode="auto">
          <a:xfrm>
            <a:off x="4500563" y="2284413"/>
            <a:ext cx="647700" cy="358775"/>
          </a:xfrm>
          <a:prstGeom prst="rightArrow">
            <a:avLst>
              <a:gd name="adj1" fmla="val 50000"/>
              <a:gd name="adj2" fmla="val 50147"/>
            </a:avLst>
          </a:prstGeom>
          <a:solidFill>
            <a:srgbClr val="FF0000"/>
          </a:solidFill>
          <a:ln w="9525" algn="ctr">
            <a:solidFill>
              <a:srgbClr val="FF0000"/>
            </a:solidFill>
            <a:round/>
            <a:headEnd/>
            <a:tailEnd/>
          </a:ln>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sp>
        <p:nvSpPr>
          <p:cNvPr id="14346" name="Right Arrow 19"/>
          <p:cNvSpPr>
            <a:spLocks noChangeArrowheads="1"/>
          </p:cNvSpPr>
          <p:nvPr/>
        </p:nvSpPr>
        <p:spPr bwMode="auto">
          <a:xfrm>
            <a:off x="4652963" y="3616325"/>
            <a:ext cx="431800" cy="611188"/>
          </a:xfrm>
          <a:prstGeom prst="right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sp>
        <p:nvSpPr>
          <p:cNvPr id="14347" name="Right Arrow 20"/>
          <p:cNvSpPr>
            <a:spLocks noChangeArrowheads="1"/>
          </p:cNvSpPr>
          <p:nvPr/>
        </p:nvSpPr>
        <p:spPr bwMode="auto">
          <a:xfrm>
            <a:off x="4652963" y="3651250"/>
            <a:ext cx="431800" cy="612775"/>
          </a:xfrm>
          <a:prstGeom prst="right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sp>
        <p:nvSpPr>
          <p:cNvPr id="14348" name="Right Arrow 21"/>
          <p:cNvSpPr>
            <a:spLocks noChangeArrowheads="1"/>
          </p:cNvSpPr>
          <p:nvPr/>
        </p:nvSpPr>
        <p:spPr bwMode="auto">
          <a:xfrm>
            <a:off x="4500563" y="3651250"/>
            <a:ext cx="647700" cy="360363"/>
          </a:xfrm>
          <a:prstGeom prst="rightArrow">
            <a:avLst>
              <a:gd name="adj1" fmla="val 50000"/>
              <a:gd name="adj2" fmla="val 49927"/>
            </a:avLst>
          </a:prstGeom>
          <a:solidFill>
            <a:srgbClr val="FF0000"/>
          </a:solidFill>
          <a:ln w="9525" algn="ctr">
            <a:solidFill>
              <a:srgbClr val="FF0000"/>
            </a:solidFill>
            <a:round/>
            <a:headEnd/>
            <a:tailEnd/>
          </a:ln>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1800">
              <a:solidFill>
                <a:srgbClr val="1A2D5B"/>
              </a:solidFill>
            </a:endParaRPr>
          </a:p>
        </p:txBody>
      </p:sp>
    </p:spTree>
    <p:extLst>
      <p:ext uri="{BB962C8B-B14F-4D97-AF65-F5344CB8AC3E}">
        <p14:creationId xmlns:p14="http://schemas.microsoft.com/office/powerpoint/2010/main" val="262130908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smtClean="0"/>
              <a:t>GDPR – New Accountability</a:t>
            </a:r>
          </a:p>
        </p:txBody>
      </p:sp>
      <p:sp>
        <p:nvSpPr>
          <p:cNvPr id="8195" name="Rectangle 4"/>
          <p:cNvSpPr>
            <a:spLocks noGrp="1" noChangeArrowheads="1"/>
          </p:cNvSpPr>
          <p:nvPr>
            <p:ph idx="1"/>
          </p:nvPr>
        </p:nvSpPr>
        <p:spPr>
          <a:xfrm>
            <a:off x="684213" y="1635125"/>
            <a:ext cx="8064500" cy="2520950"/>
          </a:xfrm>
        </p:spPr>
        <p:txBody>
          <a:bodyPr/>
          <a:lstStyle/>
          <a:p>
            <a:pPr eaLnBrk="1" hangingPunct="1">
              <a:lnSpc>
                <a:spcPts val="2500"/>
              </a:lnSpc>
              <a:defRPr/>
            </a:pPr>
            <a:r>
              <a:rPr lang="en-GB" altLang="en-US" dirty="0" smtClean="0"/>
              <a:t>Introduces </a:t>
            </a:r>
            <a:r>
              <a:rPr lang="en-GB" altLang="en-US" dirty="0"/>
              <a:t>new </a:t>
            </a:r>
            <a:r>
              <a:rPr lang="en-GB" altLang="en-US" dirty="0" smtClean="0"/>
              <a:t>accountability obligations </a:t>
            </a:r>
            <a:r>
              <a:rPr lang="en-GB" altLang="en-US" dirty="0"/>
              <a:t>for any organisation that handles data about EU citizens - whether that organisation is located in the EU or not</a:t>
            </a:r>
            <a:r>
              <a:rPr lang="en-GB" altLang="en-US" dirty="0" smtClean="0"/>
              <a:t>.</a:t>
            </a:r>
          </a:p>
          <a:p>
            <a:pPr marL="0" indent="0" eaLnBrk="1" hangingPunct="1">
              <a:lnSpc>
                <a:spcPts val="2500"/>
              </a:lnSpc>
              <a:buFontTx/>
              <a:buNone/>
              <a:defRPr/>
            </a:pPr>
            <a:endParaRPr lang="en-GB" altLang="en-US" dirty="0"/>
          </a:p>
          <a:p>
            <a:pPr eaLnBrk="1" hangingPunct="1">
              <a:lnSpc>
                <a:spcPts val="2500"/>
              </a:lnSpc>
              <a:defRPr/>
            </a:pPr>
            <a:r>
              <a:rPr lang="en-GB" altLang="en-US" dirty="0" smtClean="0"/>
              <a:t>And </a:t>
            </a:r>
            <a:r>
              <a:rPr lang="en-GB" altLang="en-US" dirty="0"/>
              <a:t>places stricter responsibilities on organisations to prove they are adequately managing and protecting personal data.</a:t>
            </a:r>
          </a:p>
          <a:p>
            <a:pPr eaLnBrk="1" hangingPunct="1">
              <a:lnSpc>
                <a:spcPts val="2500"/>
              </a:lnSpc>
              <a:defRPr/>
            </a:pPr>
            <a:endParaRPr lang="en-GB" altLang="en-US" sz="2000" dirty="0" smtClean="0"/>
          </a:p>
          <a:p>
            <a:pPr marL="0" indent="0" eaLnBrk="1" hangingPunct="1">
              <a:lnSpc>
                <a:spcPts val="2500"/>
              </a:lnSpc>
              <a:buFontTx/>
              <a:buNone/>
              <a:defRPr/>
            </a:pPr>
            <a:r>
              <a:rPr lang="en-GB" altLang="en-US" sz="1200" dirty="0" smtClean="0"/>
              <a:t> </a:t>
            </a:r>
            <a:endParaRPr lang="en-GB" altLang="en-US" sz="1800" dirty="0" smtClean="0"/>
          </a:p>
        </p:txBody>
      </p:sp>
    </p:spTree>
    <p:extLst>
      <p:ext uri="{BB962C8B-B14F-4D97-AF65-F5344CB8AC3E}">
        <p14:creationId xmlns:p14="http://schemas.microsoft.com/office/powerpoint/2010/main" val="19317121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844550"/>
            <a:ext cx="8424863" cy="430213"/>
          </a:xfrm>
        </p:spPr>
        <p:txBody>
          <a:bodyPr/>
          <a:lstStyle/>
          <a:p>
            <a:pPr algn="ctr" eaLnBrk="1" hangingPunct="1"/>
            <a:r>
              <a:rPr lang="en-US" altLang="en-US" smtClean="0"/>
              <a:t>GDPR widens the definition personal data </a:t>
            </a:r>
          </a:p>
        </p:txBody>
      </p:sp>
      <p:sp>
        <p:nvSpPr>
          <p:cNvPr id="8195" name="Rectangle 4"/>
          <p:cNvSpPr>
            <a:spLocks noGrp="1" noChangeArrowheads="1"/>
          </p:cNvSpPr>
          <p:nvPr>
            <p:ph idx="1"/>
          </p:nvPr>
        </p:nvSpPr>
        <p:spPr>
          <a:xfrm>
            <a:off x="684213" y="1635125"/>
            <a:ext cx="8064500" cy="2736850"/>
          </a:xfrm>
        </p:spPr>
        <p:txBody>
          <a:bodyPr/>
          <a:lstStyle/>
          <a:p>
            <a:pPr eaLnBrk="1" hangingPunct="1">
              <a:lnSpc>
                <a:spcPts val="2500"/>
              </a:lnSpc>
              <a:defRPr/>
            </a:pPr>
            <a:r>
              <a:rPr lang="en-GB" altLang="en-US" sz="2000" dirty="0" smtClean="0"/>
              <a:t>While the definition of personal data has always been fairly wide, the GDPR </a:t>
            </a:r>
            <a:r>
              <a:rPr lang="en-GB" altLang="en-US" sz="2000" u="sng" dirty="0" smtClean="0"/>
              <a:t>broadens</a:t>
            </a:r>
            <a:r>
              <a:rPr lang="en-GB" altLang="en-US" sz="2000" dirty="0" smtClean="0"/>
              <a:t> it even further.</a:t>
            </a:r>
          </a:p>
          <a:p>
            <a:pPr eaLnBrk="1" hangingPunct="1">
              <a:lnSpc>
                <a:spcPts val="2500"/>
              </a:lnSpc>
              <a:defRPr/>
            </a:pPr>
            <a:r>
              <a:rPr lang="en-GB" altLang="en-US" sz="2000" dirty="0" smtClean="0"/>
              <a:t>The GDPR considers </a:t>
            </a:r>
            <a:r>
              <a:rPr lang="en-GB" altLang="en-US" sz="2000" u="sng" dirty="0" smtClean="0"/>
              <a:t>any data </a:t>
            </a:r>
            <a:r>
              <a:rPr lang="en-GB" altLang="en-US" sz="2000" dirty="0" smtClean="0"/>
              <a:t>that can be </a:t>
            </a:r>
            <a:r>
              <a:rPr lang="en-GB" altLang="en-US" sz="2000" u="sng" dirty="0" smtClean="0"/>
              <a:t>used to identify </a:t>
            </a:r>
            <a:r>
              <a:rPr lang="en-GB" altLang="en-US" sz="2000" dirty="0" smtClean="0"/>
              <a:t>an individual as </a:t>
            </a:r>
            <a:r>
              <a:rPr lang="en-GB" altLang="en-US" sz="2000" u="sng" dirty="0" smtClean="0"/>
              <a:t>personal data</a:t>
            </a:r>
            <a:r>
              <a:rPr lang="en-GB" altLang="en-US" sz="2000" dirty="0" smtClean="0"/>
              <a:t>.  It includes for the first time, things, such as, genetic, mental, cultural, economic or social information. </a:t>
            </a:r>
          </a:p>
          <a:p>
            <a:pPr eaLnBrk="1" hangingPunct="1">
              <a:lnSpc>
                <a:spcPts val="2500"/>
              </a:lnSpc>
              <a:defRPr/>
            </a:pPr>
            <a:r>
              <a:rPr lang="en-GB" altLang="en-US" sz="2000" dirty="0" smtClean="0"/>
              <a:t>From 25 May, </a:t>
            </a:r>
            <a:r>
              <a:rPr lang="en-GB" altLang="en-US" sz="2000" u="sng" dirty="0" smtClean="0"/>
              <a:t>hardly any personal data </a:t>
            </a:r>
            <a:r>
              <a:rPr lang="en-GB" altLang="en-US" sz="2000" dirty="0" smtClean="0"/>
              <a:t>will not fall under the GDPR, making it difficult for organisations to avoid having to comply with its requirements.  </a:t>
            </a:r>
          </a:p>
          <a:p>
            <a:pPr eaLnBrk="1" hangingPunct="1">
              <a:lnSpc>
                <a:spcPts val="2500"/>
              </a:lnSpc>
              <a:defRPr/>
            </a:pPr>
            <a:endParaRPr lang="en-GB" altLang="en-US" sz="1800" b="1" dirty="0" smtClean="0"/>
          </a:p>
          <a:p>
            <a:pPr marL="0" indent="0" eaLnBrk="1" hangingPunct="1">
              <a:lnSpc>
                <a:spcPct val="90000"/>
              </a:lnSpc>
              <a:buFontTx/>
              <a:buNone/>
              <a:defRPr/>
            </a:pPr>
            <a:r>
              <a:rPr lang="en-GB" altLang="en-US" sz="1800" dirty="0" smtClean="0"/>
              <a:t> </a:t>
            </a:r>
          </a:p>
        </p:txBody>
      </p:sp>
    </p:spTree>
    <p:extLst>
      <p:ext uri="{BB962C8B-B14F-4D97-AF65-F5344CB8AC3E}">
        <p14:creationId xmlns:p14="http://schemas.microsoft.com/office/powerpoint/2010/main" val="323161872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altLang="en-US" smtClean="0"/>
              <a:t>GDPR - A Regulation not a Directive</a:t>
            </a:r>
          </a:p>
        </p:txBody>
      </p:sp>
      <p:sp>
        <p:nvSpPr>
          <p:cNvPr id="8195" name="Rectangle 4"/>
          <p:cNvSpPr>
            <a:spLocks noGrp="1" noChangeArrowheads="1"/>
          </p:cNvSpPr>
          <p:nvPr>
            <p:ph idx="1"/>
          </p:nvPr>
        </p:nvSpPr>
        <p:spPr>
          <a:xfrm>
            <a:off x="684213" y="1635125"/>
            <a:ext cx="8064500" cy="2881313"/>
          </a:xfrm>
        </p:spPr>
        <p:txBody>
          <a:bodyPr/>
          <a:lstStyle/>
          <a:p>
            <a:pPr marL="0" indent="0" algn="ctr" eaLnBrk="1" hangingPunct="1">
              <a:lnSpc>
                <a:spcPts val="2000"/>
              </a:lnSpc>
              <a:buFontTx/>
              <a:buNone/>
              <a:defRPr/>
            </a:pPr>
            <a:r>
              <a:rPr lang="en-GB" altLang="en-US" sz="2000" dirty="0"/>
              <a:t> </a:t>
            </a:r>
            <a:r>
              <a:rPr lang="en-GB" altLang="en-US" b="1" dirty="0" smtClean="0"/>
              <a:t>What is the difference? </a:t>
            </a:r>
          </a:p>
          <a:p>
            <a:pPr marL="0" indent="0" eaLnBrk="1" hangingPunct="1">
              <a:lnSpc>
                <a:spcPts val="2000"/>
              </a:lnSpc>
              <a:buFontTx/>
              <a:buNone/>
              <a:defRPr/>
            </a:pPr>
            <a:endParaRPr lang="en-GB" altLang="en-US" dirty="0"/>
          </a:p>
          <a:p>
            <a:pPr eaLnBrk="1" hangingPunct="1">
              <a:lnSpc>
                <a:spcPts val="2500"/>
              </a:lnSpc>
              <a:spcBef>
                <a:spcPts val="300"/>
              </a:spcBef>
              <a:defRPr/>
            </a:pPr>
            <a:r>
              <a:rPr lang="en-GB" altLang="en-US" dirty="0"/>
              <a:t>A regulation is a </a:t>
            </a:r>
            <a:r>
              <a:rPr lang="en-GB" altLang="en-US" u="sng" dirty="0"/>
              <a:t>binding legislative act</a:t>
            </a:r>
            <a:r>
              <a:rPr lang="en-GB" altLang="en-US" dirty="0"/>
              <a:t>. It must be applied in its entirety across the </a:t>
            </a:r>
            <a:r>
              <a:rPr lang="en-GB" altLang="en-US" dirty="0" smtClean="0"/>
              <a:t>EU.</a:t>
            </a:r>
          </a:p>
          <a:p>
            <a:pPr eaLnBrk="1" hangingPunct="1">
              <a:lnSpc>
                <a:spcPts val="2500"/>
              </a:lnSpc>
              <a:spcBef>
                <a:spcPts val="300"/>
              </a:spcBef>
              <a:defRPr/>
            </a:pPr>
            <a:endParaRPr lang="en-GB" altLang="en-US" dirty="0" smtClean="0"/>
          </a:p>
          <a:p>
            <a:pPr eaLnBrk="1" hangingPunct="1">
              <a:lnSpc>
                <a:spcPts val="2500"/>
              </a:lnSpc>
              <a:spcBef>
                <a:spcPts val="300"/>
              </a:spcBef>
              <a:defRPr/>
            </a:pPr>
            <a:r>
              <a:rPr lang="en-GB" altLang="en-US" dirty="0" smtClean="0"/>
              <a:t>In contrast to the current DP directive the GDPR is intended to </a:t>
            </a:r>
            <a:r>
              <a:rPr lang="en-GB" altLang="en-US" u="sng" dirty="0" smtClean="0"/>
              <a:t>apply directly</a:t>
            </a:r>
            <a:r>
              <a:rPr lang="en-GB" altLang="en-US" dirty="0" smtClean="0"/>
              <a:t> in each EU member state without the need for implementing legislation. </a:t>
            </a:r>
          </a:p>
          <a:p>
            <a:pPr marL="0" indent="0" eaLnBrk="1" hangingPunct="1">
              <a:lnSpc>
                <a:spcPts val="2500"/>
              </a:lnSpc>
              <a:buFontTx/>
              <a:buNone/>
              <a:defRPr/>
            </a:pPr>
            <a:endParaRPr lang="en-GB" altLang="en-US" sz="2000" dirty="0"/>
          </a:p>
          <a:p>
            <a:pPr eaLnBrk="1" hangingPunct="1">
              <a:lnSpc>
                <a:spcPct val="150000"/>
              </a:lnSpc>
              <a:defRPr/>
            </a:pPr>
            <a:endParaRPr lang="en-GB" altLang="en-US" sz="2000" dirty="0" smtClean="0"/>
          </a:p>
          <a:p>
            <a:pPr marL="0" indent="0" eaLnBrk="1" hangingPunct="1">
              <a:lnSpc>
                <a:spcPct val="90000"/>
              </a:lnSpc>
              <a:buFontTx/>
              <a:buNone/>
              <a:defRPr/>
            </a:pPr>
            <a:r>
              <a:rPr lang="en-GB" altLang="en-US" sz="1200" dirty="0" smtClean="0"/>
              <a:t> </a:t>
            </a:r>
            <a:endParaRPr lang="en-GB" altLang="en-US" sz="1800" dirty="0" smtClean="0"/>
          </a:p>
        </p:txBody>
      </p:sp>
    </p:spTree>
    <p:extLst>
      <p:ext uri="{BB962C8B-B14F-4D97-AF65-F5344CB8AC3E}">
        <p14:creationId xmlns:p14="http://schemas.microsoft.com/office/powerpoint/2010/main" val="29821552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GDPR applies to all </a:t>
            </a:r>
          </a:p>
        </p:txBody>
      </p:sp>
      <p:sp>
        <p:nvSpPr>
          <p:cNvPr id="8195" name="Rectangle 4"/>
          <p:cNvSpPr>
            <a:spLocks noGrp="1" noChangeArrowheads="1"/>
          </p:cNvSpPr>
          <p:nvPr>
            <p:ph idx="1"/>
          </p:nvPr>
        </p:nvSpPr>
        <p:spPr>
          <a:xfrm>
            <a:off x="323850" y="1635125"/>
            <a:ext cx="8424863" cy="2736850"/>
          </a:xfrm>
        </p:spPr>
        <p:txBody>
          <a:bodyPr/>
          <a:lstStyle/>
          <a:p>
            <a:pPr lvl="1" eaLnBrk="1" hangingPunct="1">
              <a:lnSpc>
                <a:spcPts val="2500"/>
              </a:lnSpc>
              <a:defRPr/>
            </a:pPr>
            <a:r>
              <a:rPr lang="en-GB" altLang="en-US" sz="2400" dirty="0" smtClean="0"/>
              <a:t>The </a:t>
            </a:r>
            <a:r>
              <a:rPr lang="en-GB" altLang="en-US" sz="2400" dirty="0"/>
              <a:t>GDPR </a:t>
            </a:r>
            <a:r>
              <a:rPr lang="en-GB" altLang="en-US" sz="2400" u="sng" dirty="0"/>
              <a:t>not only applies </a:t>
            </a:r>
            <a:r>
              <a:rPr lang="en-GB" altLang="en-US" sz="2400" dirty="0"/>
              <a:t>to organisations located within the EU but it will also apply to organisations located </a:t>
            </a:r>
            <a:r>
              <a:rPr lang="en-GB" altLang="en-US" sz="2400" u="sng" dirty="0"/>
              <a:t>outside</a:t>
            </a:r>
            <a:r>
              <a:rPr lang="en-GB" altLang="en-US" sz="2400" dirty="0"/>
              <a:t> of the EU if they offer goods or services to, or monitor the behaviour of, EU data subjects. </a:t>
            </a:r>
            <a:endParaRPr lang="en-GB" altLang="en-US" sz="2400" dirty="0" smtClean="0"/>
          </a:p>
          <a:p>
            <a:pPr lvl="1" eaLnBrk="1" hangingPunct="1">
              <a:lnSpc>
                <a:spcPts val="2500"/>
              </a:lnSpc>
              <a:defRPr/>
            </a:pPr>
            <a:endParaRPr lang="en-GB" altLang="en-US" sz="2400" dirty="0"/>
          </a:p>
          <a:p>
            <a:pPr lvl="1" eaLnBrk="1" hangingPunct="1">
              <a:lnSpc>
                <a:spcPts val="2500"/>
              </a:lnSpc>
              <a:defRPr/>
            </a:pPr>
            <a:r>
              <a:rPr lang="en-GB" altLang="en-US" sz="2400" dirty="0" smtClean="0"/>
              <a:t>It </a:t>
            </a:r>
            <a:r>
              <a:rPr lang="en-GB" altLang="en-US" sz="2400" dirty="0"/>
              <a:t>applies to all companies processing and holding the personal data of data subjects residing in the European Union, </a:t>
            </a:r>
            <a:r>
              <a:rPr lang="en-GB" altLang="en-US" sz="2400" u="sng" dirty="0"/>
              <a:t>regardless of the company’s location</a:t>
            </a:r>
            <a:r>
              <a:rPr lang="en-GB" altLang="en-US" sz="2400" dirty="0"/>
              <a:t>.</a:t>
            </a:r>
          </a:p>
          <a:p>
            <a:pPr marL="457200" lvl="1" indent="0" eaLnBrk="1" hangingPunct="1">
              <a:lnSpc>
                <a:spcPts val="2500"/>
              </a:lnSpc>
              <a:buFontTx/>
              <a:buNone/>
              <a:defRPr/>
            </a:pPr>
            <a:endParaRPr lang="en-GB" altLang="en-US" dirty="0" smtClean="0"/>
          </a:p>
          <a:p>
            <a:pPr marL="0" indent="0" eaLnBrk="1" hangingPunct="1">
              <a:lnSpc>
                <a:spcPct val="200000"/>
              </a:lnSpc>
              <a:buFontTx/>
              <a:buNone/>
              <a:defRPr/>
            </a:pPr>
            <a:r>
              <a:rPr lang="en-GB" altLang="en-US" sz="1800" dirty="0" smtClean="0"/>
              <a:t> </a:t>
            </a:r>
          </a:p>
        </p:txBody>
      </p:sp>
    </p:spTree>
    <p:extLst>
      <p:ext uri="{BB962C8B-B14F-4D97-AF65-F5344CB8AC3E}">
        <p14:creationId xmlns:p14="http://schemas.microsoft.com/office/powerpoint/2010/main" val="1578575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rrowheads="1"/>
          </p:cNvPicPr>
          <p:nvPr/>
        </p:nvPicPr>
        <p:blipFill rotWithShape="1">
          <a:blip r:embed="rId2">
            <a:extLst>
              <a:ext uri="{28A0092B-C50C-407E-A947-70E740481C1C}">
                <a14:useLocalDpi xmlns:a14="http://schemas.microsoft.com/office/drawing/2010/main" val="0"/>
              </a:ext>
            </a:extLst>
          </a:blip>
          <a:srcRect b="5999"/>
          <a:stretch/>
        </p:blipFill>
        <p:spPr bwMode="auto">
          <a:xfrm>
            <a:off x="2267744" y="0"/>
            <a:ext cx="4819802" cy="504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243" name="Oval 5"/>
          <p:cNvSpPr>
            <a:spLocks noChangeArrowheads="1"/>
          </p:cNvSpPr>
          <p:nvPr/>
        </p:nvSpPr>
        <p:spPr bwMode="auto">
          <a:xfrm>
            <a:off x="2123728" y="4371950"/>
            <a:ext cx="1512888" cy="43219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Tree>
    <p:extLst>
      <p:ext uri="{BB962C8B-B14F-4D97-AF65-F5344CB8AC3E}">
        <p14:creationId xmlns:p14="http://schemas.microsoft.com/office/powerpoint/2010/main" val="269552463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smtClean="0"/>
              <a:t>GDPR and UK </a:t>
            </a:r>
          </a:p>
        </p:txBody>
      </p:sp>
      <p:sp>
        <p:nvSpPr>
          <p:cNvPr id="8195" name="Rectangle 4"/>
          <p:cNvSpPr>
            <a:spLocks noGrp="1" noChangeArrowheads="1"/>
          </p:cNvSpPr>
          <p:nvPr>
            <p:ph idx="1"/>
          </p:nvPr>
        </p:nvSpPr>
        <p:spPr>
          <a:xfrm>
            <a:off x="684213" y="1635125"/>
            <a:ext cx="8064500" cy="2808288"/>
          </a:xfrm>
        </p:spPr>
        <p:txBody>
          <a:bodyPr/>
          <a:lstStyle/>
          <a:p>
            <a:pPr eaLnBrk="1" hangingPunct="1">
              <a:lnSpc>
                <a:spcPts val="2500"/>
              </a:lnSpc>
              <a:defRPr/>
            </a:pPr>
            <a:r>
              <a:rPr lang="en-GB" altLang="en-US" dirty="0" smtClean="0"/>
              <a:t>On </a:t>
            </a:r>
            <a:r>
              <a:rPr lang="en-GB" altLang="en-US" dirty="0"/>
              <a:t>September </a:t>
            </a:r>
            <a:r>
              <a:rPr lang="en-GB" altLang="en-US" dirty="0" smtClean="0"/>
              <a:t>13 2017, </a:t>
            </a:r>
            <a:r>
              <a:rPr lang="en-GB" altLang="en-US" dirty="0"/>
              <a:t>the U.K. government introduced in Parliament the Data Protection Bill. The main aim of the bill is to implement the General Data Protection </a:t>
            </a:r>
            <a:r>
              <a:rPr lang="en-GB" altLang="en-US" dirty="0" smtClean="0"/>
              <a:t>Regulation </a:t>
            </a:r>
            <a:r>
              <a:rPr lang="en-GB" altLang="en-US" dirty="0"/>
              <a:t>into U.K. domestic law. </a:t>
            </a:r>
            <a:endParaRPr lang="en-GB" altLang="en-US" dirty="0" smtClean="0"/>
          </a:p>
          <a:p>
            <a:pPr eaLnBrk="1" hangingPunct="1">
              <a:lnSpc>
                <a:spcPts val="2500"/>
              </a:lnSpc>
              <a:defRPr/>
            </a:pPr>
            <a:endParaRPr lang="en-GB" altLang="en-US" dirty="0"/>
          </a:p>
          <a:p>
            <a:pPr eaLnBrk="1" hangingPunct="1">
              <a:lnSpc>
                <a:spcPts val="2500"/>
              </a:lnSpc>
              <a:defRPr/>
            </a:pPr>
            <a:r>
              <a:rPr lang="en-GB" altLang="en-US" dirty="0"/>
              <a:t>W</a:t>
            </a:r>
            <a:r>
              <a:rPr lang="en-GB" altLang="en-US" dirty="0" smtClean="0"/>
              <a:t>ith </a:t>
            </a:r>
            <a:r>
              <a:rPr lang="en-GB" altLang="en-US" dirty="0"/>
              <a:t>the deadline for Brexit not until 31 March 2019, the GDPR will be effective in the UK for more than ten months.</a:t>
            </a:r>
          </a:p>
          <a:p>
            <a:pPr eaLnBrk="1" hangingPunct="1">
              <a:lnSpc>
                <a:spcPts val="2500"/>
              </a:lnSpc>
              <a:defRPr/>
            </a:pPr>
            <a:endParaRPr lang="en-GB" altLang="en-US" sz="1800" b="1" dirty="0"/>
          </a:p>
          <a:p>
            <a:pPr eaLnBrk="1" hangingPunct="1">
              <a:lnSpc>
                <a:spcPts val="2500"/>
              </a:lnSpc>
              <a:defRPr/>
            </a:pPr>
            <a:endParaRPr lang="en-GB" altLang="en-US" sz="1800" b="1" dirty="0"/>
          </a:p>
          <a:p>
            <a:pPr eaLnBrk="1" hangingPunct="1">
              <a:lnSpc>
                <a:spcPts val="2500"/>
              </a:lnSpc>
              <a:defRPr/>
            </a:pPr>
            <a:endParaRPr lang="en-GB" altLang="en-US" sz="1800" b="1" dirty="0"/>
          </a:p>
          <a:p>
            <a:pPr eaLnBrk="1" hangingPunct="1">
              <a:lnSpc>
                <a:spcPct val="150000"/>
              </a:lnSpc>
              <a:defRPr/>
            </a:pPr>
            <a:endParaRPr lang="en-GB" altLang="en-US" b="1" dirty="0"/>
          </a:p>
          <a:p>
            <a:pPr eaLnBrk="1" hangingPunct="1">
              <a:lnSpc>
                <a:spcPct val="150000"/>
              </a:lnSpc>
              <a:defRPr/>
            </a:pPr>
            <a:endParaRPr lang="en-GB" altLang="en-US" b="1" dirty="0" smtClean="0"/>
          </a:p>
          <a:p>
            <a:pPr marL="0" indent="0" eaLnBrk="1" hangingPunct="1">
              <a:lnSpc>
                <a:spcPct val="90000"/>
              </a:lnSpc>
              <a:buFontTx/>
              <a:buNone/>
              <a:defRPr/>
            </a:pPr>
            <a:r>
              <a:rPr lang="en-GB" altLang="en-US" sz="1800" dirty="0" smtClean="0"/>
              <a:t> </a:t>
            </a:r>
          </a:p>
        </p:txBody>
      </p:sp>
    </p:spTree>
    <p:extLst>
      <p:ext uri="{BB962C8B-B14F-4D97-AF65-F5344CB8AC3E}">
        <p14:creationId xmlns:p14="http://schemas.microsoft.com/office/powerpoint/2010/main" val="313345465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Why should we care about GDPR </a:t>
            </a:r>
          </a:p>
        </p:txBody>
      </p:sp>
      <p:sp>
        <p:nvSpPr>
          <p:cNvPr id="20483" name="Rectangle 4"/>
          <p:cNvSpPr>
            <a:spLocks noGrp="1" noChangeArrowheads="1"/>
          </p:cNvSpPr>
          <p:nvPr>
            <p:ph idx="1"/>
          </p:nvPr>
        </p:nvSpPr>
        <p:spPr>
          <a:xfrm>
            <a:off x="684213" y="1635125"/>
            <a:ext cx="8064500" cy="2519363"/>
          </a:xfrm>
        </p:spPr>
        <p:txBody>
          <a:bodyPr/>
          <a:lstStyle/>
          <a:p>
            <a:pPr marL="0" indent="0" algn="ctr" eaLnBrk="1" hangingPunct="1">
              <a:buFontTx/>
              <a:buNone/>
            </a:pPr>
            <a:r>
              <a:rPr lang="en-GB" altLang="en-US" sz="2800" b="1" smtClean="0">
                <a:solidFill>
                  <a:srgbClr val="FF0000"/>
                </a:solidFill>
              </a:rPr>
              <a:t>Increased Administrative Overheads</a:t>
            </a:r>
          </a:p>
          <a:p>
            <a:pPr marL="0" indent="0" algn="ctr" eaLnBrk="1" hangingPunct="1">
              <a:buFontTx/>
              <a:buNone/>
            </a:pPr>
            <a:endParaRPr lang="en-GB" altLang="en-US" sz="2800" b="1" smtClean="0">
              <a:solidFill>
                <a:srgbClr val="FF0000"/>
              </a:solidFill>
            </a:endParaRPr>
          </a:p>
          <a:p>
            <a:pPr marL="0" indent="0" algn="ctr" eaLnBrk="1" hangingPunct="1">
              <a:lnSpc>
                <a:spcPts val="2875"/>
              </a:lnSpc>
              <a:buFontTx/>
              <a:buNone/>
            </a:pPr>
            <a:r>
              <a:rPr lang="en-GB" altLang="en-US" b="1" smtClean="0"/>
              <a:t>GDPR is a </a:t>
            </a:r>
            <a:r>
              <a:rPr lang="en-GB" altLang="en-US" b="1" u="sng" smtClean="0"/>
              <a:t>more rigorous specification </a:t>
            </a:r>
            <a:r>
              <a:rPr lang="en-GB" altLang="en-US" b="1" smtClean="0"/>
              <a:t>than the current data protection act which means more detailed and </a:t>
            </a:r>
            <a:r>
              <a:rPr lang="en-GB" altLang="en-US" b="1" u="sng" smtClean="0"/>
              <a:t>onerous obligations </a:t>
            </a:r>
            <a:r>
              <a:rPr lang="en-GB" altLang="en-US" b="1" smtClean="0"/>
              <a:t>are imposed on organisations.</a:t>
            </a:r>
          </a:p>
          <a:p>
            <a:pPr marL="0" indent="0" eaLnBrk="1" hangingPunct="1">
              <a:lnSpc>
                <a:spcPct val="200000"/>
              </a:lnSpc>
              <a:buFontTx/>
              <a:buNone/>
            </a:pPr>
            <a:r>
              <a:rPr lang="en-GB" altLang="en-US" sz="1800" smtClean="0"/>
              <a:t> </a:t>
            </a:r>
          </a:p>
        </p:txBody>
      </p:sp>
    </p:spTree>
    <p:extLst>
      <p:ext uri="{BB962C8B-B14F-4D97-AF65-F5344CB8AC3E}">
        <p14:creationId xmlns:p14="http://schemas.microsoft.com/office/powerpoint/2010/main" val="42126905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Why should we care about GDPR </a:t>
            </a:r>
          </a:p>
        </p:txBody>
      </p:sp>
      <p:sp>
        <p:nvSpPr>
          <p:cNvPr id="21507" name="Rectangle 4"/>
          <p:cNvSpPr>
            <a:spLocks noGrp="1" noChangeArrowheads="1"/>
          </p:cNvSpPr>
          <p:nvPr>
            <p:ph idx="1"/>
          </p:nvPr>
        </p:nvSpPr>
        <p:spPr>
          <a:xfrm>
            <a:off x="684213" y="1635125"/>
            <a:ext cx="8064500" cy="2808288"/>
          </a:xfrm>
        </p:spPr>
        <p:txBody>
          <a:bodyPr/>
          <a:lstStyle/>
          <a:p>
            <a:pPr marL="0" indent="0" algn="ctr" eaLnBrk="1" hangingPunct="1">
              <a:buFontTx/>
              <a:buNone/>
            </a:pPr>
            <a:r>
              <a:rPr lang="en-GB" altLang="en-US" b="1" smtClean="0">
                <a:solidFill>
                  <a:srgbClr val="FF0000"/>
                </a:solidFill>
              </a:rPr>
              <a:t>1. Consent</a:t>
            </a:r>
          </a:p>
          <a:p>
            <a:pPr lvl="1" eaLnBrk="1" hangingPunct="1">
              <a:lnSpc>
                <a:spcPts val="2500"/>
              </a:lnSpc>
            </a:pPr>
            <a:r>
              <a:rPr lang="en-GB" altLang="en-US" sz="2400" smtClean="0"/>
              <a:t>In general you have to have a data subject’s consent to process their data.</a:t>
            </a:r>
          </a:p>
          <a:p>
            <a:pPr lvl="1" eaLnBrk="1" hangingPunct="1">
              <a:lnSpc>
                <a:spcPts val="2500"/>
              </a:lnSpc>
            </a:pPr>
            <a:r>
              <a:rPr lang="en-GB" altLang="en-US" sz="2400" smtClean="0"/>
              <a:t>While there are specific circumstances in which consent is not strictly necessary, these generally revolve around </a:t>
            </a:r>
            <a:r>
              <a:rPr lang="en-GB" altLang="en-US" sz="2400" u="sng" smtClean="0"/>
              <a:t>legal requirements</a:t>
            </a:r>
            <a:r>
              <a:rPr lang="en-GB" altLang="en-US" sz="2400" smtClean="0"/>
              <a:t>, such as, compliance with another law or where the data subject’s consent is provided through a </a:t>
            </a:r>
            <a:r>
              <a:rPr lang="en-GB" altLang="en-US" sz="2400" u="sng" smtClean="0"/>
              <a:t>contract</a:t>
            </a:r>
            <a:r>
              <a:rPr lang="en-GB" altLang="en-US" sz="2400" smtClean="0"/>
              <a:t>.</a:t>
            </a:r>
          </a:p>
          <a:p>
            <a:pPr lvl="1" eaLnBrk="1" hangingPunct="1"/>
            <a:endParaRPr lang="en-GB" altLang="en-US" smtClean="0"/>
          </a:p>
          <a:p>
            <a:pPr marL="0" indent="0" eaLnBrk="1" hangingPunct="1">
              <a:lnSpc>
                <a:spcPct val="200000"/>
              </a:lnSpc>
              <a:buFontTx/>
              <a:buNone/>
            </a:pPr>
            <a:r>
              <a:rPr lang="en-GB" altLang="en-US" sz="1800" smtClean="0"/>
              <a:t> </a:t>
            </a:r>
          </a:p>
        </p:txBody>
      </p:sp>
    </p:spTree>
    <p:extLst>
      <p:ext uri="{BB962C8B-B14F-4D97-AF65-F5344CB8AC3E}">
        <p14:creationId xmlns:p14="http://schemas.microsoft.com/office/powerpoint/2010/main" val="170502263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Why should we care about GDPR </a:t>
            </a:r>
          </a:p>
        </p:txBody>
      </p:sp>
      <p:sp>
        <p:nvSpPr>
          <p:cNvPr id="22531" name="Rectangle 4"/>
          <p:cNvSpPr>
            <a:spLocks noGrp="1" noChangeArrowheads="1"/>
          </p:cNvSpPr>
          <p:nvPr>
            <p:ph idx="1"/>
          </p:nvPr>
        </p:nvSpPr>
        <p:spPr>
          <a:xfrm>
            <a:off x="684213" y="1635125"/>
            <a:ext cx="8064500" cy="2808288"/>
          </a:xfrm>
        </p:spPr>
        <p:txBody>
          <a:bodyPr/>
          <a:lstStyle/>
          <a:p>
            <a:pPr marL="0" indent="0" algn="ctr" eaLnBrk="1" hangingPunct="1">
              <a:buFontTx/>
              <a:buNone/>
              <a:defRPr/>
            </a:pPr>
            <a:r>
              <a:rPr lang="en-GB" altLang="en-US" b="1" dirty="0" smtClean="0">
                <a:solidFill>
                  <a:srgbClr val="FF0000"/>
                </a:solidFill>
              </a:rPr>
              <a:t>1. Consent</a:t>
            </a:r>
          </a:p>
          <a:p>
            <a:pPr lvl="1" eaLnBrk="1" hangingPunct="1">
              <a:defRPr/>
            </a:pPr>
            <a:r>
              <a:rPr lang="en-GB" altLang="en-US" dirty="0" smtClean="0"/>
              <a:t>Data controllers will have to ensure that they </a:t>
            </a:r>
            <a:r>
              <a:rPr lang="en-GB" altLang="en-US" u="sng" dirty="0" smtClean="0"/>
              <a:t>secure clear and unambiguous consent</a:t>
            </a:r>
            <a:r>
              <a:rPr lang="en-GB" altLang="en-US" dirty="0" smtClean="0"/>
              <a:t> from the data subject before processing personal data.</a:t>
            </a:r>
          </a:p>
          <a:p>
            <a:pPr lvl="1" eaLnBrk="1" hangingPunct="1">
              <a:defRPr/>
            </a:pPr>
            <a:r>
              <a:rPr lang="en-GB" altLang="en-US" dirty="0" smtClean="0"/>
              <a:t>Critically, the data controller is not permitted to count, </a:t>
            </a:r>
            <a:r>
              <a:rPr lang="en-GB" altLang="en-US" b="1" u="sng" dirty="0" smtClean="0"/>
              <a:t>silence</a:t>
            </a:r>
            <a:r>
              <a:rPr lang="en-GB" altLang="en-US" dirty="0" smtClean="0"/>
              <a:t>, </a:t>
            </a:r>
            <a:r>
              <a:rPr lang="en-GB" altLang="en-US" b="1" u="sng" dirty="0" smtClean="0"/>
              <a:t>pre-ticked boxes </a:t>
            </a:r>
            <a:r>
              <a:rPr lang="en-GB" altLang="en-US" dirty="0" smtClean="0"/>
              <a:t>or </a:t>
            </a:r>
            <a:r>
              <a:rPr lang="en-GB" altLang="en-US" b="1" u="sng" dirty="0" smtClean="0"/>
              <a:t>inactivity</a:t>
            </a:r>
            <a:r>
              <a:rPr lang="en-GB" altLang="en-US" dirty="0" smtClean="0"/>
              <a:t> as consent.  It has to be </a:t>
            </a:r>
            <a:r>
              <a:rPr lang="en-GB" altLang="en-US" b="1" u="sng" dirty="0" smtClean="0">
                <a:uFill>
                  <a:solidFill>
                    <a:srgbClr val="00B0F0"/>
                  </a:solidFill>
                </a:uFill>
              </a:rPr>
              <a:t>freely given</a:t>
            </a:r>
            <a:r>
              <a:rPr lang="en-GB" altLang="en-US" dirty="0" smtClean="0"/>
              <a:t>, </a:t>
            </a:r>
            <a:r>
              <a:rPr lang="en-GB" altLang="en-US" b="1" u="sng" dirty="0" smtClean="0">
                <a:uFill>
                  <a:solidFill>
                    <a:srgbClr val="00B0F0"/>
                  </a:solidFill>
                </a:uFill>
              </a:rPr>
              <a:t>specific</a:t>
            </a:r>
            <a:r>
              <a:rPr lang="en-GB" altLang="en-US" dirty="0" smtClean="0"/>
              <a:t>, </a:t>
            </a:r>
            <a:r>
              <a:rPr lang="en-GB" altLang="en-US" b="1" u="sng" dirty="0" smtClean="0">
                <a:uFill>
                  <a:solidFill>
                    <a:srgbClr val="00B0F0"/>
                  </a:solidFill>
                </a:uFill>
              </a:rPr>
              <a:t>informed</a:t>
            </a:r>
            <a:r>
              <a:rPr lang="en-GB" altLang="en-US" dirty="0" smtClean="0"/>
              <a:t> and </a:t>
            </a:r>
            <a:r>
              <a:rPr lang="en-GB" altLang="en-US" b="1" u="sng" dirty="0" smtClean="0">
                <a:uFill>
                  <a:solidFill>
                    <a:srgbClr val="00B0F0"/>
                  </a:solidFill>
                </a:uFill>
              </a:rPr>
              <a:t>unambiguous</a:t>
            </a:r>
            <a:r>
              <a:rPr lang="en-GB" altLang="en-US" dirty="0" smtClean="0"/>
              <a:t>.</a:t>
            </a:r>
          </a:p>
          <a:p>
            <a:pPr lvl="1" eaLnBrk="1" hangingPunct="1">
              <a:buFont typeface="Wingdings" pitchFamily="2" charset="2"/>
              <a:buChar char="Ø"/>
              <a:defRPr/>
            </a:pPr>
            <a:r>
              <a:rPr lang="en-GB" altLang="en-US" dirty="0" smtClean="0">
                <a:solidFill>
                  <a:srgbClr val="FF0000"/>
                </a:solidFill>
              </a:rPr>
              <a:t>The data subject has the right to withdraw consent at any time.</a:t>
            </a:r>
          </a:p>
          <a:p>
            <a:pPr marL="457200" lvl="1" indent="0" eaLnBrk="1" hangingPunct="1">
              <a:buFontTx/>
              <a:buNone/>
              <a:defRPr/>
            </a:pPr>
            <a:endParaRPr lang="en-GB" altLang="en-US" dirty="0" smtClean="0"/>
          </a:p>
          <a:p>
            <a:pPr lvl="1" eaLnBrk="1" hangingPunct="1">
              <a:defRPr/>
            </a:pPr>
            <a:endParaRPr lang="en-GB" altLang="en-US" dirty="0" smtClean="0"/>
          </a:p>
          <a:p>
            <a:pPr lvl="1" eaLnBrk="1" hangingPunct="1">
              <a:defRPr/>
            </a:pPr>
            <a:endParaRPr lang="en-GB" altLang="en-US" dirty="0" smtClean="0"/>
          </a:p>
          <a:p>
            <a:pPr marL="0" indent="0" eaLnBrk="1" hangingPunct="1">
              <a:lnSpc>
                <a:spcPct val="200000"/>
              </a:lnSpc>
              <a:buFontTx/>
              <a:buNone/>
              <a:defRPr/>
            </a:pPr>
            <a:r>
              <a:rPr lang="en-GB" altLang="en-US" sz="1800" dirty="0" smtClean="0"/>
              <a:t> </a:t>
            </a:r>
          </a:p>
        </p:txBody>
      </p:sp>
    </p:spTree>
    <p:extLst>
      <p:ext uri="{BB962C8B-B14F-4D97-AF65-F5344CB8AC3E}">
        <p14:creationId xmlns:p14="http://schemas.microsoft.com/office/powerpoint/2010/main" val="257572938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Why should we care about GDPR </a:t>
            </a:r>
          </a:p>
        </p:txBody>
      </p:sp>
      <p:sp>
        <p:nvSpPr>
          <p:cNvPr id="22531" name="Rectangle 4"/>
          <p:cNvSpPr>
            <a:spLocks noGrp="1" noChangeArrowheads="1"/>
          </p:cNvSpPr>
          <p:nvPr>
            <p:ph idx="1"/>
          </p:nvPr>
        </p:nvSpPr>
        <p:spPr>
          <a:xfrm>
            <a:off x="684213" y="1635125"/>
            <a:ext cx="8064500" cy="2160588"/>
          </a:xfrm>
        </p:spPr>
        <p:txBody>
          <a:bodyPr/>
          <a:lstStyle/>
          <a:p>
            <a:pPr marL="0" indent="0" algn="ctr" eaLnBrk="1" hangingPunct="1">
              <a:lnSpc>
                <a:spcPts val="2500"/>
              </a:lnSpc>
              <a:buFontTx/>
              <a:buNone/>
              <a:defRPr/>
            </a:pPr>
            <a:r>
              <a:rPr lang="en-GB" altLang="en-US" b="1" dirty="0" smtClean="0">
                <a:solidFill>
                  <a:srgbClr val="FF0000"/>
                </a:solidFill>
              </a:rPr>
              <a:t>2. Right to erasure (‘right to be forgotten’)</a:t>
            </a:r>
          </a:p>
          <a:p>
            <a:pPr marL="0" indent="0" algn="ctr" eaLnBrk="1" hangingPunct="1">
              <a:lnSpc>
                <a:spcPts val="2500"/>
              </a:lnSpc>
              <a:buFontTx/>
              <a:buNone/>
              <a:defRPr/>
            </a:pPr>
            <a:endParaRPr lang="en-GB" altLang="en-US" b="1" dirty="0" smtClean="0">
              <a:solidFill>
                <a:srgbClr val="FF0000"/>
              </a:solidFill>
            </a:endParaRPr>
          </a:p>
          <a:p>
            <a:pPr lvl="1" eaLnBrk="1" hangingPunct="1">
              <a:lnSpc>
                <a:spcPts val="2500"/>
              </a:lnSpc>
              <a:defRPr/>
            </a:pPr>
            <a:r>
              <a:rPr lang="en-GB" altLang="en-US" sz="2400" dirty="0" smtClean="0"/>
              <a:t>The broad principle underpinning this right is to enable an individual to request the deletion or removal of personal data where there is no compelling reason for its continued processing.</a:t>
            </a:r>
          </a:p>
          <a:p>
            <a:pPr marL="457200" lvl="1" indent="0" eaLnBrk="1" hangingPunct="1">
              <a:lnSpc>
                <a:spcPts val="2500"/>
              </a:lnSpc>
              <a:buFontTx/>
              <a:buNone/>
              <a:defRPr/>
            </a:pPr>
            <a:endParaRPr lang="en-GB" altLang="en-US" dirty="0" smtClean="0"/>
          </a:p>
          <a:p>
            <a:pPr marL="0" indent="0" eaLnBrk="1" hangingPunct="1">
              <a:lnSpc>
                <a:spcPct val="200000"/>
              </a:lnSpc>
              <a:buFontTx/>
              <a:buNone/>
              <a:defRPr/>
            </a:pPr>
            <a:r>
              <a:rPr lang="en-GB" altLang="en-US" sz="1800" dirty="0" smtClean="0"/>
              <a:t> </a:t>
            </a:r>
          </a:p>
        </p:txBody>
      </p:sp>
    </p:spTree>
    <p:extLst>
      <p:ext uri="{BB962C8B-B14F-4D97-AF65-F5344CB8AC3E}">
        <p14:creationId xmlns:p14="http://schemas.microsoft.com/office/powerpoint/2010/main" val="260681972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Why should we care about GDPR </a:t>
            </a:r>
          </a:p>
        </p:txBody>
      </p:sp>
      <p:sp>
        <p:nvSpPr>
          <p:cNvPr id="24579" name="Rectangle 4"/>
          <p:cNvSpPr>
            <a:spLocks noGrp="1" noChangeArrowheads="1"/>
          </p:cNvSpPr>
          <p:nvPr>
            <p:ph idx="1"/>
          </p:nvPr>
        </p:nvSpPr>
        <p:spPr>
          <a:xfrm>
            <a:off x="684213" y="1635125"/>
            <a:ext cx="8064500" cy="3097213"/>
          </a:xfrm>
        </p:spPr>
        <p:txBody>
          <a:bodyPr/>
          <a:lstStyle/>
          <a:p>
            <a:pPr marL="0" indent="0" algn="ctr" eaLnBrk="1" hangingPunct="1">
              <a:buFontTx/>
              <a:buNone/>
              <a:defRPr/>
            </a:pPr>
            <a:r>
              <a:rPr lang="en-GB" altLang="en-US" b="1" dirty="0" smtClean="0">
                <a:solidFill>
                  <a:srgbClr val="FF0000"/>
                </a:solidFill>
              </a:rPr>
              <a:t>3. Data Breach Notification</a:t>
            </a:r>
          </a:p>
          <a:p>
            <a:pPr lvl="1" eaLnBrk="1" hangingPunct="1">
              <a:lnSpc>
                <a:spcPts val="2400"/>
              </a:lnSpc>
              <a:defRPr/>
            </a:pPr>
            <a:r>
              <a:rPr lang="en-GB" altLang="en-US" sz="2400" dirty="0" smtClean="0"/>
              <a:t>The GDPR introduces a common data breach notification and is aimed at ensuring organisations constantly monitor for breaches of data protection.</a:t>
            </a:r>
          </a:p>
          <a:p>
            <a:pPr marL="457200" lvl="1" indent="0" eaLnBrk="1" hangingPunct="1">
              <a:lnSpc>
                <a:spcPts val="2400"/>
              </a:lnSpc>
              <a:buFontTx/>
              <a:buNone/>
              <a:defRPr/>
            </a:pPr>
            <a:endParaRPr lang="en-GB" altLang="en-US" sz="2400" dirty="0" smtClean="0"/>
          </a:p>
          <a:p>
            <a:pPr lvl="1" eaLnBrk="1" hangingPunct="1">
              <a:lnSpc>
                <a:spcPts val="2400"/>
              </a:lnSpc>
              <a:defRPr/>
            </a:pPr>
            <a:r>
              <a:rPr lang="en-GB" altLang="en-US" sz="2400" dirty="0" smtClean="0"/>
              <a:t>The regulation requires organisation to notify the local data protection authority of a data breach within </a:t>
            </a:r>
            <a:r>
              <a:rPr lang="en-GB" altLang="en-US" sz="2400" b="1" dirty="0" smtClean="0"/>
              <a:t>72 hours </a:t>
            </a:r>
            <a:r>
              <a:rPr lang="en-GB" altLang="en-US" sz="2400" dirty="0" smtClean="0"/>
              <a:t>of discovering the data breach.</a:t>
            </a:r>
          </a:p>
          <a:p>
            <a:pPr marL="0" indent="0" eaLnBrk="1" hangingPunct="1">
              <a:lnSpc>
                <a:spcPct val="200000"/>
              </a:lnSpc>
              <a:buFontTx/>
              <a:buNone/>
              <a:defRPr/>
            </a:pPr>
            <a:r>
              <a:rPr lang="en-GB" altLang="en-US" sz="1800" dirty="0" smtClean="0"/>
              <a:t> </a:t>
            </a:r>
          </a:p>
        </p:txBody>
      </p:sp>
    </p:spTree>
    <p:extLst>
      <p:ext uri="{BB962C8B-B14F-4D97-AF65-F5344CB8AC3E}">
        <p14:creationId xmlns:p14="http://schemas.microsoft.com/office/powerpoint/2010/main" val="255555473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Why should we care about GDPR </a:t>
            </a:r>
          </a:p>
        </p:txBody>
      </p:sp>
      <p:sp>
        <p:nvSpPr>
          <p:cNvPr id="25603" name="Rectangle 4"/>
          <p:cNvSpPr>
            <a:spLocks noGrp="1" noChangeArrowheads="1"/>
          </p:cNvSpPr>
          <p:nvPr>
            <p:ph idx="1"/>
          </p:nvPr>
        </p:nvSpPr>
        <p:spPr>
          <a:xfrm>
            <a:off x="684213" y="1635125"/>
            <a:ext cx="8064500" cy="3097213"/>
          </a:xfrm>
        </p:spPr>
        <p:txBody>
          <a:bodyPr/>
          <a:lstStyle/>
          <a:p>
            <a:pPr marL="0" indent="0" algn="ctr" eaLnBrk="1" hangingPunct="1">
              <a:buFontTx/>
              <a:buNone/>
            </a:pPr>
            <a:r>
              <a:rPr lang="en-GB" altLang="en-US" b="1" smtClean="0">
                <a:solidFill>
                  <a:srgbClr val="FF0000"/>
                </a:solidFill>
              </a:rPr>
              <a:t>4. GDPR expands liability beyond data controllers </a:t>
            </a:r>
          </a:p>
          <a:p>
            <a:pPr marL="0" indent="0" algn="ctr" eaLnBrk="1" hangingPunct="1">
              <a:buFontTx/>
              <a:buNone/>
            </a:pPr>
            <a:endParaRPr lang="en-GB" altLang="en-US" b="1" smtClean="0">
              <a:solidFill>
                <a:srgbClr val="FF0000"/>
              </a:solidFill>
            </a:endParaRPr>
          </a:p>
          <a:p>
            <a:pPr lvl="1" eaLnBrk="1" hangingPunct="1">
              <a:lnSpc>
                <a:spcPts val="2500"/>
              </a:lnSpc>
            </a:pPr>
            <a:r>
              <a:rPr lang="en-GB" altLang="en-US" sz="2400" smtClean="0"/>
              <a:t>In the past only data controllers were considered responsible for data processing activities, but the GDPR extends liability to all organisations that touch personal data.</a:t>
            </a:r>
          </a:p>
          <a:p>
            <a:pPr lvl="1" eaLnBrk="1" hangingPunct="1">
              <a:lnSpc>
                <a:spcPts val="2500"/>
              </a:lnSpc>
            </a:pPr>
            <a:endParaRPr lang="en-GB" altLang="en-US" smtClean="0"/>
          </a:p>
          <a:p>
            <a:pPr marL="0" indent="0" eaLnBrk="1" hangingPunct="1">
              <a:lnSpc>
                <a:spcPct val="200000"/>
              </a:lnSpc>
              <a:buFontTx/>
              <a:buNone/>
            </a:pPr>
            <a:r>
              <a:rPr lang="en-GB" altLang="en-US" sz="1800" smtClean="0"/>
              <a:t> </a:t>
            </a:r>
          </a:p>
        </p:txBody>
      </p:sp>
    </p:spTree>
    <p:extLst>
      <p:ext uri="{BB962C8B-B14F-4D97-AF65-F5344CB8AC3E}">
        <p14:creationId xmlns:p14="http://schemas.microsoft.com/office/powerpoint/2010/main" val="243525957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Why should we care about GDPR </a:t>
            </a:r>
          </a:p>
        </p:txBody>
      </p:sp>
      <p:sp>
        <p:nvSpPr>
          <p:cNvPr id="26627" name="Rectangle 4"/>
          <p:cNvSpPr>
            <a:spLocks noGrp="1" noChangeArrowheads="1"/>
          </p:cNvSpPr>
          <p:nvPr>
            <p:ph idx="1"/>
          </p:nvPr>
        </p:nvSpPr>
        <p:spPr>
          <a:xfrm>
            <a:off x="684213" y="1635125"/>
            <a:ext cx="8064500" cy="3097213"/>
          </a:xfrm>
        </p:spPr>
        <p:txBody>
          <a:bodyPr/>
          <a:lstStyle/>
          <a:p>
            <a:pPr marL="0" indent="0" algn="ctr" eaLnBrk="1" hangingPunct="1">
              <a:lnSpc>
                <a:spcPts val="2500"/>
              </a:lnSpc>
              <a:buFontTx/>
              <a:buNone/>
              <a:defRPr/>
            </a:pPr>
            <a:r>
              <a:rPr lang="en-GB" altLang="en-US" b="1" dirty="0" smtClean="0">
                <a:solidFill>
                  <a:srgbClr val="FF0000"/>
                </a:solidFill>
              </a:rPr>
              <a:t>5. Massive Fines </a:t>
            </a:r>
          </a:p>
          <a:p>
            <a:pPr marL="0" indent="0" algn="ctr" eaLnBrk="1" hangingPunct="1">
              <a:lnSpc>
                <a:spcPts val="2500"/>
              </a:lnSpc>
              <a:buFontTx/>
              <a:buNone/>
              <a:defRPr/>
            </a:pPr>
            <a:endParaRPr lang="en-GB" altLang="en-US" b="1" dirty="0" smtClean="0">
              <a:solidFill>
                <a:srgbClr val="FF0000"/>
              </a:solidFill>
            </a:endParaRPr>
          </a:p>
          <a:p>
            <a:pPr marL="0" indent="0" algn="ctr" eaLnBrk="1" hangingPunct="1">
              <a:lnSpc>
                <a:spcPts val="2500"/>
              </a:lnSpc>
              <a:buFontTx/>
              <a:buNone/>
              <a:defRPr/>
            </a:pPr>
            <a:r>
              <a:rPr lang="en-GB" altLang="en-US" b="1" dirty="0" smtClean="0"/>
              <a:t>General conditions for imposing administrative fines</a:t>
            </a:r>
          </a:p>
          <a:p>
            <a:pPr lvl="1" eaLnBrk="1" hangingPunct="1">
              <a:lnSpc>
                <a:spcPts val="2500"/>
              </a:lnSpc>
              <a:defRPr/>
            </a:pPr>
            <a:r>
              <a:rPr lang="en-GB" altLang="en-US" sz="2400" dirty="0" smtClean="0"/>
              <a:t>The GDPR gives supervisory authorities the power to issue fines of up to:</a:t>
            </a:r>
          </a:p>
          <a:p>
            <a:pPr marL="457200" lvl="1" indent="0" eaLnBrk="1" hangingPunct="1">
              <a:lnSpc>
                <a:spcPts val="2500"/>
              </a:lnSpc>
              <a:buFontTx/>
              <a:buNone/>
              <a:defRPr/>
            </a:pPr>
            <a:endParaRPr lang="en-GB" altLang="en-US" sz="2400" dirty="0" smtClean="0"/>
          </a:p>
          <a:p>
            <a:pPr lvl="2" eaLnBrk="1" hangingPunct="1">
              <a:lnSpc>
                <a:spcPts val="2500"/>
              </a:lnSpc>
              <a:buFont typeface="Wingdings" panose="05000000000000000000" pitchFamily="2" charset="2"/>
              <a:buChar char="Ø"/>
              <a:defRPr/>
            </a:pPr>
            <a:r>
              <a:rPr lang="en-GB" altLang="en-US" sz="2400" dirty="0" smtClean="0"/>
              <a:t>20 million or 4% of annual global turnover - whichever is greater.</a:t>
            </a:r>
          </a:p>
          <a:p>
            <a:pPr lvl="1" eaLnBrk="1" hangingPunct="1">
              <a:lnSpc>
                <a:spcPts val="2500"/>
              </a:lnSpc>
              <a:defRPr/>
            </a:pPr>
            <a:endParaRPr lang="en-GB" altLang="en-US" dirty="0" smtClean="0"/>
          </a:p>
          <a:p>
            <a:pPr marL="0" indent="0" eaLnBrk="1" hangingPunct="1">
              <a:lnSpc>
                <a:spcPct val="200000"/>
              </a:lnSpc>
              <a:buFontTx/>
              <a:buNone/>
              <a:defRPr/>
            </a:pPr>
            <a:r>
              <a:rPr lang="en-GB" altLang="en-US" sz="1800" dirty="0" smtClean="0"/>
              <a:t> </a:t>
            </a:r>
          </a:p>
        </p:txBody>
      </p:sp>
    </p:spTree>
    <p:extLst>
      <p:ext uri="{BB962C8B-B14F-4D97-AF65-F5344CB8AC3E}">
        <p14:creationId xmlns:p14="http://schemas.microsoft.com/office/powerpoint/2010/main" val="153298585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Why should we care about GDPR </a:t>
            </a:r>
          </a:p>
        </p:txBody>
      </p:sp>
      <p:sp>
        <p:nvSpPr>
          <p:cNvPr id="27651" name="Rectangle 4"/>
          <p:cNvSpPr>
            <a:spLocks noGrp="1" noChangeArrowheads="1"/>
          </p:cNvSpPr>
          <p:nvPr>
            <p:ph idx="1"/>
          </p:nvPr>
        </p:nvSpPr>
        <p:spPr>
          <a:xfrm>
            <a:off x="684213" y="1635125"/>
            <a:ext cx="8064500" cy="2160588"/>
          </a:xfrm>
        </p:spPr>
        <p:txBody>
          <a:bodyPr/>
          <a:lstStyle/>
          <a:p>
            <a:pPr marL="0" indent="0" algn="ctr" eaLnBrk="1" hangingPunct="1">
              <a:buFontTx/>
              <a:buNone/>
            </a:pPr>
            <a:r>
              <a:rPr lang="en-GB" altLang="en-US" b="1" smtClean="0">
                <a:solidFill>
                  <a:srgbClr val="FF0000"/>
                </a:solidFill>
              </a:rPr>
              <a:t>6. Access Right </a:t>
            </a:r>
          </a:p>
          <a:p>
            <a:pPr marL="0" indent="0" algn="ctr" eaLnBrk="1" hangingPunct="1">
              <a:buFontTx/>
              <a:buNone/>
            </a:pPr>
            <a:endParaRPr lang="en-GB" altLang="en-US" b="1" smtClean="0">
              <a:solidFill>
                <a:srgbClr val="FF0000"/>
              </a:solidFill>
            </a:endParaRPr>
          </a:p>
          <a:p>
            <a:pPr lvl="1" eaLnBrk="1" hangingPunct="1">
              <a:lnSpc>
                <a:spcPts val="2500"/>
              </a:lnSpc>
            </a:pPr>
            <a:r>
              <a:rPr lang="en-GB" altLang="en-US" sz="2400" smtClean="0"/>
              <a:t>Also known as the Right to Access, it entitles the data subject to have access to and information about the personal data that a controller has concerning them.</a:t>
            </a:r>
          </a:p>
          <a:p>
            <a:pPr lvl="1" eaLnBrk="1" hangingPunct="1">
              <a:lnSpc>
                <a:spcPts val="2500"/>
              </a:lnSpc>
            </a:pPr>
            <a:endParaRPr lang="en-GB" altLang="en-US" smtClean="0"/>
          </a:p>
          <a:p>
            <a:pPr marL="0" indent="0" eaLnBrk="1" hangingPunct="1">
              <a:lnSpc>
                <a:spcPct val="200000"/>
              </a:lnSpc>
              <a:buFontTx/>
              <a:buNone/>
            </a:pPr>
            <a:r>
              <a:rPr lang="en-GB" altLang="en-US" sz="1800" smtClean="0"/>
              <a:t> </a:t>
            </a:r>
          </a:p>
        </p:txBody>
      </p:sp>
    </p:spTree>
    <p:extLst>
      <p:ext uri="{BB962C8B-B14F-4D97-AF65-F5344CB8AC3E}">
        <p14:creationId xmlns:p14="http://schemas.microsoft.com/office/powerpoint/2010/main" val="286383830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844550"/>
            <a:ext cx="8856663" cy="430213"/>
          </a:xfrm>
        </p:spPr>
        <p:txBody>
          <a:bodyPr/>
          <a:lstStyle/>
          <a:p>
            <a:pPr algn="ctr" eaLnBrk="1" hangingPunct="1"/>
            <a:r>
              <a:rPr lang="en-US" altLang="en-US" smtClean="0"/>
              <a:t>Why should we care about GDPR </a:t>
            </a:r>
          </a:p>
        </p:txBody>
      </p:sp>
      <p:sp>
        <p:nvSpPr>
          <p:cNvPr id="28675" name="Rectangle 4"/>
          <p:cNvSpPr>
            <a:spLocks noGrp="1" noChangeArrowheads="1"/>
          </p:cNvSpPr>
          <p:nvPr>
            <p:ph idx="1"/>
          </p:nvPr>
        </p:nvSpPr>
        <p:spPr>
          <a:xfrm>
            <a:off x="684213" y="1635125"/>
            <a:ext cx="8064500" cy="3097213"/>
          </a:xfrm>
        </p:spPr>
        <p:txBody>
          <a:bodyPr/>
          <a:lstStyle/>
          <a:p>
            <a:pPr marL="0" indent="0" algn="ctr" eaLnBrk="1" hangingPunct="1">
              <a:buFontTx/>
              <a:buNone/>
            </a:pPr>
            <a:r>
              <a:rPr lang="en-GB" altLang="en-US" b="1" smtClean="0">
                <a:solidFill>
                  <a:srgbClr val="FF0000"/>
                </a:solidFill>
              </a:rPr>
              <a:t>7. Data Portability </a:t>
            </a:r>
          </a:p>
          <a:p>
            <a:pPr marL="0" indent="0" algn="ctr" eaLnBrk="1" hangingPunct="1">
              <a:buFontTx/>
              <a:buNone/>
            </a:pPr>
            <a:endParaRPr lang="en-GB" altLang="en-US" b="1" smtClean="0">
              <a:solidFill>
                <a:srgbClr val="FF0000"/>
              </a:solidFill>
            </a:endParaRPr>
          </a:p>
          <a:p>
            <a:pPr lvl="1" eaLnBrk="1" hangingPunct="1">
              <a:lnSpc>
                <a:spcPts val="2500"/>
              </a:lnSpc>
            </a:pPr>
            <a:r>
              <a:rPr lang="en-GB" altLang="en-US" sz="2400" smtClean="0"/>
              <a:t>The requirement for controllers to provide the data subject with a copy of his or her data in a format that allows for easy use with another controller.</a:t>
            </a:r>
          </a:p>
          <a:p>
            <a:pPr lvl="1" eaLnBrk="1" hangingPunct="1">
              <a:lnSpc>
                <a:spcPts val="2500"/>
              </a:lnSpc>
            </a:pPr>
            <a:endParaRPr lang="en-GB" altLang="en-US" smtClean="0"/>
          </a:p>
          <a:p>
            <a:pPr marL="0" indent="0" eaLnBrk="1" hangingPunct="1">
              <a:lnSpc>
                <a:spcPct val="200000"/>
              </a:lnSpc>
              <a:buFontTx/>
              <a:buNone/>
            </a:pPr>
            <a:r>
              <a:rPr lang="en-GB" altLang="en-US" sz="1800" smtClean="0"/>
              <a:t> </a:t>
            </a:r>
          </a:p>
        </p:txBody>
      </p:sp>
    </p:spTree>
    <p:extLst>
      <p:ext uri="{BB962C8B-B14F-4D97-AF65-F5344CB8AC3E}">
        <p14:creationId xmlns:p14="http://schemas.microsoft.com/office/powerpoint/2010/main" val="1313088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adraig_keane\Desktop\Presentations\Assessor Conference 2018\Confirm availability.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08150" y="699542"/>
            <a:ext cx="5727700" cy="38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smtClean="0"/>
              <a:t>Confirm availability</a:t>
            </a:r>
            <a:endParaRPr lang="en-GB" altLang="en-US" kern="0" dirty="0" smtClean="0"/>
          </a:p>
        </p:txBody>
      </p:sp>
    </p:spTree>
    <p:extLst>
      <p:ext uri="{BB962C8B-B14F-4D97-AF65-F5344CB8AC3E}">
        <p14:creationId xmlns:p14="http://schemas.microsoft.com/office/powerpoint/2010/main" val="394660361"/>
      </p:ext>
    </p:extLst>
  </p:cSld>
  <p:clrMapOvr>
    <a:masterClrMapping/>
  </p:clrMapOvr>
  <p:transition spd="slow"/>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altLang="en-US" smtClean="0"/>
              <a:t>Increased Administrative Overhead  </a:t>
            </a:r>
          </a:p>
        </p:txBody>
      </p:sp>
      <p:sp>
        <p:nvSpPr>
          <p:cNvPr id="8195" name="Rectangle 4"/>
          <p:cNvSpPr>
            <a:spLocks noGrp="1" noChangeArrowheads="1"/>
          </p:cNvSpPr>
          <p:nvPr>
            <p:ph idx="1"/>
          </p:nvPr>
        </p:nvSpPr>
        <p:spPr>
          <a:xfrm>
            <a:off x="684213" y="1635125"/>
            <a:ext cx="8064500" cy="2519363"/>
          </a:xfrm>
        </p:spPr>
        <p:txBody>
          <a:bodyPr/>
          <a:lstStyle/>
          <a:p>
            <a:pPr eaLnBrk="1" hangingPunct="1">
              <a:lnSpc>
                <a:spcPts val="2500"/>
              </a:lnSpc>
              <a:defRPr/>
            </a:pPr>
            <a:r>
              <a:rPr lang="en-GB" altLang="en-US" b="1" dirty="0" smtClean="0"/>
              <a:t>Processing personal data under the GDPR puts a considerable administrative overhead on any organisation. </a:t>
            </a:r>
          </a:p>
          <a:p>
            <a:pPr eaLnBrk="1" hangingPunct="1">
              <a:lnSpc>
                <a:spcPts val="2500"/>
              </a:lnSpc>
              <a:defRPr/>
            </a:pPr>
            <a:endParaRPr lang="en-GB" altLang="en-US" b="1" dirty="0" smtClean="0"/>
          </a:p>
          <a:p>
            <a:pPr eaLnBrk="1" hangingPunct="1">
              <a:lnSpc>
                <a:spcPts val="2500"/>
              </a:lnSpc>
              <a:defRPr/>
            </a:pPr>
            <a:r>
              <a:rPr lang="en-GB" altLang="en-US" b="1" dirty="0" smtClean="0"/>
              <a:t>Therefore, we have to be prudent when it comes to processing personal data. </a:t>
            </a:r>
          </a:p>
          <a:p>
            <a:pPr marL="0" indent="0" eaLnBrk="1" hangingPunct="1">
              <a:lnSpc>
                <a:spcPct val="90000"/>
              </a:lnSpc>
              <a:buFontTx/>
              <a:buNone/>
              <a:defRPr/>
            </a:pPr>
            <a:r>
              <a:rPr lang="en-GB" altLang="en-US" sz="1800" dirty="0" smtClean="0"/>
              <a:t> </a:t>
            </a:r>
          </a:p>
        </p:txBody>
      </p:sp>
    </p:spTree>
    <p:extLst>
      <p:ext uri="{BB962C8B-B14F-4D97-AF65-F5344CB8AC3E}">
        <p14:creationId xmlns:p14="http://schemas.microsoft.com/office/powerpoint/2010/main" val="166755854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en-US" smtClean="0"/>
              <a:t>Going Forward</a:t>
            </a:r>
          </a:p>
        </p:txBody>
      </p:sp>
      <p:sp>
        <p:nvSpPr>
          <p:cNvPr id="8195" name="Rectangle 4"/>
          <p:cNvSpPr>
            <a:spLocks noGrp="1" noChangeArrowheads="1"/>
          </p:cNvSpPr>
          <p:nvPr>
            <p:ph idx="1"/>
          </p:nvPr>
        </p:nvSpPr>
        <p:spPr>
          <a:xfrm>
            <a:off x="684213" y="1635125"/>
            <a:ext cx="8064500" cy="2519363"/>
          </a:xfrm>
        </p:spPr>
        <p:txBody>
          <a:bodyPr/>
          <a:lstStyle/>
          <a:p>
            <a:pPr eaLnBrk="1" hangingPunct="1">
              <a:lnSpc>
                <a:spcPct val="150000"/>
              </a:lnSpc>
              <a:defRPr/>
            </a:pPr>
            <a:r>
              <a:rPr lang="en-GB" altLang="en-US" b="1" dirty="0" smtClean="0"/>
              <a:t>INAB  - Participating in HSA GDPR Project Groups.</a:t>
            </a:r>
          </a:p>
          <a:p>
            <a:pPr eaLnBrk="1" hangingPunct="1">
              <a:lnSpc>
                <a:spcPct val="150000"/>
              </a:lnSpc>
              <a:defRPr/>
            </a:pPr>
            <a:r>
              <a:rPr lang="en-GB" altLang="en-US" b="1" dirty="0" smtClean="0"/>
              <a:t>Policies, procedures and guidelines are currently being developed.</a:t>
            </a:r>
          </a:p>
          <a:p>
            <a:pPr eaLnBrk="1" hangingPunct="1">
              <a:lnSpc>
                <a:spcPct val="150000"/>
              </a:lnSpc>
              <a:defRPr/>
            </a:pPr>
            <a:r>
              <a:rPr lang="en-GB" altLang="en-US" b="1" dirty="0" smtClean="0"/>
              <a:t>Guidance will be provided. </a:t>
            </a:r>
          </a:p>
          <a:p>
            <a:pPr marL="0" indent="0" eaLnBrk="1" hangingPunct="1">
              <a:lnSpc>
                <a:spcPct val="90000"/>
              </a:lnSpc>
              <a:buFontTx/>
              <a:buNone/>
              <a:defRPr/>
            </a:pPr>
            <a:r>
              <a:rPr lang="en-GB" altLang="en-US" sz="1800" dirty="0" smtClean="0"/>
              <a:t> </a:t>
            </a:r>
          </a:p>
        </p:txBody>
      </p:sp>
    </p:spTree>
    <p:extLst>
      <p:ext uri="{BB962C8B-B14F-4D97-AF65-F5344CB8AC3E}">
        <p14:creationId xmlns:p14="http://schemas.microsoft.com/office/powerpoint/2010/main" val="226589288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188" y="844550"/>
            <a:ext cx="7705725" cy="647700"/>
          </a:xfrm>
        </p:spPr>
        <p:txBody>
          <a:bodyPr/>
          <a:lstStyle/>
          <a:p>
            <a:pPr algn="ctr" eaLnBrk="1" hangingPunct="1"/>
            <a:r>
              <a:rPr lang="en-IE" altLang="en-US" smtClean="0"/>
              <a:t> </a:t>
            </a:r>
            <a:endParaRPr lang="en-US" altLang="en-US" smtClean="0"/>
          </a:p>
        </p:txBody>
      </p:sp>
      <p:sp>
        <p:nvSpPr>
          <p:cNvPr id="8195" name="Rectangle 4"/>
          <p:cNvSpPr>
            <a:spLocks noGrp="1" noChangeArrowheads="1"/>
          </p:cNvSpPr>
          <p:nvPr>
            <p:ph idx="1"/>
          </p:nvPr>
        </p:nvSpPr>
        <p:spPr>
          <a:xfrm>
            <a:off x="684213" y="1563688"/>
            <a:ext cx="8064500" cy="2808287"/>
          </a:xfrm>
        </p:spPr>
        <p:txBody>
          <a:bodyPr/>
          <a:lstStyle/>
          <a:p>
            <a:pPr marL="0" indent="0" algn="ctr" eaLnBrk="1" hangingPunct="1">
              <a:lnSpc>
                <a:spcPct val="90000"/>
              </a:lnSpc>
              <a:buFontTx/>
              <a:buNone/>
              <a:defRPr/>
            </a:pPr>
            <a:endParaRPr lang="en-GB" altLang="en-US" b="1" dirty="0"/>
          </a:p>
          <a:p>
            <a:pPr marL="0" indent="0" algn="ctr" eaLnBrk="1" hangingPunct="1">
              <a:lnSpc>
                <a:spcPct val="90000"/>
              </a:lnSpc>
              <a:buFontTx/>
              <a:buNone/>
              <a:defRPr/>
            </a:pPr>
            <a:endParaRPr lang="en-GB" altLang="en-US" sz="2000" b="1" dirty="0" smtClean="0"/>
          </a:p>
          <a:p>
            <a:pPr marL="0" indent="0" algn="ctr" eaLnBrk="1" hangingPunct="1">
              <a:lnSpc>
                <a:spcPct val="90000"/>
              </a:lnSpc>
              <a:buFontTx/>
              <a:buNone/>
              <a:defRPr/>
            </a:pPr>
            <a:endParaRPr lang="en-GB" altLang="en-US" sz="2000" b="1" dirty="0"/>
          </a:p>
          <a:p>
            <a:pPr marL="0" indent="0" algn="ctr" eaLnBrk="1" hangingPunct="1">
              <a:lnSpc>
                <a:spcPct val="90000"/>
              </a:lnSpc>
              <a:buFontTx/>
              <a:buNone/>
              <a:defRPr/>
            </a:pPr>
            <a:r>
              <a:rPr lang="en-GB" altLang="en-US" sz="4000" b="1" dirty="0" smtClean="0"/>
              <a:t>Questions ?</a:t>
            </a:r>
            <a:endParaRPr lang="en-GB" altLang="en-US" sz="4000" dirty="0" smtClean="0"/>
          </a:p>
          <a:p>
            <a:pPr marL="857250" lvl="1" indent="-457200" eaLnBrk="1" hangingPunct="1">
              <a:lnSpc>
                <a:spcPct val="90000"/>
              </a:lnSpc>
              <a:buFontTx/>
              <a:buNone/>
              <a:defRPr/>
            </a:pPr>
            <a:endParaRPr lang="en-GB" altLang="en-US" dirty="0" smtClean="0"/>
          </a:p>
          <a:p>
            <a:pPr marL="457200" indent="-457200" eaLnBrk="1" hangingPunct="1">
              <a:lnSpc>
                <a:spcPct val="90000"/>
              </a:lnSpc>
              <a:buFontTx/>
              <a:buNone/>
              <a:defRPr/>
            </a:pPr>
            <a:endParaRPr lang="en-GB" altLang="en-US" sz="1800" dirty="0" smtClean="0"/>
          </a:p>
        </p:txBody>
      </p:sp>
    </p:spTree>
    <p:extLst>
      <p:ext uri="{BB962C8B-B14F-4D97-AF65-F5344CB8AC3E}">
        <p14:creationId xmlns:p14="http://schemas.microsoft.com/office/powerpoint/2010/main" val="218276278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Break out groups</a:t>
            </a:r>
          </a:p>
          <a:p>
            <a:endParaRPr lang="en-GB" dirty="0"/>
          </a:p>
        </p:txBody>
      </p:sp>
    </p:spTree>
    <p:extLst>
      <p:ext uri="{BB962C8B-B14F-4D97-AF65-F5344CB8AC3E}">
        <p14:creationId xmlns:p14="http://schemas.microsoft.com/office/powerpoint/2010/main" val="219141608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subTitle" idx="1"/>
          </p:nvPr>
        </p:nvSpPr>
        <p:spPr>
          <a:xfrm>
            <a:off x="539553" y="1275606"/>
            <a:ext cx="7920879" cy="2214246"/>
          </a:xfrm>
        </p:spPr>
        <p:txBody>
          <a:bodyPr/>
          <a:lstStyle/>
          <a:p>
            <a:pPr algn="ctr" eaLnBrk="1" hangingPunct="1"/>
            <a:r>
              <a:rPr lang="en-IE" sz="2800" dirty="0" smtClean="0"/>
              <a:t>INAB Processes </a:t>
            </a:r>
          </a:p>
          <a:p>
            <a:pPr algn="ctr" eaLnBrk="1" hangingPunct="1"/>
            <a:r>
              <a:rPr lang="en-IE" sz="2800" dirty="0" smtClean="0"/>
              <a:t>Induction Training for new assessors/experts</a:t>
            </a:r>
            <a:br>
              <a:rPr lang="en-IE" sz="2800" dirty="0" smtClean="0"/>
            </a:br>
            <a:r>
              <a:rPr lang="en-IE" sz="2800" dirty="0" smtClean="0"/>
              <a:t>BREAK OUT GROUP</a:t>
            </a:r>
          </a:p>
          <a:p>
            <a:pPr algn="ctr" eaLnBrk="1" hangingPunct="1"/>
            <a:r>
              <a:rPr lang="en-IE" sz="2800" dirty="0" smtClean="0"/>
              <a:t>Marie O’Mahony</a:t>
            </a:r>
          </a:p>
          <a:p>
            <a:pPr algn="ctr" eaLnBrk="1" hangingPunct="1"/>
            <a:endParaRPr lang="en-IE" sz="2800" dirty="0" smtClean="0"/>
          </a:p>
          <a:p>
            <a:pPr algn="ctr" eaLnBrk="1" hangingPunct="1"/>
            <a:r>
              <a:rPr lang="en-IE" sz="2800" dirty="0" smtClean="0"/>
              <a:t>  </a:t>
            </a:r>
            <a:endParaRPr lang="en-GB" dirty="0" smtClean="0"/>
          </a:p>
          <a:p>
            <a:pPr algn="ctr" eaLnBrk="1" hangingPunct="1"/>
            <a:endParaRPr lang="en-GB" dirty="0" smtClean="0"/>
          </a:p>
        </p:txBody>
      </p:sp>
    </p:spTree>
    <p:extLst>
      <p:ext uri="{BB962C8B-B14F-4D97-AF65-F5344CB8AC3E}">
        <p14:creationId xmlns:p14="http://schemas.microsoft.com/office/powerpoint/2010/main" val="356031795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844153"/>
            <a:ext cx="7237413" cy="539465"/>
          </a:xfrm>
        </p:spPr>
        <p:txBody>
          <a:bodyPr/>
          <a:lstStyle/>
          <a:p>
            <a:r>
              <a:rPr lang="en-IE" sz="2800" dirty="0" smtClean="0"/>
              <a:t>INAB Processes Induction Training</a:t>
            </a:r>
            <a:endParaRPr lang="en-IE" sz="2800" dirty="0"/>
          </a:p>
        </p:txBody>
      </p:sp>
      <p:sp>
        <p:nvSpPr>
          <p:cNvPr id="3" name="Content Placeholder 2"/>
          <p:cNvSpPr>
            <a:spLocks noGrp="1"/>
          </p:cNvSpPr>
          <p:nvPr>
            <p:ph idx="1"/>
          </p:nvPr>
        </p:nvSpPr>
        <p:spPr>
          <a:xfrm>
            <a:off x="899592" y="1563638"/>
            <a:ext cx="7237413" cy="3651870"/>
          </a:xfrm>
        </p:spPr>
        <p:txBody>
          <a:bodyPr/>
          <a:lstStyle/>
          <a:p>
            <a:r>
              <a:rPr lang="en-IE" sz="1800" dirty="0" smtClean="0"/>
              <a:t>INAB Accreditation Cycle</a:t>
            </a:r>
          </a:p>
          <a:p>
            <a:endParaRPr lang="en-IE" sz="1800" dirty="0" smtClean="0"/>
          </a:p>
          <a:p>
            <a:r>
              <a:rPr lang="en-IE" sz="1800" dirty="0" smtClean="0"/>
              <a:t> Visits Management – Assessors Portal</a:t>
            </a:r>
          </a:p>
          <a:p>
            <a:endParaRPr lang="en-IE" sz="1800" dirty="0" smtClean="0"/>
          </a:p>
          <a:p>
            <a:r>
              <a:rPr lang="en-IE" sz="1800" dirty="0" smtClean="0"/>
              <a:t>Code of Conduct for Assessment Teams</a:t>
            </a:r>
          </a:p>
          <a:p>
            <a:endParaRPr lang="en-IE" sz="1800" dirty="0" smtClean="0"/>
          </a:p>
          <a:p>
            <a:r>
              <a:rPr lang="en-IE" sz="1800" dirty="0" smtClean="0"/>
              <a:t>Recommendations and Decisions</a:t>
            </a:r>
          </a:p>
          <a:p>
            <a:endParaRPr lang="en-IE" dirty="0"/>
          </a:p>
          <a:p>
            <a:pPr marL="457200" indent="-457200">
              <a:buFont typeface="+mj-lt"/>
              <a:buAutoNum type="arabicPeriod"/>
            </a:pPr>
            <a:endParaRPr lang="en-IE" dirty="0"/>
          </a:p>
          <a:p>
            <a:endParaRPr lang="en-IE" dirty="0" smtClean="0"/>
          </a:p>
          <a:p>
            <a:pPr marL="0" indent="0">
              <a:buNone/>
            </a:pPr>
            <a:r>
              <a:rPr lang="en-IE" dirty="0" smtClean="0"/>
              <a:t> </a:t>
            </a:r>
          </a:p>
          <a:p>
            <a:pPr marL="0" indent="0">
              <a:buNone/>
            </a:pPr>
            <a:endParaRPr lang="en-IE" dirty="0" smtClean="0"/>
          </a:p>
          <a:p>
            <a:endParaRPr lang="en-IE" dirty="0"/>
          </a:p>
          <a:p>
            <a:endParaRPr lang="en-IE" dirty="0" smtClean="0"/>
          </a:p>
          <a:p>
            <a:endParaRPr lang="en-IE" dirty="0" smtClean="0"/>
          </a:p>
        </p:txBody>
      </p:sp>
    </p:spTree>
    <p:extLst>
      <p:ext uri="{BB962C8B-B14F-4D97-AF65-F5344CB8AC3E}">
        <p14:creationId xmlns:p14="http://schemas.microsoft.com/office/powerpoint/2010/main" val="236679847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844153"/>
            <a:ext cx="7237413" cy="539465"/>
          </a:xfrm>
        </p:spPr>
        <p:txBody>
          <a:bodyPr/>
          <a:lstStyle/>
          <a:p>
            <a:r>
              <a:rPr lang="en-IE" sz="2800" dirty="0" smtClean="0"/>
              <a:t>INAB Processes Induction Training</a:t>
            </a:r>
            <a:endParaRPr lang="en-IE" sz="2800" dirty="0"/>
          </a:p>
        </p:txBody>
      </p:sp>
      <p:sp>
        <p:nvSpPr>
          <p:cNvPr id="3" name="Content Placeholder 2"/>
          <p:cNvSpPr>
            <a:spLocks noGrp="1"/>
          </p:cNvSpPr>
          <p:nvPr>
            <p:ph idx="1"/>
          </p:nvPr>
        </p:nvSpPr>
        <p:spPr>
          <a:xfrm>
            <a:off x="899593" y="1383618"/>
            <a:ext cx="7237413" cy="3348372"/>
          </a:xfrm>
        </p:spPr>
        <p:txBody>
          <a:bodyPr/>
          <a:lstStyle/>
          <a:p>
            <a:endParaRPr lang="en-IE" sz="1800" dirty="0" smtClean="0"/>
          </a:p>
          <a:p>
            <a:r>
              <a:rPr lang="en-IE" sz="1800" dirty="0"/>
              <a:t>INAB Publications</a:t>
            </a:r>
          </a:p>
          <a:p>
            <a:endParaRPr lang="en-IE" sz="1800" dirty="0" smtClean="0"/>
          </a:p>
          <a:p>
            <a:r>
              <a:rPr lang="en-IE" sz="1800" dirty="0" smtClean="0"/>
              <a:t>Assessor Monitoring Programme</a:t>
            </a:r>
          </a:p>
          <a:p>
            <a:endParaRPr lang="en-IE" sz="1800" dirty="0" smtClean="0"/>
          </a:p>
          <a:p>
            <a:r>
              <a:rPr lang="en-IE" sz="1800" dirty="0" smtClean="0"/>
              <a:t>INAB Stakeholder feedback</a:t>
            </a:r>
          </a:p>
          <a:p>
            <a:endParaRPr lang="en-IE" dirty="0"/>
          </a:p>
          <a:p>
            <a:r>
              <a:rPr lang="en-IE" sz="1800" dirty="0" smtClean="0"/>
              <a:t>INAB Objectives</a:t>
            </a:r>
          </a:p>
          <a:p>
            <a:pPr marL="457200" indent="-457200">
              <a:buFont typeface="+mj-lt"/>
              <a:buAutoNum type="arabicPeriod"/>
            </a:pPr>
            <a:endParaRPr lang="en-IE" dirty="0"/>
          </a:p>
          <a:p>
            <a:endParaRPr lang="en-IE" dirty="0" smtClean="0"/>
          </a:p>
          <a:p>
            <a:pPr marL="0" indent="0">
              <a:buNone/>
            </a:pPr>
            <a:r>
              <a:rPr lang="en-IE" dirty="0" smtClean="0"/>
              <a:t> </a:t>
            </a:r>
          </a:p>
          <a:p>
            <a:pPr marL="0" indent="0">
              <a:buNone/>
            </a:pPr>
            <a:endParaRPr lang="en-IE" dirty="0" smtClean="0"/>
          </a:p>
          <a:p>
            <a:endParaRPr lang="en-IE" dirty="0"/>
          </a:p>
          <a:p>
            <a:endParaRPr lang="en-IE" dirty="0" smtClean="0"/>
          </a:p>
          <a:p>
            <a:endParaRPr lang="en-IE" dirty="0" smtClean="0"/>
          </a:p>
        </p:txBody>
      </p:sp>
    </p:spTree>
    <p:extLst>
      <p:ext uri="{BB962C8B-B14F-4D97-AF65-F5344CB8AC3E}">
        <p14:creationId xmlns:p14="http://schemas.microsoft.com/office/powerpoint/2010/main" val="35961787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INAB Accreditation Cycle</a:t>
            </a:r>
            <a:endParaRPr lang="en-IE" sz="2400" dirty="0"/>
          </a:p>
        </p:txBody>
      </p:sp>
      <p:sp>
        <p:nvSpPr>
          <p:cNvPr id="3" name="Content Placeholder 2"/>
          <p:cNvSpPr>
            <a:spLocks noGrp="1"/>
          </p:cNvSpPr>
          <p:nvPr>
            <p:ph idx="1"/>
          </p:nvPr>
        </p:nvSpPr>
        <p:spPr>
          <a:xfrm>
            <a:off x="251521" y="1491630"/>
            <a:ext cx="8173517" cy="3186354"/>
          </a:xfrm>
        </p:spPr>
        <p:txBody>
          <a:bodyPr/>
          <a:lstStyle/>
          <a:p>
            <a:r>
              <a:rPr lang="en-IE" sz="1800" dirty="0" smtClean="0"/>
              <a:t>Pre-assessment </a:t>
            </a:r>
          </a:p>
          <a:p>
            <a:endParaRPr lang="en-IE" sz="1800" dirty="0"/>
          </a:p>
          <a:p>
            <a:r>
              <a:rPr lang="en-IE" sz="1800" dirty="0" smtClean="0"/>
              <a:t>Assessment</a:t>
            </a:r>
          </a:p>
          <a:p>
            <a:endParaRPr lang="en-IE" sz="1800" dirty="0"/>
          </a:p>
          <a:p>
            <a:r>
              <a:rPr lang="en-IE" sz="1800" dirty="0" smtClean="0"/>
              <a:t>Award +6 Months (1</a:t>
            </a:r>
            <a:r>
              <a:rPr lang="en-IE" sz="1800" baseline="30000" dirty="0" smtClean="0"/>
              <a:t>st</a:t>
            </a:r>
            <a:r>
              <a:rPr lang="en-IE" sz="1800" dirty="0" smtClean="0"/>
              <a:t> visit)</a:t>
            </a:r>
          </a:p>
          <a:p>
            <a:endParaRPr lang="en-IE" sz="1800" dirty="0" smtClean="0"/>
          </a:p>
          <a:p>
            <a:r>
              <a:rPr lang="en-IE" sz="1800" dirty="0" smtClean="0"/>
              <a:t>4 Annual on-site visits</a:t>
            </a:r>
          </a:p>
          <a:p>
            <a:endParaRPr lang="en-IE" sz="1800" dirty="0"/>
          </a:p>
          <a:p>
            <a:r>
              <a:rPr lang="en-IE" sz="1800" dirty="0" smtClean="0"/>
              <a:t>Reassessment Visit (5</a:t>
            </a:r>
            <a:r>
              <a:rPr lang="en-IE" sz="1800" baseline="30000" dirty="0" smtClean="0"/>
              <a:t>th</a:t>
            </a:r>
            <a:r>
              <a:rPr lang="en-IE" sz="1800" dirty="0" smtClean="0"/>
              <a:t> visit)</a:t>
            </a:r>
          </a:p>
          <a:p>
            <a:endParaRPr lang="en-IE" sz="1800" dirty="0" smtClean="0"/>
          </a:p>
          <a:p>
            <a:pPr marL="0" indent="0">
              <a:buNone/>
            </a:pPr>
            <a:endParaRPr lang="en-IE" sz="1800" dirty="0" smtClean="0"/>
          </a:p>
        </p:txBody>
      </p:sp>
    </p:spTree>
    <p:extLst>
      <p:ext uri="{BB962C8B-B14F-4D97-AF65-F5344CB8AC3E}">
        <p14:creationId xmlns:p14="http://schemas.microsoft.com/office/powerpoint/2010/main" val="229205280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INAB Accreditation Cycle</a:t>
            </a:r>
            <a:endParaRPr lang="en-IE" sz="2400" dirty="0"/>
          </a:p>
        </p:txBody>
      </p:sp>
      <p:sp>
        <p:nvSpPr>
          <p:cNvPr id="3" name="Content Placeholder 2"/>
          <p:cNvSpPr>
            <a:spLocks noGrp="1"/>
          </p:cNvSpPr>
          <p:nvPr>
            <p:ph idx="1"/>
          </p:nvPr>
        </p:nvSpPr>
        <p:spPr>
          <a:xfrm>
            <a:off x="251521" y="1491630"/>
            <a:ext cx="8173517" cy="3186354"/>
          </a:xfrm>
        </p:spPr>
        <p:txBody>
          <a:bodyPr/>
          <a:lstStyle/>
          <a:p>
            <a:r>
              <a:rPr lang="en-IE" sz="1800" dirty="0" smtClean="0"/>
              <a:t>Purpose - Verification of technical competence of CAB </a:t>
            </a:r>
            <a:r>
              <a:rPr lang="en-IE" sz="1800" dirty="0"/>
              <a:t> </a:t>
            </a:r>
            <a:endParaRPr lang="en-IE" sz="1800" dirty="0" smtClean="0"/>
          </a:p>
          <a:p>
            <a:endParaRPr lang="en-IE" sz="1800" dirty="0"/>
          </a:p>
          <a:p>
            <a:pPr marL="0" indent="0">
              <a:buNone/>
            </a:pPr>
            <a:r>
              <a:rPr lang="en-IE" sz="1800" dirty="0" smtClean="0"/>
              <a:t>-	Technical Scope of Accreditation </a:t>
            </a:r>
          </a:p>
          <a:p>
            <a:pPr>
              <a:buFontTx/>
              <a:buChar char="-"/>
            </a:pPr>
            <a:r>
              <a:rPr lang="en-IE" sz="1800" dirty="0" smtClean="0"/>
              <a:t>	Specified Conformity Assessment Body Standard </a:t>
            </a:r>
          </a:p>
          <a:p>
            <a:pPr marL="0" indent="0">
              <a:buNone/>
            </a:pPr>
            <a:r>
              <a:rPr lang="en-IE" sz="1800" dirty="0"/>
              <a:t>	</a:t>
            </a:r>
            <a:r>
              <a:rPr lang="en-IE" sz="1800" dirty="0" smtClean="0"/>
              <a:t>(ISO 17025/ ISO 17020 </a:t>
            </a:r>
            <a:r>
              <a:rPr lang="en-IE" sz="1800" dirty="0" err="1" smtClean="0"/>
              <a:t>etc</a:t>
            </a:r>
            <a:r>
              <a:rPr lang="en-IE" sz="1800" dirty="0" smtClean="0"/>
              <a:t>)</a:t>
            </a:r>
          </a:p>
          <a:p>
            <a:pPr>
              <a:buFontTx/>
              <a:buChar char="-"/>
            </a:pPr>
            <a:r>
              <a:rPr lang="en-IE" sz="1800" dirty="0" smtClean="0"/>
              <a:t>	INAB accreditation requirements (R1 ; Terms &amp; Conditions ; DC 1)</a:t>
            </a:r>
          </a:p>
          <a:p>
            <a:pPr marL="0" indent="0">
              <a:buNone/>
            </a:pPr>
            <a:endParaRPr lang="en-IE" sz="1800" dirty="0" smtClean="0"/>
          </a:p>
          <a:p>
            <a:r>
              <a:rPr lang="en-IE" sz="1800" dirty="0" smtClean="0"/>
              <a:t> Extensions to scope /Additional visits/ Major NCs/Minor NCs</a:t>
            </a:r>
          </a:p>
          <a:p>
            <a:pPr marL="0" indent="0">
              <a:buNone/>
            </a:pPr>
            <a:endParaRPr lang="en-IE" sz="1800" dirty="0" smtClean="0"/>
          </a:p>
        </p:txBody>
      </p:sp>
    </p:spTree>
    <p:extLst>
      <p:ext uri="{BB962C8B-B14F-4D97-AF65-F5344CB8AC3E}">
        <p14:creationId xmlns:p14="http://schemas.microsoft.com/office/powerpoint/2010/main" val="22933090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Visits Management and Assessor Portal</a:t>
            </a:r>
            <a:endParaRPr lang="en-IE" sz="2400" dirty="0"/>
          </a:p>
        </p:txBody>
      </p:sp>
      <p:sp>
        <p:nvSpPr>
          <p:cNvPr id="3" name="Content Placeholder 2"/>
          <p:cNvSpPr>
            <a:spLocks noGrp="1"/>
          </p:cNvSpPr>
          <p:nvPr>
            <p:ph idx="1"/>
          </p:nvPr>
        </p:nvSpPr>
        <p:spPr>
          <a:xfrm>
            <a:off x="539553" y="1483519"/>
            <a:ext cx="7777361" cy="3659981"/>
          </a:xfrm>
        </p:spPr>
        <p:txBody>
          <a:bodyPr/>
          <a:lstStyle/>
          <a:p>
            <a:r>
              <a:rPr lang="en-IE" sz="1800" dirty="0" smtClean="0"/>
              <a:t>INAB CRM System </a:t>
            </a:r>
          </a:p>
          <a:p>
            <a:endParaRPr lang="en-IE" sz="1800" dirty="0" smtClean="0"/>
          </a:p>
          <a:p>
            <a:r>
              <a:rPr lang="en-IE" sz="1800" dirty="0" smtClean="0"/>
              <a:t>INAB Assessor Portal and events</a:t>
            </a:r>
          </a:p>
          <a:p>
            <a:endParaRPr lang="en-IE" sz="1800" dirty="0" smtClean="0"/>
          </a:p>
          <a:p>
            <a:r>
              <a:rPr lang="en-IE" sz="1800" dirty="0" smtClean="0"/>
              <a:t>INAB Client Portal and events</a:t>
            </a:r>
          </a:p>
          <a:p>
            <a:endParaRPr lang="en-IE" sz="1800" dirty="0" smtClean="0"/>
          </a:p>
          <a:p>
            <a:r>
              <a:rPr lang="en-IE" sz="1800" dirty="0" smtClean="0"/>
              <a:t>Assessor Portal Library</a:t>
            </a:r>
          </a:p>
          <a:p>
            <a:endParaRPr lang="en-IE" sz="1800" dirty="0" smtClean="0"/>
          </a:p>
          <a:p>
            <a:r>
              <a:rPr lang="en-IE" sz="1800" dirty="0" smtClean="0"/>
              <a:t>INAB Centralised Visit Scheduler for events</a:t>
            </a:r>
          </a:p>
          <a:p>
            <a:endParaRPr lang="en-IE" sz="1800" dirty="0" smtClean="0"/>
          </a:p>
          <a:p>
            <a:r>
              <a:rPr lang="en-IE" sz="1800" dirty="0" smtClean="0"/>
              <a:t>Contract Agreements per event</a:t>
            </a:r>
          </a:p>
          <a:p>
            <a:pPr>
              <a:buNone/>
            </a:pPr>
            <a:r>
              <a:rPr lang="en-IE" sz="1800" dirty="0" smtClean="0"/>
              <a:t>	</a:t>
            </a:r>
          </a:p>
          <a:p>
            <a:pPr>
              <a:buNone/>
            </a:pPr>
            <a:r>
              <a:rPr lang="en-IE" sz="1800" dirty="0"/>
              <a:t>	</a:t>
            </a:r>
            <a:endParaRPr lang="en-IE" sz="2000" dirty="0"/>
          </a:p>
        </p:txBody>
      </p:sp>
    </p:spTree>
    <p:extLst>
      <p:ext uri="{BB962C8B-B14F-4D97-AF65-F5344CB8AC3E}">
        <p14:creationId xmlns:p14="http://schemas.microsoft.com/office/powerpoint/2010/main" val="563455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Users\padraig_keane\Desktop\Presentations\Assessor Conference 2018\Confirm availability 2.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33468" y="1169972"/>
            <a:ext cx="7077064" cy="320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smtClean="0"/>
              <a:t>Confirm availability</a:t>
            </a:r>
            <a:endParaRPr lang="en-GB" altLang="en-US" kern="0" dirty="0" smtClean="0"/>
          </a:p>
        </p:txBody>
      </p:sp>
    </p:spTree>
    <p:extLst>
      <p:ext uri="{BB962C8B-B14F-4D97-AF65-F5344CB8AC3E}">
        <p14:creationId xmlns:p14="http://schemas.microsoft.com/office/powerpoint/2010/main" val="240898953"/>
      </p:ext>
    </p:extLst>
  </p:cSld>
  <p:clrMapOvr>
    <a:masterClrMapping/>
  </p:clrMapOvr>
  <p:transition spd="slow"/>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Visits Management  and Assessor Portal</a:t>
            </a:r>
            <a:endParaRPr lang="en-GB" sz="2400" dirty="0"/>
          </a:p>
        </p:txBody>
      </p:sp>
      <p:sp>
        <p:nvSpPr>
          <p:cNvPr id="3" name="Content Placeholder 2"/>
          <p:cNvSpPr>
            <a:spLocks noGrp="1"/>
          </p:cNvSpPr>
          <p:nvPr>
            <p:ph idx="1"/>
          </p:nvPr>
        </p:nvSpPr>
        <p:spPr>
          <a:xfrm>
            <a:off x="1043608" y="1419622"/>
            <a:ext cx="7237413" cy="3248471"/>
          </a:xfrm>
        </p:spPr>
        <p:txBody>
          <a:bodyPr/>
          <a:lstStyle/>
          <a:p>
            <a:pPr marL="0" indent="0">
              <a:buNone/>
            </a:pPr>
            <a:r>
              <a:rPr lang="en-IE" sz="1800" dirty="0" smtClean="0"/>
              <a:t>	Pre-visit activities </a:t>
            </a:r>
          </a:p>
          <a:p>
            <a:endParaRPr lang="en-IE" sz="1800" dirty="0" smtClean="0"/>
          </a:p>
          <a:p>
            <a:pPr marL="0" indent="0">
              <a:buNone/>
            </a:pPr>
            <a:r>
              <a:rPr lang="en-IE" sz="1800" dirty="0"/>
              <a:t>	</a:t>
            </a:r>
            <a:r>
              <a:rPr lang="en-IE" sz="1800" dirty="0" smtClean="0"/>
              <a:t>-Accept invitation to event</a:t>
            </a:r>
          </a:p>
          <a:p>
            <a:pPr marL="0" indent="0">
              <a:buNone/>
            </a:pPr>
            <a:endParaRPr lang="en-IE" sz="1800" dirty="0" smtClean="0"/>
          </a:p>
          <a:p>
            <a:pPr marL="0" indent="0">
              <a:buNone/>
            </a:pPr>
            <a:r>
              <a:rPr lang="en-IE" sz="1800" dirty="0" smtClean="0"/>
              <a:t>	-Review </a:t>
            </a:r>
            <a:r>
              <a:rPr lang="en-IE" sz="1800" dirty="0"/>
              <a:t>application/documentation</a:t>
            </a:r>
          </a:p>
          <a:p>
            <a:endParaRPr lang="en-IE" sz="1800" dirty="0" smtClean="0"/>
          </a:p>
          <a:p>
            <a:pPr marL="0" indent="0">
              <a:buNone/>
            </a:pPr>
            <a:r>
              <a:rPr lang="en-IE" sz="1800" dirty="0" smtClean="0"/>
              <a:t>	- Select scope elements for assessment</a:t>
            </a:r>
          </a:p>
          <a:p>
            <a:pPr marL="0" indent="0">
              <a:buNone/>
            </a:pPr>
            <a:endParaRPr lang="en-IE" sz="1800" dirty="0" smtClean="0"/>
          </a:p>
          <a:p>
            <a:pPr marL="0" indent="0">
              <a:buNone/>
            </a:pPr>
            <a:r>
              <a:rPr lang="en-IE" sz="1800" dirty="0"/>
              <a:t>	</a:t>
            </a:r>
            <a:r>
              <a:rPr lang="en-IE" sz="1800" dirty="0" smtClean="0"/>
              <a:t>- Download INAB forms for use at visit (NC template!)</a:t>
            </a:r>
          </a:p>
          <a:p>
            <a:pPr marL="0" indent="0">
              <a:buNone/>
            </a:pPr>
            <a:endParaRPr lang="en-IE" sz="1800" dirty="0" smtClean="0"/>
          </a:p>
          <a:p>
            <a:pPr marL="0" indent="0">
              <a:buNone/>
            </a:pPr>
            <a:r>
              <a:rPr lang="en-IE" sz="1800" dirty="0" smtClean="0"/>
              <a:t>	- GN1 </a:t>
            </a:r>
            <a:r>
              <a:rPr lang="en-IE" sz="1800" dirty="0"/>
              <a:t>to GN3 guidance notes on completion of forms</a:t>
            </a:r>
          </a:p>
          <a:p>
            <a:pPr marL="0" indent="0">
              <a:buNone/>
            </a:pPr>
            <a:endParaRPr lang="en-IE" sz="1800" dirty="0"/>
          </a:p>
          <a:p>
            <a:pPr marL="0" indent="0">
              <a:buNone/>
            </a:pPr>
            <a:r>
              <a:rPr lang="en-IE" sz="1800" dirty="0"/>
              <a:t>	</a:t>
            </a:r>
            <a:endParaRPr lang="en-GB" dirty="0"/>
          </a:p>
        </p:txBody>
      </p:sp>
    </p:spTree>
    <p:extLst>
      <p:ext uri="{BB962C8B-B14F-4D97-AF65-F5344CB8AC3E}">
        <p14:creationId xmlns:p14="http://schemas.microsoft.com/office/powerpoint/2010/main" val="150502303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Visits Management  and Assessor Portal</a:t>
            </a:r>
            <a:endParaRPr lang="en-GB" sz="2400" dirty="0"/>
          </a:p>
        </p:txBody>
      </p:sp>
      <p:sp>
        <p:nvSpPr>
          <p:cNvPr id="3" name="Content Placeholder 2"/>
          <p:cNvSpPr>
            <a:spLocks noGrp="1"/>
          </p:cNvSpPr>
          <p:nvPr>
            <p:ph idx="1"/>
          </p:nvPr>
        </p:nvSpPr>
        <p:spPr>
          <a:xfrm>
            <a:off x="1079500" y="1483519"/>
            <a:ext cx="7237413" cy="3248471"/>
          </a:xfrm>
        </p:spPr>
        <p:txBody>
          <a:bodyPr/>
          <a:lstStyle/>
          <a:p>
            <a:pPr marL="0" indent="0">
              <a:buNone/>
            </a:pPr>
            <a:r>
              <a:rPr lang="en-IE" sz="1800" dirty="0" smtClean="0"/>
              <a:t>On-site </a:t>
            </a:r>
            <a:r>
              <a:rPr lang="en-IE" sz="1800" dirty="0"/>
              <a:t>visit activities </a:t>
            </a:r>
            <a:endParaRPr lang="en-IE" sz="1800" dirty="0" smtClean="0"/>
          </a:p>
          <a:p>
            <a:pPr marL="0" indent="0">
              <a:buNone/>
            </a:pPr>
            <a:r>
              <a:rPr lang="en-IE" sz="1800" dirty="0"/>
              <a:t>	</a:t>
            </a:r>
            <a:r>
              <a:rPr lang="en-IE" sz="1800" dirty="0" smtClean="0"/>
              <a:t>- Opening meeting -purpose</a:t>
            </a:r>
          </a:p>
          <a:p>
            <a:pPr marL="0" indent="0">
              <a:buNone/>
            </a:pPr>
            <a:endParaRPr lang="en-IE" sz="1800" dirty="0" smtClean="0"/>
          </a:p>
          <a:p>
            <a:pPr marL="0" indent="0">
              <a:buNone/>
            </a:pPr>
            <a:r>
              <a:rPr lang="en-IE" sz="1800" dirty="0"/>
              <a:t>	</a:t>
            </a:r>
            <a:r>
              <a:rPr lang="en-IE" sz="1800" dirty="0" smtClean="0"/>
              <a:t>-Visit - Combination of assessment techniques –</a:t>
            </a:r>
          </a:p>
          <a:p>
            <a:pPr marL="0" indent="0">
              <a:buNone/>
            </a:pPr>
            <a:r>
              <a:rPr lang="en-IE" sz="1800" dirty="0"/>
              <a:t>	</a:t>
            </a:r>
            <a:r>
              <a:rPr lang="en-IE" sz="1800" dirty="0" smtClean="0"/>
              <a:t> interview; review of records/procedures ; witnessing; </a:t>
            </a:r>
          </a:p>
          <a:p>
            <a:pPr marL="0" indent="0">
              <a:buNone/>
            </a:pPr>
            <a:r>
              <a:rPr lang="en-IE" sz="1800" dirty="0"/>
              <a:t>	</a:t>
            </a:r>
            <a:r>
              <a:rPr lang="en-IE" sz="1800" dirty="0" smtClean="0"/>
              <a:t>vertical audits.</a:t>
            </a:r>
          </a:p>
          <a:p>
            <a:pPr marL="0" indent="0">
              <a:buNone/>
            </a:pPr>
            <a:endParaRPr lang="en-IE" sz="1800" dirty="0" smtClean="0"/>
          </a:p>
          <a:p>
            <a:pPr marL="0" indent="0">
              <a:buNone/>
            </a:pPr>
            <a:r>
              <a:rPr lang="en-IE" sz="1800" dirty="0"/>
              <a:t>	</a:t>
            </a:r>
            <a:r>
              <a:rPr lang="en-IE" sz="1800" dirty="0" smtClean="0"/>
              <a:t>- Factual findings – corrective plan and/or evidence</a:t>
            </a:r>
          </a:p>
          <a:p>
            <a:pPr marL="0" indent="0">
              <a:buNone/>
            </a:pPr>
            <a:r>
              <a:rPr lang="en-IE" sz="1800" dirty="0"/>
              <a:t>	</a:t>
            </a:r>
            <a:r>
              <a:rPr lang="en-IE" sz="1800" dirty="0" smtClean="0"/>
              <a:t>- Reference relevant clause for the finding</a:t>
            </a:r>
          </a:p>
          <a:p>
            <a:pPr marL="0" indent="0">
              <a:buNone/>
            </a:pPr>
            <a:r>
              <a:rPr lang="en-IE" sz="1800" dirty="0"/>
              <a:t>		</a:t>
            </a:r>
            <a:endParaRPr lang="en-IE" sz="1800" dirty="0" smtClean="0"/>
          </a:p>
          <a:p>
            <a:pPr marL="0" indent="0">
              <a:buNone/>
            </a:pPr>
            <a:r>
              <a:rPr lang="en-IE" sz="1800" dirty="0"/>
              <a:t>	</a:t>
            </a:r>
            <a:endParaRPr lang="en-IE" sz="1800" dirty="0" smtClean="0"/>
          </a:p>
          <a:p>
            <a:pPr marL="0" indent="0">
              <a:buNone/>
            </a:pPr>
            <a:endParaRPr lang="en-IE" sz="1800" dirty="0"/>
          </a:p>
          <a:p>
            <a:pPr marL="0" indent="0">
              <a:buNone/>
            </a:pPr>
            <a:endParaRPr lang="en-GB" dirty="0"/>
          </a:p>
        </p:txBody>
      </p:sp>
    </p:spTree>
    <p:extLst>
      <p:ext uri="{BB962C8B-B14F-4D97-AF65-F5344CB8AC3E}">
        <p14:creationId xmlns:p14="http://schemas.microsoft.com/office/powerpoint/2010/main" val="329004997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Visits Management  and Assessor Portal</a:t>
            </a:r>
            <a:endParaRPr lang="en-GB" sz="2400" dirty="0"/>
          </a:p>
        </p:txBody>
      </p:sp>
      <p:sp>
        <p:nvSpPr>
          <p:cNvPr id="3" name="Content Placeholder 2"/>
          <p:cNvSpPr>
            <a:spLocks noGrp="1"/>
          </p:cNvSpPr>
          <p:nvPr>
            <p:ph idx="1"/>
          </p:nvPr>
        </p:nvSpPr>
        <p:spPr>
          <a:xfrm>
            <a:off x="1079500" y="1483519"/>
            <a:ext cx="7237413" cy="3248471"/>
          </a:xfrm>
        </p:spPr>
        <p:txBody>
          <a:bodyPr/>
          <a:lstStyle/>
          <a:p>
            <a:pPr marL="0" indent="0">
              <a:buNone/>
            </a:pPr>
            <a:r>
              <a:rPr lang="en-IE" sz="1800" dirty="0" smtClean="0"/>
              <a:t>On-site </a:t>
            </a:r>
            <a:r>
              <a:rPr lang="en-IE" sz="1800" dirty="0"/>
              <a:t>visit activities </a:t>
            </a:r>
            <a:endParaRPr lang="en-IE" sz="1800" dirty="0" smtClean="0"/>
          </a:p>
          <a:p>
            <a:pPr marL="0" indent="0">
              <a:buNone/>
            </a:pPr>
            <a:r>
              <a:rPr lang="en-IE" sz="1800" dirty="0"/>
              <a:t>	</a:t>
            </a:r>
            <a:r>
              <a:rPr lang="en-IE" sz="1800" dirty="0" smtClean="0"/>
              <a:t>- No consultancy – can give non-prescriptive advice</a:t>
            </a:r>
            <a:endParaRPr lang="en-IE" sz="1800" dirty="0"/>
          </a:p>
          <a:p>
            <a:pPr marL="0" indent="0">
              <a:buNone/>
            </a:pPr>
            <a:endParaRPr lang="en-IE" sz="1800" dirty="0" smtClean="0"/>
          </a:p>
          <a:p>
            <a:pPr marL="0" indent="0">
              <a:buNone/>
            </a:pPr>
            <a:r>
              <a:rPr lang="en-IE" sz="1800" dirty="0" smtClean="0"/>
              <a:t> Private meeting -Purpose</a:t>
            </a:r>
          </a:p>
          <a:p>
            <a:pPr marL="0" indent="0">
              <a:buNone/>
            </a:pPr>
            <a:r>
              <a:rPr lang="en-IE" sz="1800" dirty="0" smtClean="0"/>
              <a:t>	-To discuss with team and categorise </a:t>
            </a:r>
          </a:p>
          <a:p>
            <a:pPr marL="0" indent="0">
              <a:buNone/>
            </a:pPr>
            <a:r>
              <a:rPr lang="en-IE" sz="1800" dirty="0"/>
              <a:t>	</a:t>
            </a:r>
            <a:r>
              <a:rPr lang="en-IE" sz="1800" dirty="0" smtClean="0"/>
              <a:t> findings and to prepare recommendation</a:t>
            </a:r>
          </a:p>
          <a:p>
            <a:pPr marL="0" indent="0">
              <a:buNone/>
            </a:pPr>
            <a:endParaRPr lang="en-IE" sz="1800" dirty="0" smtClean="0"/>
          </a:p>
          <a:p>
            <a:pPr marL="0" indent="0">
              <a:buNone/>
            </a:pPr>
            <a:r>
              <a:rPr lang="en-IE" sz="1800" dirty="0" smtClean="0"/>
              <a:t>Closing meeting - Purpose</a:t>
            </a:r>
          </a:p>
          <a:p>
            <a:pPr marL="0" indent="0">
              <a:buNone/>
            </a:pPr>
            <a:r>
              <a:rPr lang="en-IE" sz="1800" dirty="0" smtClean="0"/>
              <a:t>	- To present recommendation</a:t>
            </a:r>
          </a:p>
          <a:p>
            <a:pPr marL="0" indent="0">
              <a:buNone/>
            </a:pPr>
            <a:r>
              <a:rPr lang="en-IE" sz="1800" dirty="0"/>
              <a:t>	</a:t>
            </a:r>
            <a:endParaRPr lang="en-IE" sz="1800" dirty="0" smtClean="0"/>
          </a:p>
          <a:p>
            <a:pPr marL="0" indent="0">
              <a:buNone/>
            </a:pPr>
            <a:r>
              <a:rPr lang="en-IE" sz="1800" dirty="0"/>
              <a:t>	</a:t>
            </a:r>
            <a:endParaRPr lang="en-IE" sz="1800" dirty="0" smtClean="0"/>
          </a:p>
          <a:p>
            <a:pPr marL="0" indent="0">
              <a:buNone/>
            </a:pPr>
            <a:endParaRPr lang="en-IE" sz="1800" dirty="0"/>
          </a:p>
          <a:p>
            <a:pPr marL="0" indent="0">
              <a:buNone/>
            </a:pPr>
            <a:endParaRPr lang="en-GB" dirty="0"/>
          </a:p>
        </p:txBody>
      </p:sp>
    </p:spTree>
    <p:extLst>
      <p:ext uri="{BB962C8B-B14F-4D97-AF65-F5344CB8AC3E}">
        <p14:creationId xmlns:p14="http://schemas.microsoft.com/office/powerpoint/2010/main" val="212167431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Visits Management  and Assessor Portal</a:t>
            </a:r>
            <a:endParaRPr lang="en-GB" sz="2400" dirty="0"/>
          </a:p>
        </p:txBody>
      </p:sp>
      <p:sp>
        <p:nvSpPr>
          <p:cNvPr id="3" name="Content Placeholder 2"/>
          <p:cNvSpPr>
            <a:spLocks noGrp="1"/>
          </p:cNvSpPr>
          <p:nvPr>
            <p:ph idx="1"/>
          </p:nvPr>
        </p:nvSpPr>
        <p:spPr>
          <a:xfrm>
            <a:off x="1043608" y="1419622"/>
            <a:ext cx="7237413" cy="3248471"/>
          </a:xfrm>
        </p:spPr>
        <p:txBody>
          <a:bodyPr/>
          <a:lstStyle/>
          <a:p>
            <a:pPr marL="0" indent="0">
              <a:buNone/>
            </a:pPr>
            <a:r>
              <a:rPr lang="en-IE" sz="1800" dirty="0" smtClean="0"/>
              <a:t>Post </a:t>
            </a:r>
            <a:r>
              <a:rPr lang="en-IE" sz="1800" dirty="0"/>
              <a:t>visit activities </a:t>
            </a:r>
            <a:endParaRPr lang="en-IE" sz="1800" dirty="0" smtClean="0"/>
          </a:p>
          <a:p>
            <a:pPr marL="0" indent="0">
              <a:buNone/>
            </a:pPr>
            <a:endParaRPr lang="en-IE" sz="1800" dirty="0" smtClean="0"/>
          </a:p>
          <a:p>
            <a:pPr marL="0" indent="0">
              <a:buNone/>
            </a:pPr>
            <a:r>
              <a:rPr lang="en-IE" sz="1800" dirty="0"/>
              <a:t>	</a:t>
            </a:r>
            <a:r>
              <a:rPr lang="en-IE" sz="1800" dirty="0" smtClean="0"/>
              <a:t>- Upload </a:t>
            </a:r>
            <a:r>
              <a:rPr lang="en-IE" sz="1800" dirty="0"/>
              <a:t>INAB forms </a:t>
            </a:r>
            <a:r>
              <a:rPr lang="en-IE" sz="1800" dirty="0" smtClean="0"/>
              <a:t>used at </a:t>
            </a:r>
            <a:r>
              <a:rPr lang="en-IE" sz="1800" dirty="0"/>
              <a:t>visit (NC </a:t>
            </a:r>
            <a:r>
              <a:rPr lang="en-IE" sz="1800" dirty="0" smtClean="0"/>
              <a:t>template) ASAP</a:t>
            </a:r>
          </a:p>
          <a:p>
            <a:pPr marL="0" indent="0">
              <a:buNone/>
            </a:pPr>
            <a:endParaRPr lang="en-IE" sz="1800" dirty="0"/>
          </a:p>
          <a:p>
            <a:pPr marL="0" indent="0">
              <a:buNone/>
            </a:pPr>
            <a:r>
              <a:rPr lang="en-IE" sz="1800" dirty="0" smtClean="0"/>
              <a:t>	- Review Corrective action plans and evidence where </a:t>
            </a:r>
          </a:p>
          <a:p>
            <a:pPr marL="0" indent="0">
              <a:buNone/>
            </a:pPr>
            <a:r>
              <a:rPr lang="en-IE" sz="1800" dirty="0"/>
              <a:t>	</a:t>
            </a:r>
            <a:r>
              <a:rPr lang="en-IE" sz="1800" dirty="0" smtClean="0"/>
              <a:t>  applicable in event via Assessor Portal</a:t>
            </a:r>
          </a:p>
          <a:p>
            <a:pPr marL="0" indent="0">
              <a:buNone/>
            </a:pPr>
            <a:endParaRPr lang="en-IE" sz="1800" dirty="0" smtClean="0"/>
          </a:p>
          <a:p>
            <a:pPr marL="0" indent="0">
              <a:buNone/>
            </a:pPr>
            <a:r>
              <a:rPr lang="en-IE" sz="1800" dirty="0"/>
              <a:t>	</a:t>
            </a:r>
            <a:r>
              <a:rPr lang="en-IE" sz="1800" dirty="0" smtClean="0"/>
              <a:t>- Submit review of NC batches to INAB</a:t>
            </a:r>
          </a:p>
          <a:p>
            <a:pPr marL="0" indent="0">
              <a:buNone/>
            </a:pPr>
            <a:endParaRPr lang="en-IE" sz="1800" dirty="0" smtClean="0"/>
          </a:p>
          <a:p>
            <a:pPr marL="0" indent="0">
              <a:buNone/>
            </a:pPr>
            <a:r>
              <a:rPr lang="en-IE" sz="1800" dirty="0"/>
              <a:t>		</a:t>
            </a:r>
            <a:endParaRPr lang="en-IE" sz="1800" dirty="0" smtClean="0"/>
          </a:p>
          <a:p>
            <a:pPr marL="0" indent="0">
              <a:buNone/>
            </a:pPr>
            <a:endParaRPr lang="en-IE" sz="1800" dirty="0"/>
          </a:p>
          <a:p>
            <a:pPr marL="0" indent="0">
              <a:buNone/>
            </a:pPr>
            <a:r>
              <a:rPr lang="en-IE" sz="1800" dirty="0"/>
              <a:t>	</a:t>
            </a:r>
            <a:endParaRPr lang="en-IE" sz="1800" dirty="0" smtClean="0"/>
          </a:p>
          <a:p>
            <a:pPr marL="0" indent="0">
              <a:buNone/>
            </a:pPr>
            <a:endParaRPr lang="en-IE" sz="1800" dirty="0"/>
          </a:p>
          <a:p>
            <a:pPr marL="0" indent="0">
              <a:buNone/>
            </a:pPr>
            <a:endParaRPr lang="en-GB" dirty="0"/>
          </a:p>
        </p:txBody>
      </p:sp>
    </p:spTree>
    <p:extLst>
      <p:ext uri="{BB962C8B-B14F-4D97-AF65-F5344CB8AC3E}">
        <p14:creationId xmlns:p14="http://schemas.microsoft.com/office/powerpoint/2010/main" val="414902452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Visits Management  and Assessor Portal</a:t>
            </a:r>
            <a:endParaRPr lang="en-GB" sz="2400" dirty="0"/>
          </a:p>
        </p:txBody>
      </p:sp>
      <p:sp>
        <p:nvSpPr>
          <p:cNvPr id="3" name="Content Placeholder 2"/>
          <p:cNvSpPr>
            <a:spLocks noGrp="1"/>
          </p:cNvSpPr>
          <p:nvPr>
            <p:ph idx="1"/>
          </p:nvPr>
        </p:nvSpPr>
        <p:spPr>
          <a:xfrm>
            <a:off x="1043608" y="1419622"/>
            <a:ext cx="7237413" cy="3248471"/>
          </a:xfrm>
        </p:spPr>
        <p:txBody>
          <a:bodyPr/>
          <a:lstStyle/>
          <a:p>
            <a:pPr marL="0" indent="0">
              <a:buNone/>
            </a:pPr>
            <a:r>
              <a:rPr lang="en-IE" sz="1800" dirty="0" smtClean="0"/>
              <a:t>Post </a:t>
            </a:r>
            <a:r>
              <a:rPr lang="en-IE" sz="1800" dirty="0"/>
              <a:t>visit activities </a:t>
            </a:r>
            <a:endParaRPr lang="en-IE" sz="1800" dirty="0" smtClean="0"/>
          </a:p>
          <a:p>
            <a:pPr marL="0" indent="0">
              <a:buNone/>
            </a:pPr>
            <a:endParaRPr lang="en-IE" sz="1800" dirty="0" smtClean="0"/>
          </a:p>
          <a:p>
            <a:pPr marL="0" indent="0">
              <a:buNone/>
            </a:pPr>
            <a:r>
              <a:rPr lang="en-IE" sz="1800" dirty="0"/>
              <a:t>	</a:t>
            </a:r>
            <a:r>
              <a:rPr lang="en-IE" sz="1800" dirty="0" smtClean="0"/>
              <a:t>- Submit fees /expenses via Assessor Portal</a:t>
            </a:r>
          </a:p>
          <a:p>
            <a:pPr marL="0" indent="0">
              <a:buNone/>
            </a:pPr>
            <a:endParaRPr lang="en-IE" sz="1800" dirty="0"/>
          </a:p>
          <a:p>
            <a:pPr marL="0" indent="0">
              <a:buNone/>
            </a:pPr>
            <a:r>
              <a:rPr lang="en-IE" sz="1800" dirty="0" smtClean="0"/>
              <a:t>	- Submit change requests via Assessor Portal</a:t>
            </a:r>
          </a:p>
          <a:p>
            <a:pPr marL="0" indent="0">
              <a:buNone/>
            </a:pPr>
            <a:endParaRPr lang="en-IE" sz="1800" dirty="0"/>
          </a:p>
          <a:p>
            <a:pPr marL="0" indent="0">
              <a:buNone/>
            </a:pPr>
            <a:r>
              <a:rPr lang="en-IE" sz="1800" dirty="0" smtClean="0"/>
              <a:t>	- Maintain your Profile up to date via Assessor Portal</a:t>
            </a:r>
          </a:p>
          <a:p>
            <a:pPr marL="0" indent="0">
              <a:buNone/>
            </a:pPr>
            <a:endParaRPr lang="en-IE" sz="1800" dirty="0" smtClean="0"/>
          </a:p>
          <a:p>
            <a:pPr marL="0" indent="0">
              <a:buNone/>
            </a:pPr>
            <a:r>
              <a:rPr lang="en-IE" sz="1800" dirty="0"/>
              <a:t>	</a:t>
            </a:r>
            <a:endParaRPr lang="en-IE" sz="1800" dirty="0" smtClean="0"/>
          </a:p>
          <a:p>
            <a:pPr marL="0" indent="0">
              <a:buNone/>
            </a:pPr>
            <a:endParaRPr lang="en-IE" sz="1800" dirty="0"/>
          </a:p>
          <a:p>
            <a:pPr marL="0" indent="0">
              <a:buNone/>
            </a:pPr>
            <a:r>
              <a:rPr lang="en-IE" sz="1800" dirty="0"/>
              <a:t>	</a:t>
            </a:r>
            <a:endParaRPr lang="en-IE" sz="1800" dirty="0" smtClean="0"/>
          </a:p>
          <a:p>
            <a:pPr marL="0" indent="0">
              <a:buNone/>
            </a:pPr>
            <a:endParaRPr lang="en-IE" sz="1800" dirty="0"/>
          </a:p>
          <a:p>
            <a:pPr marL="0" indent="0">
              <a:buNone/>
            </a:pPr>
            <a:endParaRPr lang="en-GB" dirty="0"/>
          </a:p>
        </p:txBody>
      </p:sp>
    </p:spTree>
    <p:extLst>
      <p:ext uri="{BB962C8B-B14F-4D97-AF65-F5344CB8AC3E}">
        <p14:creationId xmlns:p14="http://schemas.microsoft.com/office/powerpoint/2010/main" val="370214203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IE" sz="2400" dirty="0" smtClean="0"/>
              <a:t>Code of Conduct for Assessment Teams</a:t>
            </a:r>
            <a:endParaRPr lang="en-GB" sz="2400" dirty="0" smtClean="0"/>
          </a:p>
        </p:txBody>
      </p:sp>
      <p:sp>
        <p:nvSpPr>
          <p:cNvPr id="19459" name="Rectangle 3"/>
          <p:cNvSpPr>
            <a:spLocks noGrp="1" noChangeArrowheads="1"/>
          </p:cNvSpPr>
          <p:nvPr>
            <p:ph type="body" idx="1"/>
          </p:nvPr>
        </p:nvSpPr>
        <p:spPr>
          <a:xfrm>
            <a:off x="1000126" y="1393031"/>
            <a:ext cx="7237413" cy="3429016"/>
          </a:xfrm>
        </p:spPr>
        <p:txBody>
          <a:bodyPr/>
          <a:lstStyle/>
          <a:p>
            <a:pPr eaLnBrk="1" hangingPunct="1"/>
            <a:r>
              <a:rPr lang="en-IE" sz="1800" dirty="0" smtClean="0"/>
              <a:t>Assessors/Experts are </a:t>
            </a:r>
            <a:r>
              <a:rPr lang="en-IE" sz="1800" dirty="0"/>
              <a:t>r</a:t>
            </a:r>
            <a:r>
              <a:rPr lang="en-IE" sz="1800" dirty="0" smtClean="0"/>
              <a:t>epresenting INAB at all times</a:t>
            </a:r>
          </a:p>
          <a:p>
            <a:pPr marL="0" indent="0" eaLnBrk="1" hangingPunct="1">
              <a:buNone/>
            </a:pPr>
            <a:r>
              <a:rPr lang="en-IE" sz="1800" dirty="0" smtClean="0"/>
              <a:t>-	Policy Statement PS 8</a:t>
            </a:r>
          </a:p>
          <a:p>
            <a:pPr marL="0" indent="0" eaLnBrk="1" hangingPunct="1">
              <a:buNone/>
            </a:pPr>
            <a:r>
              <a:rPr lang="en-IE" sz="1800" dirty="0" smtClean="0"/>
              <a:t>	</a:t>
            </a:r>
          </a:p>
          <a:p>
            <a:pPr marL="0" indent="0" eaLnBrk="1" hangingPunct="1">
              <a:buNone/>
            </a:pPr>
            <a:r>
              <a:rPr lang="en-IE" sz="1800" dirty="0" smtClean="0"/>
              <a:t>	- Respect for client</a:t>
            </a:r>
          </a:p>
          <a:p>
            <a:pPr marL="0" indent="0" eaLnBrk="1" hangingPunct="1">
              <a:buNone/>
            </a:pPr>
            <a:r>
              <a:rPr lang="en-IE" sz="1800" dirty="0" smtClean="0"/>
              <a:t>	- Clarification of INAB Policy in private </a:t>
            </a:r>
          </a:p>
          <a:p>
            <a:pPr marL="0" indent="0" eaLnBrk="1" hangingPunct="1">
              <a:buNone/>
            </a:pPr>
            <a:r>
              <a:rPr lang="en-IE" sz="1800" dirty="0" smtClean="0"/>
              <a:t>	- Open-minded</a:t>
            </a:r>
          </a:p>
          <a:p>
            <a:pPr marL="0" indent="0" eaLnBrk="1" hangingPunct="1">
              <a:buNone/>
            </a:pPr>
            <a:r>
              <a:rPr lang="en-IE" sz="1800" dirty="0" smtClean="0"/>
              <a:t>	-  No direct contact with client outside of visit</a:t>
            </a:r>
          </a:p>
          <a:p>
            <a:pPr marL="0" indent="0" eaLnBrk="1" hangingPunct="1">
              <a:buNone/>
            </a:pPr>
            <a:r>
              <a:rPr lang="en-IE" sz="1800" dirty="0" smtClean="0"/>
              <a:t>	- Timely response </a:t>
            </a:r>
          </a:p>
        </p:txBody>
      </p:sp>
    </p:spTree>
    <p:extLst>
      <p:ext uri="{BB962C8B-B14F-4D97-AF65-F5344CB8AC3E}">
        <p14:creationId xmlns:p14="http://schemas.microsoft.com/office/powerpoint/2010/main" val="331780759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1" y="843559"/>
            <a:ext cx="7237413" cy="431006"/>
          </a:xfrm>
        </p:spPr>
        <p:txBody>
          <a:bodyPr/>
          <a:lstStyle/>
          <a:p>
            <a:r>
              <a:rPr lang="en-IE" sz="2400" dirty="0" smtClean="0"/>
              <a:t>INAB Publications -  INAB Website</a:t>
            </a:r>
            <a:endParaRPr lang="en-IE" sz="2400" dirty="0"/>
          </a:p>
        </p:txBody>
      </p:sp>
      <p:sp>
        <p:nvSpPr>
          <p:cNvPr id="3" name="Content Placeholder 2"/>
          <p:cNvSpPr>
            <a:spLocks noGrp="1"/>
          </p:cNvSpPr>
          <p:nvPr>
            <p:ph idx="1"/>
          </p:nvPr>
        </p:nvSpPr>
        <p:spPr>
          <a:xfrm>
            <a:off x="323529" y="1383618"/>
            <a:ext cx="7957493" cy="3564396"/>
          </a:xfrm>
        </p:spPr>
        <p:txBody>
          <a:bodyPr/>
          <a:lstStyle/>
          <a:p>
            <a:r>
              <a:rPr lang="en-IE" sz="1800" dirty="0" smtClean="0"/>
              <a:t>DC 1 - </a:t>
            </a:r>
            <a:r>
              <a:rPr lang="en-GB" sz="1800" dirty="0" smtClean="0"/>
              <a:t>INAB </a:t>
            </a:r>
            <a:r>
              <a:rPr lang="en-GB" sz="1800" dirty="0"/>
              <a:t>Mandatory and Guidance Documents – Policy and Index</a:t>
            </a:r>
            <a:endParaRPr lang="en-IE" sz="1800" dirty="0" smtClean="0"/>
          </a:p>
          <a:p>
            <a:endParaRPr lang="en-IE" sz="1800" dirty="0" smtClean="0"/>
          </a:p>
          <a:p>
            <a:r>
              <a:rPr lang="en-IE" sz="1800" dirty="0" smtClean="0"/>
              <a:t>R1 Regulations and T&amp;C terms and conditions</a:t>
            </a:r>
          </a:p>
          <a:p>
            <a:endParaRPr lang="en-IE" sz="1800" dirty="0" smtClean="0"/>
          </a:p>
          <a:p>
            <a:r>
              <a:rPr lang="en-IE" sz="1800" dirty="0" smtClean="0"/>
              <a:t>INAB Policy Statements</a:t>
            </a:r>
          </a:p>
          <a:p>
            <a:endParaRPr lang="en-IE" sz="1800" dirty="0" smtClean="0"/>
          </a:p>
          <a:p>
            <a:r>
              <a:rPr lang="en-IE" sz="1800" dirty="0" smtClean="0"/>
              <a:t>INAB Forms</a:t>
            </a:r>
          </a:p>
          <a:p>
            <a:pPr marL="0" indent="0">
              <a:buNone/>
            </a:pPr>
            <a:endParaRPr lang="en-IE" sz="1800" dirty="0"/>
          </a:p>
          <a:p>
            <a:r>
              <a:rPr lang="en-IE" sz="1800" dirty="0" smtClean="0"/>
              <a:t>Confidentiality/Conflict of Interest to be addressed for every visit</a:t>
            </a:r>
          </a:p>
          <a:p>
            <a:endParaRPr lang="en-IE" sz="1800" dirty="0" smtClean="0"/>
          </a:p>
          <a:p>
            <a:r>
              <a:rPr lang="en-IE" sz="1800" dirty="0" smtClean="0"/>
              <a:t>Data Security</a:t>
            </a:r>
          </a:p>
          <a:p>
            <a:endParaRPr lang="en-IE" sz="2000" b="1" dirty="0" smtClean="0"/>
          </a:p>
          <a:p>
            <a:pPr marL="0" indent="0" algn="ctr">
              <a:buNone/>
            </a:pPr>
            <a:endParaRPr lang="en-IE" sz="1400" b="1" dirty="0" smtClean="0"/>
          </a:p>
          <a:p>
            <a:pPr>
              <a:buAutoNum type="arabicPeriod" startAt="4"/>
            </a:pPr>
            <a:endParaRPr lang="en-IE" sz="1800" dirty="0"/>
          </a:p>
          <a:p>
            <a:pPr marL="0" indent="0">
              <a:buNone/>
            </a:pPr>
            <a:endParaRPr lang="en-IE" sz="1800" dirty="0" smtClean="0"/>
          </a:p>
        </p:txBody>
      </p:sp>
    </p:spTree>
    <p:extLst>
      <p:ext uri="{BB962C8B-B14F-4D97-AF65-F5344CB8AC3E}">
        <p14:creationId xmlns:p14="http://schemas.microsoft.com/office/powerpoint/2010/main" val="158282550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INAB Expectations</a:t>
            </a:r>
            <a:endParaRPr lang="en-GB" sz="2400" dirty="0"/>
          </a:p>
        </p:txBody>
      </p:sp>
      <p:sp>
        <p:nvSpPr>
          <p:cNvPr id="3" name="Content Placeholder 2"/>
          <p:cNvSpPr>
            <a:spLocks noGrp="1"/>
          </p:cNvSpPr>
          <p:nvPr>
            <p:ph idx="1"/>
          </p:nvPr>
        </p:nvSpPr>
        <p:spPr>
          <a:xfrm>
            <a:off x="1079500" y="1483519"/>
            <a:ext cx="7237413" cy="2870429"/>
          </a:xfrm>
        </p:spPr>
        <p:txBody>
          <a:bodyPr/>
          <a:lstStyle/>
          <a:p>
            <a:r>
              <a:rPr lang="en-GB" sz="1800" dirty="0" smtClean="0"/>
              <a:t>In-depth assessment/ not consultancy</a:t>
            </a:r>
          </a:p>
          <a:p>
            <a:endParaRPr lang="en-GB" sz="1800" dirty="0" smtClean="0"/>
          </a:p>
          <a:p>
            <a:r>
              <a:rPr lang="en-GB" sz="1800" dirty="0" smtClean="0"/>
              <a:t>Evidence based – positive and negative</a:t>
            </a:r>
          </a:p>
          <a:p>
            <a:endParaRPr lang="en-GB" sz="1800" dirty="0" smtClean="0"/>
          </a:p>
          <a:p>
            <a:r>
              <a:rPr lang="en-GB" sz="1800" dirty="0" smtClean="0"/>
              <a:t>Balanced reporting</a:t>
            </a:r>
          </a:p>
          <a:p>
            <a:endParaRPr lang="en-GB" sz="1800" dirty="0" smtClean="0"/>
          </a:p>
          <a:p>
            <a:r>
              <a:rPr lang="en-GB" sz="1800" dirty="0" smtClean="0"/>
              <a:t>Representative Sampling over cycle</a:t>
            </a:r>
          </a:p>
          <a:p>
            <a:pPr marL="0" indent="0">
              <a:buNone/>
            </a:pPr>
            <a:endParaRPr lang="en-GB" sz="1800" dirty="0" smtClean="0"/>
          </a:p>
          <a:p>
            <a:r>
              <a:rPr lang="en-GB" sz="1800" dirty="0" smtClean="0"/>
              <a:t>Peer review – verification of CAB competence</a:t>
            </a:r>
          </a:p>
          <a:p>
            <a:endParaRPr lang="en-GB" sz="1800" dirty="0" smtClean="0"/>
          </a:p>
          <a:p>
            <a:r>
              <a:rPr lang="en-GB" sz="1800" dirty="0" smtClean="0"/>
              <a:t>Resulting in a reliable recommendation for decision maker</a:t>
            </a:r>
          </a:p>
          <a:p>
            <a:endParaRPr lang="en-GB" dirty="0" smtClean="0"/>
          </a:p>
          <a:p>
            <a:pPr marL="0" indent="0">
              <a:buNone/>
            </a:pPr>
            <a:endParaRPr lang="en-GB" dirty="0"/>
          </a:p>
        </p:txBody>
      </p:sp>
    </p:spTree>
    <p:extLst>
      <p:ext uri="{BB962C8B-B14F-4D97-AF65-F5344CB8AC3E}">
        <p14:creationId xmlns:p14="http://schemas.microsoft.com/office/powerpoint/2010/main" val="291099136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71601" y="627535"/>
            <a:ext cx="7237413" cy="431006"/>
          </a:xfrm>
        </p:spPr>
        <p:txBody>
          <a:bodyPr/>
          <a:lstStyle/>
          <a:p>
            <a:pPr eaLnBrk="1" hangingPunct="1"/>
            <a:r>
              <a:rPr lang="en-IE" sz="2400" dirty="0" smtClean="0"/>
              <a:t>INAB Objectives</a:t>
            </a:r>
            <a:endParaRPr lang="en-GB" sz="2400" dirty="0" smtClean="0"/>
          </a:p>
        </p:txBody>
      </p:sp>
      <p:sp>
        <p:nvSpPr>
          <p:cNvPr id="9219" name="Rectangle 3"/>
          <p:cNvSpPr>
            <a:spLocks noGrp="1" noChangeArrowheads="1"/>
          </p:cNvSpPr>
          <p:nvPr>
            <p:ph type="body" idx="1"/>
          </p:nvPr>
        </p:nvSpPr>
        <p:spPr>
          <a:xfrm>
            <a:off x="323528" y="1437624"/>
            <a:ext cx="7956302" cy="3186354"/>
          </a:xfrm>
        </p:spPr>
        <p:txBody>
          <a:bodyPr/>
          <a:lstStyle/>
          <a:p>
            <a:pPr eaLnBrk="1" hangingPunct="1">
              <a:lnSpc>
                <a:spcPct val="105000"/>
              </a:lnSpc>
              <a:spcBef>
                <a:spcPct val="50000"/>
              </a:spcBef>
              <a:buNone/>
            </a:pPr>
            <a:r>
              <a:rPr lang="en-IE" sz="1800" u="sng" dirty="0" smtClean="0"/>
              <a:t>INAB Objectives</a:t>
            </a:r>
          </a:p>
          <a:p>
            <a:pPr eaLnBrk="1" hangingPunct="1">
              <a:lnSpc>
                <a:spcPct val="105000"/>
              </a:lnSpc>
              <a:spcBef>
                <a:spcPct val="50000"/>
              </a:spcBef>
            </a:pPr>
            <a:r>
              <a:rPr lang="en-IE" sz="1800" dirty="0" smtClean="0"/>
              <a:t>Professional Effective Accreditation Service to verify competence</a:t>
            </a:r>
          </a:p>
          <a:p>
            <a:pPr eaLnBrk="1" hangingPunct="1">
              <a:lnSpc>
                <a:spcPct val="105000"/>
              </a:lnSpc>
              <a:spcBef>
                <a:spcPct val="50000"/>
              </a:spcBef>
            </a:pPr>
            <a:endParaRPr lang="en-IE" sz="1000" dirty="0" smtClean="0"/>
          </a:p>
          <a:p>
            <a:pPr eaLnBrk="1" hangingPunct="1">
              <a:lnSpc>
                <a:spcPct val="105000"/>
              </a:lnSpc>
              <a:spcBef>
                <a:spcPct val="50000"/>
              </a:spcBef>
            </a:pPr>
            <a:r>
              <a:rPr lang="en-IE" sz="1800" dirty="0" smtClean="0"/>
              <a:t>Thorough, Fair, Objective Peer Review</a:t>
            </a:r>
          </a:p>
          <a:p>
            <a:pPr eaLnBrk="1" hangingPunct="1">
              <a:lnSpc>
                <a:spcPct val="105000"/>
              </a:lnSpc>
              <a:spcBef>
                <a:spcPct val="50000"/>
              </a:spcBef>
            </a:pPr>
            <a:endParaRPr lang="en-IE" sz="1800" dirty="0" smtClean="0"/>
          </a:p>
          <a:p>
            <a:pPr eaLnBrk="1" hangingPunct="1">
              <a:lnSpc>
                <a:spcPct val="105000"/>
              </a:lnSpc>
              <a:spcBef>
                <a:spcPct val="50000"/>
              </a:spcBef>
            </a:pPr>
            <a:r>
              <a:rPr lang="en-IE" sz="1800" dirty="0" smtClean="0"/>
              <a:t>Harmonised and consistent approach across all schemes</a:t>
            </a:r>
          </a:p>
          <a:p>
            <a:pPr eaLnBrk="1" hangingPunct="1">
              <a:lnSpc>
                <a:spcPct val="105000"/>
              </a:lnSpc>
              <a:spcBef>
                <a:spcPct val="50000"/>
              </a:spcBef>
            </a:pPr>
            <a:endParaRPr lang="en-IE" sz="1000" dirty="0" smtClean="0"/>
          </a:p>
          <a:p>
            <a:pPr marL="0" indent="0" eaLnBrk="1" hangingPunct="1">
              <a:lnSpc>
                <a:spcPct val="105000"/>
              </a:lnSpc>
              <a:spcBef>
                <a:spcPct val="50000"/>
              </a:spcBef>
              <a:buNone/>
            </a:pPr>
            <a:r>
              <a:rPr lang="en-IE" sz="1800" b="1" i="1" dirty="0" smtClean="0"/>
              <a:t>Assessment teams are key to delivery of this high level of service.</a:t>
            </a:r>
          </a:p>
        </p:txBody>
      </p:sp>
    </p:spTree>
    <p:extLst>
      <p:ext uri="{BB962C8B-B14F-4D97-AF65-F5344CB8AC3E}">
        <p14:creationId xmlns:p14="http://schemas.microsoft.com/office/powerpoint/2010/main" val="82677535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71601" y="627535"/>
            <a:ext cx="7237413" cy="431006"/>
          </a:xfrm>
        </p:spPr>
        <p:txBody>
          <a:bodyPr/>
          <a:lstStyle/>
          <a:p>
            <a:pPr eaLnBrk="1" hangingPunct="1"/>
            <a:r>
              <a:rPr lang="en-IE" sz="2400" dirty="0" smtClean="0"/>
              <a:t>INAB Objectives</a:t>
            </a:r>
            <a:endParaRPr lang="en-GB" sz="2400" dirty="0" smtClean="0"/>
          </a:p>
        </p:txBody>
      </p:sp>
      <p:sp>
        <p:nvSpPr>
          <p:cNvPr id="9219" name="Rectangle 3"/>
          <p:cNvSpPr>
            <a:spLocks noGrp="1" noChangeArrowheads="1"/>
          </p:cNvSpPr>
          <p:nvPr>
            <p:ph type="body" idx="1"/>
          </p:nvPr>
        </p:nvSpPr>
        <p:spPr>
          <a:xfrm>
            <a:off x="395536" y="843558"/>
            <a:ext cx="7740278" cy="3564396"/>
          </a:xfrm>
        </p:spPr>
        <p:txBody>
          <a:bodyPr/>
          <a:lstStyle/>
          <a:p>
            <a:pPr eaLnBrk="1" hangingPunct="1">
              <a:lnSpc>
                <a:spcPct val="105000"/>
              </a:lnSpc>
              <a:spcBef>
                <a:spcPct val="50000"/>
              </a:spcBef>
              <a:buNone/>
            </a:pPr>
            <a:r>
              <a:rPr lang="en-IE" dirty="0" smtClean="0"/>
              <a:t>	</a:t>
            </a:r>
          </a:p>
          <a:p>
            <a:pPr algn="ctr" eaLnBrk="1" hangingPunct="1">
              <a:lnSpc>
                <a:spcPct val="105000"/>
              </a:lnSpc>
              <a:spcBef>
                <a:spcPct val="50000"/>
              </a:spcBef>
              <a:buNone/>
            </a:pPr>
            <a:r>
              <a:rPr lang="en-IE" sz="1800" b="1" u="sng" dirty="0" smtClean="0"/>
              <a:t>Outcome</a:t>
            </a:r>
          </a:p>
          <a:p>
            <a:pPr eaLnBrk="1" hangingPunct="1">
              <a:lnSpc>
                <a:spcPct val="80000"/>
              </a:lnSpc>
            </a:pPr>
            <a:r>
              <a:rPr lang="en-GB" sz="1800" dirty="0" smtClean="0"/>
              <a:t>Recommendations with supporting justification (based on objective evidence) on technical competence of CAB for agreed scope. </a:t>
            </a:r>
          </a:p>
          <a:p>
            <a:pPr eaLnBrk="1" hangingPunct="1">
              <a:lnSpc>
                <a:spcPct val="105000"/>
              </a:lnSpc>
              <a:spcBef>
                <a:spcPct val="50000"/>
              </a:spcBef>
            </a:pPr>
            <a:endParaRPr lang="en-IE" sz="1800" dirty="0" smtClean="0"/>
          </a:p>
          <a:p>
            <a:pPr eaLnBrk="1" hangingPunct="1">
              <a:lnSpc>
                <a:spcPct val="105000"/>
              </a:lnSpc>
              <a:spcBef>
                <a:spcPct val="50000"/>
              </a:spcBef>
            </a:pPr>
            <a:r>
              <a:rPr lang="en-IE" sz="1800" dirty="0" smtClean="0"/>
              <a:t>Achieve harmonisation across all schemes (Laboratories; Certification Bodies; Inspection Bodies; Reference Material Producers) </a:t>
            </a:r>
          </a:p>
          <a:p>
            <a:pPr eaLnBrk="1" hangingPunct="1">
              <a:lnSpc>
                <a:spcPct val="105000"/>
              </a:lnSpc>
              <a:spcBef>
                <a:spcPct val="50000"/>
              </a:spcBef>
            </a:pPr>
            <a:endParaRPr lang="en-IE" sz="1800" dirty="0" smtClean="0"/>
          </a:p>
          <a:p>
            <a:pPr eaLnBrk="1" hangingPunct="1">
              <a:lnSpc>
                <a:spcPct val="105000"/>
              </a:lnSpc>
              <a:spcBef>
                <a:spcPct val="50000"/>
              </a:spcBef>
            </a:pPr>
            <a:r>
              <a:rPr lang="en-IE" sz="1800" dirty="0" smtClean="0"/>
              <a:t>Preserve Integrity and Reputation of INAB Accreditation and by extension its Accredited Clients </a:t>
            </a:r>
          </a:p>
          <a:p>
            <a:pPr eaLnBrk="1" hangingPunct="1">
              <a:lnSpc>
                <a:spcPct val="105000"/>
              </a:lnSpc>
              <a:spcBef>
                <a:spcPct val="50000"/>
              </a:spcBef>
            </a:pPr>
            <a:endParaRPr lang="en-IE" sz="1800" dirty="0" smtClean="0"/>
          </a:p>
        </p:txBody>
      </p:sp>
    </p:spTree>
    <p:extLst>
      <p:ext uri="{BB962C8B-B14F-4D97-AF65-F5344CB8AC3E}">
        <p14:creationId xmlns:p14="http://schemas.microsoft.com/office/powerpoint/2010/main" val="666965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adraig_keane\Desktop\Presentations\Assessor Conference 2018\Overvie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86163"/>
            <a:ext cx="6048672" cy="367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3"/>
          <p:cNvSpPr>
            <a:spLocks noChangeArrowheads="1"/>
          </p:cNvSpPr>
          <p:nvPr/>
        </p:nvSpPr>
        <p:spPr bwMode="auto">
          <a:xfrm>
            <a:off x="1403648" y="3579862"/>
            <a:ext cx="2651125" cy="53935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5" name="Content Placeholder 2"/>
          <p:cNvSpPr txBox="1">
            <a:spLocks noGrp="1"/>
          </p:cNvSpPr>
          <p:nvPr>
            <p:ph idx="1"/>
          </p:nvPr>
        </p:nvSpPr>
        <p:spPr>
          <a:xfrm>
            <a:off x="40836" y="4461867"/>
            <a:ext cx="7237413" cy="655336"/>
          </a:xfrm>
        </p:spPr>
        <p:txBody>
          <a:bodyPr/>
          <a:lstStyle/>
          <a:p>
            <a:pPr>
              <a:lnSpc>
                <a:spcPct val="80000"/>
              </a:lnSpc>
              <a:spcBef>
                <a:spcPts val="700"/>
              </a:spcBef>
              <a:defRPr/>
            </a:pPr>
            <a:r>
              <a:rPr lang="en-GB" dirty="0" smtClean="0"/>
              <a:t>Availability confirmed</a:t>
            </a:r>
          </a:p>
          <a:p>
            <a:pPr marL="0" indent="0">
              <a:lnSpc>
                <a:spcPct val="80000"/>
              </a:lnSpc>
              <a:spcBef>
                <a:spcPts val="700"/>
              </a:spcBef>
              <a:buFontTx/>
              <a:buNone/>
              <a:defRPr/>
            </a:pPr>
            <a:endParaRPr lang="en-GB" sz="3000" dirty="0"/>
          </a:p>
        </p:txBody>
      </p:sp>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smtClean="0"/>
              <a:t>Confirm availability</a:t>
            </a:r>
            <a:endParaRPr lang="en-GB" altLang="en-US" kern="0" dirty="0" smtClean="0"/>
          </a:p>
        </p:txBody>
      </p:sp>
    </p:spTree>
    <p:extLst>
      <p:ext uri="{BB962C8B-B14F-4D97-AF65-F5344CB8AC3E}">
        <p14:creationId xmlns:p14="http://schemas.microsoft.com/office/powerpoint/2010/main" val="3880844207"/>
      </p:ext>
    </p:extLst>
  </p:cSld>
  <p:clrMapOvr>
    <a:masterClrMapping/>
  </p:clrMapOvr>
  <p:transition spd="slow"/>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Outcomes</a:t>
            </a:r>
            <a:endParaRPr lang="en-GB" sz="2400" dirty="0"/>
          </a:p>
        </p:txBody>
      </p:sp>
      <p:sp>
        <p:nvSpPr>
          <p:cNvPr id="3" name="Content Placeholder 2"/>
          <p:cNvSpPr>
            <a:spLocks noGrp="1"/>
          </p:cNvSpPr>
          <p:nvPr>
            <p:ph idx="1"/>
          </p:nvPr>
        </p:nvSpPr>
        <p:spPr>
          <a:xfrm>
            <a:off x="1079500" y="1483518"/>
            <a:ext cx="7237413" cy="3464496"/>
          </a:xfrm>
        </p:spPr>
        <p:txBody>
          <a:bodyPr/>
          <a:lstStyle/>
          <a:p>
            <a:r>
              <a:rPr lang="en-GB" sz="1800" dirty="0" smtClean="0"/>
              <a:t>Client receives a professional internationally recognised accreditation service</a:t>
            </a:r>
          </a:p>
          <a:p>
            <a:endParaRPr lang="en-GB" sz="1800" dirty="0" smtClean="0"/>
          </a:p>
          <a:p>
            <a:r>
              <a:rPr lang="en-GB" sz="1800" dirty="0" smtClean="0"/>
              <a:t>End user of accredited service has confidence in reliability of accredited outputs (</a:t>
            </a:r>
            <a:r>
              <a:rPr lang="en-GB" sz="1800" dirty="0" err="1" smtClean="0"/>
              <a:t>eg</a:t>
            </a:r>
            <a:r>
              <a:rPr lang="en-GB" sz="1800" dirty="0" smtClean="0"/>
              <a:t> test reports/calibration certificates/ inspection reports </a:t>
            </a:r>
            <a:r>
              <a:rPr lang="en-GB" sz="1800" dirty="0" err="1" smtClean="0"/>
              <a:t>etc</a:t>
            </a:r>
            <a:r>
              <a:rPr lang="en-GB" sz="1800" dirty="0" smtClean="0"/>
              <a:t>)</a:t>
            </a:r>
          </a:p>
          <a:p>
            <a:endParaRPr lang="en-GB" sz="1800" dirty="0" smtClean="0"/>
          </a:p>
          <a:p>
            <a:r>
              <a:rPr lang="en-GB" sz="1800" dirty="0" smtClean="0"/>
              <a:t>Improves standards of performance</a:t>
            </a:r>
          </a:p>
          <a:p>
            <a:endParaRPr lang="en-GB" sz="1800" dirty="0" smtClean="0"/>
          </a:p>
          <a:p>
            <a:r>
              <a:rPr lang="en-GB" sz="1800" dirty="0" smtClean="0"/>
              <a:t>Protects the consumer/patient</a:t>
            </a:r>
          </a:p>
          <a:p>
            <a:pPr marL="0" indent="0">
              <a:buNone/>
            </a:pPr>
            <a:r>
              <a:rPr lang="en-GB" sz="1800" dirty="0" smtClean="0"/>
              <a:t>      /business/economy</a:t>
            </a:r>
          </a:p>
          <a:p>
            <a:endParaRPr lang="en-GB" sz="2000" dirty="0"/>
          </a:p>
        </p:txBody>
      </p:sp>
    </p:spTree>
    <p:extLst>
      <p:ext uri="{BB962C8B-B14F-4D97-AF65-F5344CB8AC3E}">
        <p14:creationId xmlns:p14="http://schemas.microsoft.com/office/powerpoint/2010/main" val="40092086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67544" y="1545636"/>
            <a:ext cx="7488832" cy="2214246"/>
          </a:xfrm>
        </p:spPr>
        <p:txBody>
          <a:bodyPr/>
          <a:lstStyle/>
          <a:p>
            <a:r>
              <a:rPr lang="en-IE" sz="1800" b="1" dirty="0"/>
              <a:t>Assessment teams are key to </a:t>
            </a:r>
            <a:r>
              <a:rPr lang="en-IE" sz="1800" b="1" dirty="0" smtClean="0"/>
              <a:t>the continued delivery </a:t>
            </a:r>
            <a:r>
              <a:rPr lang="en-IE" sz="1800" b="1" dirty="0"/>
              <a:t>of </a:t>
            </a:r>
            <a:r>
              <a:rPr lang="en-IE" sz="1800" b="1" dirty="0" smtClean="0"/>
              <a:t>an effective reliable professional internationally recognised accreditation service.</a:t>
            </a:r>
            <a:endParaRPr lang="en-IE" sz="1800" b="1" dirty="0"/>
          </a:p>
          <a:p>
            <a:endParaRPr lang="en-GB" dirty="0"/>
          </a:p>
        </p:txBody>
      </p:sp>
    </p:spTree>
    <p:extLst>
      <p:ext uri="{BB962C8B-B14F-4D97-AF65-F5344CB8AC3E}">
        <p14:creationId xmlns:p14="http://schemas.microsoft.com/office/powerpoint/2010/main" val="28502325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042988" y="1545636"/>
            <a:ext cx="7237412" cy="1890210"/>
          </a:xfrm>
        </p:spPr>
        <p:txBody>
          <a:bodyPr/>
          <a:lstStyle/>
          <a:p>
            <a:pPr algn="ctr" eaLnBrk="1" hangingPunct="1">
              <a:buFontTx/>
              <a:buNone/>
            </a:pPr>
            <a:endParaRPr lang="en-IE" sz="4000" b="1" dirty="0" smtClean="0"/>
          </a:p>
          <a:p>
            <a:pPr algn="ctr" eaLnBrk="1" hangingPunct="1">
              <a:buFontTx/>
              <a:buNone/>
            </a:pPr>
            <a:r>
              <a:rPr lang="en-IE" sz="4000" b="1" dirty="0" smtClean="0"/>
              <a:t>Q &amp; A</a:t>
            </a:r>
          </a:p>
        </p:txBody>
      </p:sp>
    </p:spTree>
    <p:extLst>
      <p:ext uri="{BB962C8B-B14F-4D97-AF65-F5344CB8AC3E}">
        <p14:creationId xmlns:p14="http://schemas.microsoft.com/office/powerpoint/2010/main" val="21976819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spect="1" noChangeArrowheads="1"/>
          </p:cNvSpPr>
          <p:nvPr>
            <p:ph type="ctrTitle"/>
          </p:nvPr>
        </p:nvSpPr>
        <p:spPr>
          <a:xfrm>
            <a:off x="395288" y="1492250"/>
            <a:ext cx="8064500" cy="795338"/>
          </a:xfrm>
        </p:spPr>
        <p:txBody>
          <a:bodyPr/>
          <a:lstStyle/>
          <a:p>
            <a:pPr algn="ctr" eaLnBrk="1" hangingPunct="1"/>
            <a:r>
              <a:rPr lang="en-GB" altLang="en-US" sz="3600" smtClean="0"/>
              <a:t>Accreditation</a:t>
            </a:r>
          </a:p>
        </p:txBody>
      </p:sp>
      <p:sp>
        <p:nvSpPr>
          <p:cNvPr id="7171" name="Rectangle 5"/>
          <p:cNvSpPr>
            <a:spLocks noGrp="1" noChangeArrowheads="1"/>
          </p:cNvSpPr>
          <p:nvPr>
            <p:ph type="subTitle" idx="1"/>
          </p:nvPr>
        </p:nvSpPr>
        <p:spPr>
          <a:xfrm>
            <a:off x="1187450" y="2032000"/>
            <a:ext cx="6597650" cy="1406525"/>
          </a:xfrm>
        </p:spPr>
        <p:txBody>
          <a:bodyPr/>
          <a:lstStyle/>
          <a:p>
            <a:pPr algn="ctr" eaLnBrk="1" hangingPunct="1"/>
            <a:r>
              <a:rPr lang="en-GB" altLang="en-US" sz="2400" b="1" dirty="0" smtClean="0"/>
              <a:t>INAB Breakout Group Inspection and </a:t>
            </a:r>
            <a:r>
              <a:rPr lang="en-GB" altLang="en-US" sz="2400" b="1" dirty="0" smtClean="0"/>
              <a:t>RMP</a:t>
            </a:r>
          </a:p>
          <a:p>
            <a:pPr algn="ctr" eaLnBrk="1" hangingPunct="1"/>
            <a:r>
              <a:rPr lang="en-GB" altLang="en-US" sz="2400" b="1" smtClean="0"/>
              <a:t>Pat O’Brien</a:t>
            </a:r>
            <a:endParaRPr lang="en-IE" altLang="en-US" sz="2400" b="1" dirty="0" smtClean="0"/>
          </a:p>
        </p:txBody>
      </p:sp>
    </p:spTree>
    <p:extLst>
      <p:ext uri="{BB962C8B-B14F-4D97-AF65-F5344CB8AC3E}">
        <p14:creationId xmlns:p14="http://schemas.microsoft.com/office/powerpoint/2010/main" val="230455202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GB" altLang="en-US" smtClean="0"/>
              <a:t>ISO 17034</a:t>
            </a:r>
          </a:p>
        </p:txBody>
      </p:sp>
      <p:sp>
        <p:nvSpPr>
          <p:cNvPr id="8195" name="Content Placeholder 2"/>
          <p:cNvSpPr>
            <a:spLocks noGrp="1"/>
          </p:cNvSpPr>
          <p:nvPr>
            <p:ph idx="1"/>
          </p:nvPr>
        </p:nvSpPr>
        <p:spPr>
          <a:xfrm>
            <a:off x="323850" y="1484313"/>
            <a:ext cx="7993063" cy="2708275"/>
          </a:xfrm>
        </p:spPr>
        <p:txBody>
          <a:bodyPr/>
          <a:lstStyle/>
          <a:p>
            <a:r>
              <a:rPr lang="en-GB" altLang="en-US" sz="1600" smtClean="0"/>
              <a:t>In </a:t>
            </a:r>
            <a:r>
              <a:rPr lang="en-GB" altLang="en-US" sz="1600" u="sng" smtClean="0"/>
              <a:t>November 2016, ISO 17034 </a:t>
            </a:r>
            <a:r>
              <a:rPr lang="en-GB" altLang="en-US" sz="1600" smtClean="0"/>
              <a:t>“General requirements for the competence of reference material producers” has been published by ISO.</a:t>
            </a:r>
          </a:p>
          <a:p>
            <a:r>
              <a:rPr lang="en-GB" altLang="en-US" sz="1600" smtClean="0"/>
              <a:t>IAF / ILAC General Assembly  endorsed a </a:t>
            </a:r>
            <a:r>
              <a:rPr lang="en-GB" altLang="en-US" sz="1600" u="sng" smtClean="0"/>
              <a:t>3 year transition period </a:t>
            </a:r>
            <a:r>
              <a:rPr lang="en-GB" altLang="en-US" sz="1600" smtClean="0"/>
              <a:t>to ISO 17034:2016 from date of publication.</a:t>
            </a:r>
          </a:p>
          <a:p>
            <a:r>
              <a:rPr lang="en-GB" altLang="en-US" sz="1600" u="sng" smtClean="0"/>
              <a:t>ILAC website www.ilac.org should be consulted for publication of new or revised guidance documents,</a:t>
            </a:r>
            <a:r>
              <a:rPr lang="en-GB" altLang="en-US" sz="1600" smtClean="0"/>
              <a:t> as the ILAC WG 17034 will advise whether ILAC guidance or policy is needed.</a:t>
            </a:r>
          </a:p>
          <a:p>
            <a:r>
              <a:rPr lang="en-GB" altLang="en-US" sz="1600" smtClean="0"/>
              <a:t>All INAB surveillance / reassessments from </a:t>
            </a:r>
            <a:r>
              <a:rPr lang="en-GB" altLang="en-US" sz="1600" u="sng" smtClean="0"/>
              <a:t>1st May 2018 </a:t>
            </a:r>
            <a:r>
              <a:rPr lang="en-GB" altLang="en-US" sz="1600" smtClean="0"/>
              <a:t>will be carried out to ISO 17034:2016</a:t>
            </a:r>
            <a:r>
              <a:rPr lang="en-GB" altLang="en-US" sz="2000" smtClean="0"/>
              <a:t>.</a:t>
            </a:r>
          </a:p>
          <a:p>
            <a:r>
              <a:rPr lang="en-GB" altLang="en-US" sz="1600" smtClean="0"/>
              <a:t>From </a:t>
            </a:r>
            <a:r>
              <a:rPr lang="en-GB" altLang="en-US" sz="1600" u="sng" smtClean="0"/>
              <a:t>1st October 2017 </a:t>
            </a:r>
            <a:r>
              <a:rPr lang="en-GB" altLang="en-US" sz="1600" smtClean="0"/>
              <a:t>all new applicants will be assessed against ISO 17034:2016.</a:t>
            </a:r>
          </a:p>
          <a:p>
            <a:endParaRPr lang="en-GB" altLang="en-US" sz="2000" smtClean="0"/>
          </a:p>
          <a:p>
            <a:endParaRPr lang="en-GB" altLang="en-US" sz="2000" smtClean="0"/>
          </a:p>
        </p:txBody>
      </p:sp>
    </p:spTree>
    <p:extLst>
      <p:ext uri="{BB962C8B-B14F-4D97-AF65-F5344CB8AC3E}">
        <p14:creationId xmlns:p14="http://schemas.microsoft.com/office/powerpoint/2010/main" val="35523234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GB" altLang="en-US" smtClean="0"/>
              <a:t>INAB Policy RM </a:t>
            </a:r>
          </a:p>
        </p:txBody>
      </p:sp>
      <p:sp>
        <p:nvSpPr>
          <p:cNvPr id="9219" name="Content Placeholder 2"/>
          <p:cNvSpPr>
            <a:spLocks noGrp="1"/>
          </p:cNvSpPr>
          <p:nvPr>
            <p:ph idx="1"/>
          </p:nvPr>
        </p:nvSpPr>
        <p:spPr>
          <a:xfrm>
            <a:off x="323850" y="1484313"/>
            <a:ext cx="8640763" cy="2708275"/>
          </a:xfrm>
        </p:spPr>
        <p:txBody>
          <a:bodyPr/>
          <a:lstStyle/>
          <a:p>
            <a:pPr>
              <a:defRPr/>
            </a:pPr>
            <a:r>
              <a:rPr lang="en-GB" sz="1600" dirty="0"/>
              <a:t>From the </a:t>
            </a:r>
            <a:r>
              <a:rPr lang="en-GB" sz="1600" u="sng" dirty="0"/>
              <a:t>1</a:t>
            </a:r>
            <a:r>
              <a:rPr lang="en-GB" sz="1600" u="sng" baseline="30000" dirty="0"/>
              <a:t>st</a:t>
            </a:r>
            <a:r>
              <a:rPr lang="en-GB" sz="1600" u="sng" dirty="0"/>
              <a:t> November 2019</a:t>
            </a:r>
            <a:r>
              <a:rPr lang="en-GB" sz="1600" dirty="0"/>
              <a:t>, accreditation to ISO Guide 34 will no longer be available and accreditation certificates to Guide 34 no longer valid.</a:t>
            </a:r>
          </a:p>
          <a:p>
            <a:pPr>
              <a:defRPr/>
            </a:pPr>
            <a:r>
              <a:rPr lang="en-GB" sz="1600" dirty="0"/>
              <a:t>INAB requests that accredited Reference Material Producers submit a </a:t>
            </a:r>
            <a:r>
              <a:rPr lang="en-GB" sz="1600" u="sng" dirty="0"/>
              <a:t>transition action </a:t>
            </a:r>
            <a:r>
              <a:rPr lang="en-GB" sz="1600" u="sng" dirty="0" smtClean="0"/>
              <a:t>plan</a:t>
            </a:r>
          </a:p>
          <a:p>
            <a:pPr marL="0" indent="0">
              <a:buFontTx/>
              <a:buNone/>
              <a:defRPr/>
            </a:pPr>
            <a:r>
              <a:rPr lang="en-GB" sz="1600" dirty="0" smtClean="0"/>
              <a:t>	-  the </a:t>
            </a:r>
            <a:r>
              <a:rPr lang="en-GB" sz="1600" dirty="0"/>
              <a:t>plan shall </a:t>
            </a:r>
            <a:r>
              <a:rPr lang="en-GB" sz="1600" dirty="0" smtClean="0"/>
              <a:t>include:</a:t>
            </a:r>
          </a:p>
          <a:p>
            <a:pPr marL="0" indent="0">
              <a:buFontTx/>
              <a:buNone/>
              <a:defRPr/>
            </a:pPr>
            <a:r>
              <a:rPr lang="en-GB" sz="1600" dirty="0" smtClean="0"/>
              <a:t>	-  All </a:t>
            </a:r>
            <a:r>
              <a:rPr lang="en-GB" sz="1600" dirty="0"/>
              <a:t>specific actions to be taken to implement the changes,</a:t>
            </a:r>
          </a:p>
          <a:p>
            <a:pPr marL="0" indent="0">
              <a:buFontTx/>
              <a:buNone/>
              <a:defRPr/>
            </a:pPr>
            <a:r>
              <a:rPr lang="en-GB" sz="1600" dirty="0" smtClean="0"/>
              <a:t>	 - The </a:t>
            </a:r>
            <a:r>
              <a:rPr lang="en-GB" sz="1600" dirty="0"/>
              <a:t>timeframe for completion of such </a:t>
            </a:r>
            <a:r>
              <a:rPr lang="en-GB" sz="1600" dirty="0" smtClean="0"/>
              <a:t>actions,</a:t>
            </a:r>
          </a:p>
          <a:p>
            <a:pPr marL="0" indent="0">
              <a:buFontTx/>
              <a:buNone/>
              <a:defRPr/>
            </a:pPr>
            <a:r>
              <a:rPr lang="en-GB" sz="1600" dirty="0"/>
              <a:t>	</a:t>
            </a:r>
            <a:r>
              <a:rPr lang="en-GB" sz="1600" dirty="0" smtClean="0"/>
              <a:t> - The </a:t>
            </a:r>
            <a:r>
              <a:rPr lang="en-GB" sz="1600" dirty="0"/>
              <a:t>persons responsible for the actions,</a:t>
            </a:r>
          </a:p>
          <a:p>
            <a:pPr marL="0" indent="0">
              <a:buFontTx/>
              <a:buNone/>
              <a:defRPr/>
            </a:pPr>
            <a:r>
              <a:rPr lang="en-GB" sz="1600" dirty="0" smtClean="0"/>
              <a:t>	 - Process </a:t>
            </a:r>
            <a:r>
              <a:rPr lang="en-GB" sz="1600" dirty="0"/>
              <a:t>in place to monitor progress and completion of the actions.</a:t>
            </a:r>
          </a:p>
          <a:p>
            <a:pPr>
              <a:defRPr/>
            </a:pPr>
            <a:endParaRPr lang="en-GB" altLang="en-US" sz="1400" dirty="0" smtClean="0"/>
          </a:p>
        </p:txBody>
      </p:sp>
    </p:spTree>
    <p:extLst>
      <p:ext uri="{BB962C8B-B14F-4D97-AF65-F5344CB8AC3E}">
        <p14:creationId xmlns:p14="http://schemas.microsoft.com/office/powerpoint/2010/main" val="81836785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GB" altLang="en-US" smtClean="0"/>
              <a:t>Significant Changes within ISO 17034</a:t>
            </a:r>
          </a:p>
        </p:txBody>
      </p:sp>
      <p:sp>
        <p:nvSpPr>
          <p:cNvPr id="10243" name="Content Placeholder 2"/>
          <p:cNvSpPr>
            <a:spLocks noGrp="1"/>
          </p:cNvSpPr>
          <p:nvPr>
            <p:ph idx="1"/>
          </p:nvPr>
        </p:nvSpPr>
        <p:spPr/>
        <p:txBody>
          <a:bodyPr/>
          <a:lstStyle/>
          <a:p>
            <a:endParaRPr lang="en-GB" altLang="en-US" sz="1600" smtClean="0"/>
          </a:p>
          <a:p>
            <a:r>
              <a:rPr lang="en-GB" altLang="en-US" sz="1600" smtClean="0"/>
              <a:t>4.2 Impartiality</a:t>
            </a:r>
          </a:p>
          <a:p>
            <a:r>
              <a:rPr lang="en-GB" altLang="en-US" sz="1600" smtClean="0"/>
              <a:t>4.3 Confidentiality (new)</a:t>
            </a:r>
          </a:p>
          <a:p>
            <a:r>
              <a:rPr lang="en-GB" altLang="en-US" sz="1600" smtClean="0"/>
              <a:t>5. Structural Requirements</a:t>
            </a:r>
          </a:p>
          <a:p>
            <a:r>
              <a:rPr lang="en-GB" altLang="en-US" sz="1600" smtClean="0"/>
              <a:t>7.9. Metrological traceability of certified values</a:t>
            </a:r>
          </a:p>
          <a:p>
            <a:r>
              <a:rPr lang="en-GB" altLang="en-US" sz="1600" smtClean="0"/>
              <a:t>7.11. Assessment and Monitoring of Stability</a:t>
            </a:r>
          </a:p>
          <a:p>
            <a:r>
              <a:rPr lang="en-GB" altLang="en-US" sz="1600" smtClean="0"/>
              <a:t>7.12. Characterisation</a:t>
            </a:r>
          </a:p>
          <a:p>
            <a:r>
              <a:rPr lang="en-GB" altLang="en-US" sz="1600" smtClean="0"/>
              <a:t>7.18. Complaints</a:t>
            </a:r>
          </a:p>
        </p:txBody>
      </p:sp>
    </p:spTree>
    <p:extLst>
      <p:ext uri="{BB962C8B-B14F-4D97-AF65-F5344CB8AC3E}">
        <p14:creationId xmlns:p14="http://schemas.microsoft.com/office/powerpoint/2010/main" val="394586539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 y="844550"/>
            <a:ext cx="8856663" cy="430213"/>
          </a:xfrm>
        </p:spPr>
        <p:txBody>
          <a:bodyPr/>
          <a:lstStyle/>
          <a:p>
            <a:pPr algn="ctr"/>
            <a:r>
              <a:rPr lang="en-GB" altLang="en-US" sz="3600" smtClean="0">
                <a:latin typeface="Calibri" pitchFamily="34" charset="0"/>
              </a:rPr>
              <a:t>Inspection ISO 17020 </a:t>
            </a:r>
            <a:r>
              <a:rPr lang="en-GB" altLang="en-US" sz="3600" smtClean="0"/>
              <a:t>Terms and definitions</a:t>
            </a:r>
            <a:endParaRPr lang="en-GB" altLang="en-US" sz="3600" smtClean="0">
              <a:latin typeface="Calibri" pitchFamily="34" charset="0"/>
            </a:endParaRPr>
          </a:p>
        </p:txBody>
      </p:sp>
      <p:sp>
        <p:nvSpPr>
          <p:cNvPr id="10243" name="Content Placeholder 2"/>
          <p:cNvSpPr>
            <a:spLocks noGrp="1"/>
          </p:cNvSpPr>
          <p:nvPr>
            <p:ph idx="1"/>
          </p:nvPr>
        </p:nvSpPr>
        <p:spPr>
          <a:xfrm>
            <a:off x="250825" y="1484313"/>
            <a:ext cx="8893175" cy="2924175"/>
          </a:xfrm>
        </p:spPr>
        <p:txBody>
          <a:bodyPr/>
          <a:lstStyle/>
          <a:p>
            <a:pPr>
              <a:defRPr/>
            </a:pPr>
            <a:r>
              <a:rPr lang="en-GB" sz="1600" b="1" dirty="0"/>
              <a:t>Clause 3.8; ISO/IEC 17020</a:t>
            </a:r>
            <a:endParaRPr lang="en-GB" sz="1600" dirty="0"/>
          </a:p>
          <a:p>
            <a:pPr>
              <a:defRPr/>
            </a:pPr>
            <a:r>
              <a:rPr lang="en-GB" sz="1600" b="1" dirty="0"/>
              <a:t>impartiality</a:t>
            </a:r>
            <a:endParaRPr lang="en-GB" sz="1600" dirty="0"/>
          </a:p>
          <a:p>
            <a:pPr>
              <a:defRPr/>
            </a:pPr>
            <a:r>
              <a:rPr lang="en-GB" sz="1600" dirty="0"/>
              <a:t>presence of objectivity</a:t>
            </a:r>
          </a:p>
          <a:p>
            <a:pPr>
              <a:defRPr/>
            </a:pPr>
            <a:endParaRPr lang="en-GB" sz="1600" dirty="0"/>
          </a:p>
          <a:p>
            <a:pPr>
              <a:defRPr/>
            </a:pPr>
            <a:r>
              <a:rPr lang="en-GB" sz="1600" dirty="0"/>
              <a:t>NOTE 1 Objectivity means that </a:t>
            </a:r>
            <a:r>
              <a:rPr lang="en-GB" sz="1600" u="sng" dirty="0"/>
              <a:t>conflicts of interest do not exist </a:t>
            </a:r>
            <a:r>
              <a:rPr lang="en-GB" sz="1600" dirty="0"/>
              <a:t>or </a:t>
            </a:r>
            <a:r>
              <a:rPr lang="en-GB" sz="1600" u="sng" dirty="0"/>
              <a:t>are resolved so as not to adversely influence </a:t>
            </a:r>
            <a:r>
              <a:rPr lang="en-GB" sz="1600" dirty="0"/>
              <a:t>subsequent activities of the inspection body.</a:t>
            </a:r>
          </a:p>
          <a:p>
            <a:pPr>
              <a:defRPr/>
            </a:pPr>
            <a:endParaRPr lang="en-GB" sz="1600" dirty="0"/>
          </a:p>
          <a:p>
            <a:pPr>
              <a:defRPr/>
            </a:pPr>
            <a:r>
              <a:rPr lang="en-GB" sz="1600" dirty="0"/>
              <a:t>NOTE 2 Other terms that are useful in conveying the element of impartiality are: </a:t>
            </a:r>
            <a:r>
              <a:rPr lang="en-GB" sz="1600" u="sng" dirty="0"/>
              <a:t>independence, freedom from conflict, of interests, freedom from bias, lack of prejudice, neutrality, fairness, open-mindedness, even-handedness, detachment, balance</a:t>
            </a:r>
            <a:r>
              <a:rPr lang="en-GB" sz="1600" dirty="0"/>
              <a:t>.</a:t>
            </a:r>
          </a:p>
          <a:p>
            <a:pPr marL="0" indent="0">
              <a:buFontTx/>
              <a:buNone/>
              <a:defRPr/>
            </a:pPr>
            <a:endParaRPr lang="en-GB" altLang="en-US" sz="2800" dirty="0" smtClean="0">
              <a:latin typeface="Calibri" pitchFamily="34" charset="0"/>
            </a:endParaRPr>
          </a:p>
        </p:txBody>
      </p:sp>
    </p:spTree>
    <p:extLst>
      <p:ext uri="{BB962C8B-B14F-4D97-AF65-F5344CB8AC3E}">
        <p14:creationId xmlns:p14="http://schemas.microsoft.com/office/powerpoint/2010/main" val="97976272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4213" y="627063"/>
            <a:ext cx="7237412" cy="430212"/>
          </a:xfrm>
        </p:spPr>
        <p:txBody>
          <a:bodyPr/>
          <a:lstStyle/>
          <a:p>
            <a:pPr algn="ctr"/>
            <a:r>
              <a:rPr lang="en-GB" altLang="en-US" smtClean="0"/>
              <a:t>Impartiality</a:t>
            </a:r>
          </a:p>
        </p:txBody>
      </p:sp>
      <p:sp>
        <p:nvSpPr>
          <p:cNvPr id="12291" name="Content Placeholder 2"/>
          <p:cNvSpPr>
            <a:spLocks noGrp="1"/>
          </p:cNvSpPr>
          <p:nvPr>
            <p:ph idx="1"/>
          </p:nvPr>
        </p:nvSpPr>
        <p:spPr>
          <a:xfrm>
            <a:off x="179388" y="1484313"/>
            <a:ext cx="8785225" cy="2708275"/>
          </a:xfrm>
        </p:spPr>
        <p:txBody>
          <a:bodyPr/>
          <a:lstStyle/>
          <a:p>
            <a:pPr>
              <a:defRPr/>
            </a:pPr>
            <a:r>
              <a:rPr lang="en-GB" sz="1600" b="1" u="sng" dirty="0"/>
              <a:t>Synonyms for impartiality </a:t>
            </a:r>
            <a:endParaRPr lang="en-GB" sz="1600" dirty="0"/>
          </a:p>
          <a:p>
            <a:pPr marL="0" indent="0">
              <a:buFontTx/>
              <a:buNone/>
              <a:defRPr/>
            </a:pPr>
            <a:r>
              <a:rPr lang="en-GB" sz="1600" dirty="0" smtClean="0"/>
              <a:t>	Noun</a:t>
            </a:r>
            <a:r>
              <a:rPr lang="en-GB" sz="1600" dirty="0"/>
              <a:t>: Even-handedness </a:t>
            </a:r>
          </a:p>
          <a:p>
            <a:pPr marL="0" indent="0">
              <a:buFontTx/>
              <a:buNone/>
              <a:defRPr/>
            </a:pPr>
            <a:r>
              <a:rPr lang="en-GB" sz="1600" dirty="0" smtClean="0"/>
              <a:t>	Probity</a:t>
            </a:r>
            <a:r>
              <a:rPr lang="en-GB" sz="1600" dirty="0"/>
              <a:t>; Neutrality; Equality; Fairness; </a:t>
            </a:r>
            <a:r>
              <a:rPr lang="en-GB" sz="1600" dirty="0" smtClean="0"/>
              <a:t>Justice</a:t>
            </a:r>
          </a:p>
          <a:p>
            <a:pPr>
              <a:defRPr/>
            </a:pPr>
            <a:endParaRPr lang="en-GB" sz="1600" dirty="0"/>
          </a:p>
          <a:p>
            <a:pPr>
              <a:defRPr/>
            </a:pPr>
            <a:r>
              <a:rPr lang="en-GB" sz="1600" b="1" u="sng" dirty="0"/>
              <a:t>Antonyms for impartiality</a:t>
            </a:r>
            <a:endParaRPr lang="en-GB" sz="1600" dirty="0"/>
          </a:p>
          <a:p>
            <a:pPr marL="0" indent="0">
              <a:buFontTx/>
              <a:buNone/>
              <a:defRPr/>
            </a:pPr>
            <a:r>
              <a:rPr lang="en-GB" sz="1600" dirty="0" smtClean="0"/>
              <a:t>	Unfairness</a:t>
            </a:r>
            <a:endParaRPr lang="en-GB" sz="1600" dirty="0"/>
          </a:p>
          <a:p>
            <a:pPr>
              <a:defRPr/>
            </a:pPr>
            <a:endParaRPr lang="en-GB" altLang="en-US" dirty="0" smtClean="0"/>
          </a:p>
        </p:txBody>
      </p:sp>
    </p:spTree>
    <p:extLst>
      <p:ext uri="{BB962C8B-B14F-4D97-AF65-F5344CB8AC3E}">
        <p14:creationId xmlns:p14="http://schemas.microsoft.com/office/powerpoint/2010/main" val="306640829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GB" altLang="en-US" smtClean="0"/>
              <a:t>Independence</a:t>
            </a:r>
          </a:p>
        </p:txBody>
      </p:sp>
      <p:sp>
        <p:nvSpPr>
          <p:cNvPr id="3" name="Content Placeholder 2"/>
          <p:cNvSpPr>
            <a:spLocks noGrp="1"/>
          </p:cNvSpPr>
          <p:nvPr>
            <p:ph idx="1"/>
          </p:nvPr>
        </p:nvSpPr>
        <p:spPr>
          <a:xfrm>
            <a:off x="395288" y="1484313"/>
            <a:ext cx="7921625" cy="2708275"/>
          </a:xfrm>
        </p:spPr>
        <p:txBody>
          <a:bodyPr/>
          <a:lstStyle/>
          <a:p>
            <a:pPr marL="0" indent="0">
              <a:buFontTx/>
              <a:buNone/>
              <a:defRPr/>
            </a:pPr>
            <a:r>
              <a:rPr lang="en-GB" sz="1600" dirty="0"/>
              <a:t>Independence is the complete freedom of control or influence from another party, be it a single individual, a group of people, or an organization.</a:t>
            </a:r>
          </a:p>
          <a:p>
            <a:pPr marL="0" indent="0">
              <a:buFontTx/>
              <a:buNone/>
              <a:defRPr/>
            </a:pPr>
            <a:r>
              <a:rPr lang="en-GB" sz="1600" dirty="0"/>
              <a:t> </a:t>
            </a:r>
          </a:p>
          <a:p>
            <a:pPr>
              <a:defRPr/>
            </a:pPr>
            <a:r>
              <a:rPr lang="en-GB" sz="1600" b="1" u="sng" dirty="0"/>
              <a:t>Synonyms for independence </a:t>
            </a:r>
            <a:endParaRPr lang="en-GB" sz="1600" dirty="0"/>
          </a:p>
          <a:p>
            <a:pPr marL="0" indent="0">
              <a:buFontTx/>
              <a:buNone/>
              <a:defRPr/>
            </a:pPr>
            <a:r>
              <a:rPr lang="en-GB" sz="1600" dirty="0" smtClean="0"/>
              <a:t>Noun</a:t>
            </a:r>
            <a:r>
              <a:rPr lang="en-GB" sz="1600" dirty="0"/>
              <a:t>: Liberty, Freedom </a:t>
            </a:r>
          </a:p>
          <a:p>
            <a:pPr marL="0" indent="0" fontAlgn="t">
              <a:buFontTx/>
              <a:buNone/>
              <a:defRPr/>
            </a:pPr>
            <a:r>
              <a:rPr lang="en-GB" sz="1600" dirty="0" smtClean="0">
                <a:hlinkClick r:id="rId2"/>
              </a:rPr>
              <a:t>Ability</a:t>
            </a:r>
            <a:r>
              <a:rPr lang="en-GB" sz="1600" dirty="0"/>
              <a:t>, </a:t>
            </a:r>
            <a:r>
              <a:rPr lang="en-GB" sz="1600" dirty="0">
                <a:hlinkClick r:id="rId3"/>
              </a:rPr>
              <a:t>Autonomy</a:t>
            </a:r>
            <a:r>
              <a:rPr lang="en-GB" sz="1600" dirty="0"/>
              <a:t>, </a:t>
            </a:r>
            <a:r>
              <a:rPr lang="en-GB" sz="1600" dirty="0">
                <a:hlinkClick r:id="rId4"/>
              </a:rPr>
              <a:t>Self-determination</a:t>
            </a:r>
            <a:r>
              <a:rPr lang="en-GB" sz="1600" dirty="0"/>
              <a:t>, </a:t>
            </a:r>
            <a:r>
              <a:rPr lang="en-GB" sz="1600" dirty="0" smtClean="0">
                <a:hlinkClick r:id="rId5"/>
              </a:rPr>
              <a:t>Self-government</a:t>
            </a:r>
            <a:r>
              <a:rPr lang="en-GB" sz="1600" dirty="0"/>
              <a:t>, </a:t>
            </a:r>
            <a:r>
              <a:rPr lang="en-GB" sz="1600" dirty="0">
                <a:hlinkClick r:id="rId6"/>
              </a:rPr>
              <a:t>Self-reliance</a:t>
            </a:r>
            <a:r>
              <a:rPr lang="en-GB" sz="1600" dirty="0"/>
              <a:t>, </a:t>
            </a:r>
            <a:r>
              <a:rPr lang="en-GB" sz="1600" dirty="0">
                <a:hlinkClick r:id="rId7"/>
              </a:rPr>
              <a:t>Self-rule</a:t>
            </a:r>
            <a:r>
              <a:rPr lang="en-GB" sz="1600" dirty="0"/>
              <a:t>, </a:t>
            </a:r>
            <a:r>
              <a:rPr lang="en-GB" sz="1600" dirty="0">
                <a:hlinkClick r:id="rId8"/>
              </a:rPr>
              <a:t>Self-suf­ficiency</a:t>
            </a:r>
            <a:r>
              <a:rPr lang="en-GB" sz="1600" dirty="0"/>
              <a:t>, </a:t>
            </a:r>
            <a:r>
              <a:rPr lang="en-GB" sz="1600" dirty="0">
                <a:hlinkClick r:id="rId9"/>
              </a:rPr>
              <a:t>Separation</a:t>
            </a:r>
            <a:r>
              <a:rPr lang="en-GB" sz="1600" dirty="0"/>
              <a:t>, </a:t>
            </a:r>
            <a:r>
              <a:rPr lang="en-GB" sz="1600" dirty="0">
                <a:hlinkClick r:id="rId10"/>
              </a:rPr>
              <a:t>Sovereignty</a:t>
            </a:r>
            <a:r>
              <a:rPr lang="en-GB" sz="1600" dirty="0"/>
              <a:t>, </a:t>
            </a:r>
            <a:r>
              <a:rPr lang="en-GB" sz="1600" dirty="0">
                <a:hlinkClick r:id="rId11"/>
              </a:rPr>
              <a:t>Aptitude</a:t>
            </a:r>
            <a:r>
              <a:rPr lang="en-GB" sz="1600" dirty="0"/>
              <a:t>, </a:t>
            </a:r>
            <a:r>
              <a:rPr lang="en-GB" sz="1600" dirty="0">
                <a:hlinkClick r:id="rId12"/>
              </a:rPr>
              <a:t>Autarchy, </a:t>
            </a:r>
            <a:r>
              <a:rPr lang="en-GB" sz="1600" dirty="0">
                <a:hlinkClick r:id="rId13"/>
              </a:rPr>
              <a:t>License</a:t>
            </a:r>
            <a:r>
              <a:rPr lang="en-GB" sz="1600" dirty="0"/>
              <a:t>, </a:t>
            </a:r>
            <a:r>
              <a:rPr lang="en-GB" sz="1600" dirty="0">
                <a:hlinkClick r:id="rId14"/>
              </a:rPr>
              <a:t>Qualification</a:t>
            </a:r>
            <a:endParaRPr lang="en-GB" sz="1600" dirty="0"/>
          </a:p>
          <a:p>
            <a:pPr marL="0" indent="0">
              <a:buFontTx/>
              <a:buNone/>
              <a:defRPr/>
            </a:pPr>
            <a:r>
              <a:rPr lang="en-GB" sz="1600" dirty="0"/>
              <a:t> </a:t>
            </a:r>
          </a:p>
          <a:p>
            <a:pPr>
              <a:defRPr/>
            </a:pPr>
            <a:r>
              <a:rPr lang="en-GB" sz="1600" b="1" u="sng" dirty="0"/>
              <a:t>Antonyms for independence</a:t>
            </a:r>
            <a:endParaRPr lang="en-GB" sz="1600" dirty="0"/>
          </a:p>
          <a:p>
            <a:pPr marL="0" indent="0">
              <a:buFontTx/>
              <a:buNone/>
              <a:defRPr/>
            </a:pPr>
            <a:r>
              <a:rPr lang="en-GB" sz="1600" dirty="0" smtClean="0"/>
              <a:t> D</a:t>
            </a:r>
            <a:r>
              <a:rPr lang="en-GB" sz="1600" dirty="0" smtClean="0">
                <a:hlinkClick r:id="rId15"/>
              </a:rPr>
              <a:t>ependence</a:t>
            </a:r>
            <a:r>
              <a:rPr lang="en-GB" sz="1600" dirty="0"/>
              <a:t>, </a:t>
            </a:r>
            <a:r>
              <a:rPr lang="en-GB" sz="1600" dirty="0">
                <a:hlinkClick r:id="rId16"/>
              </a:rPr>
              <a:t>Inaptitude</a:t>
            </a:r>
            <a:r>
              <a:rPr lang="en-GB" sz="1600" dirty="0"/>
              <a:t>, </a:t>
            </a:r>
            <a:r>
              <a:rPr lang="en-GB" sz="1600" dirty="0">
                <a:hlinkClick r:id="rId17"/>
              </a:rPr>
              <a:t>Subordination</a:t>
            </a:r>
            <a:endParaRPr lang="en-GB" sz="1600" dirty="0"/>
          </a:p>
          <a:p>
            <a:pPr>
              <a:defRPr/>
            </a:pPr>
            <a:endParaRPr lang="en-GB" dirty="0"/>
          </a:p>
        </p:txBody>
      </p:sp>
    </p:spTree>
    <p:extLst>
      <p:ext uri="{BB962C8B-B14F-4D97-AF65-F5344CB8AC3E}">
        <p14:creationId xmlns:p14="http://schemas.microsoft.com/office/powerpoint/2010/main" val="252896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179512" y="1275606"/>
            <a:ext cx="7237413" cy="2708672"/>
          </a:xfrm>
        </p:spPr>
        <p:txBody>
          <a:bodyPr/>
          <a:lstStyle/>
          <a:p>
            <a:r>
              <a:rPr lang="en-GB" dirty="0" smtClean="0"/>
              <a:t>Welcome and Introduction </a:t>
            </a:r>
          </a:p>
          <a:p>
            <a:r>
              <a:rPr lang="en-GB" dirty="0" smtClean="0"/>
              <a:t>CRM – New IT system</a:t>
            </a:r>
          </a:p>
          <a:p>
            <a:r>
              <a:rPr lang="en-GB" dirty="0" smtClean="0"/>
              <a:t>Breakout groups</a:t>
            </a:r>
          </a:p>
          <a:p>
            <a:pPr marL="0" indent="0">
              <a:buNone/>
            </a:pPr>
            <a:r>
              <a:rPr lang="en-GB" dirty="0" smtClean="0">
                <a:solidFill>
                  <a:srgbClr val="006600"/>
                </a:solidFill>
              </a:rPr>
              <a:t>After Lunch</a:t>
            </a:r>
          </a:p>
          <a:p>
            <a:r>
              <a:rPr lang="en-GB" dirty="0" smtClean="0"/>
              <a:t>What's new in INAB?</a:t>
            </a:r>
          </a:p>
          <a:p>
            <a:r>
              <a:rPr lang="en-GB" dirty="0" smtClean="0"/>
              <a:t>Policy on Non Conformity Management / Forms</a:t>
            </a:r>
          </a:p>
          <a:p>
            <a:r>
              <a:rPr lang="en-GB" dirty="0" smtClean="0"/>
              <a:t>Quality</a:t>
            </a:r>
          </a:p>
          <a:p>
            <a:r>
              <a:rPr lang="en-GB" dirty="0" smtClean="0"/>
              <a:t>Data Protection – </a:t>
            </a:r>
            <a:r>
              <a:rPr lang="en-GB" sz="1800" dirty="0" smtClean="0"/>
              <a:t>obligations of assessors</a:t>
            </a:r>
            <a:endParaRPr lang="en-GB" dirty="0" smtClean="0"/>
          </a:p>
          <a:p>
            <a:r>
              <a:rPr lang="en-GB" dirty="0" smtClean="0"/>
              <a:t>Q&amp;A</a:t>
            </a:r>
            <a:endParaRPr lang="en-GB" dirty="0"/>
          </a:p>
        </p:txBody>
      </p:sp>
      <p:sp>
        <p:nvSpPr>
          <p:cNvPr id="4" name="TextBox 3"/>
          <p:cNvSpPr txBox="1"/>
          <p:nvPr/>
        </p:nvSpPr>
        <p:spPr>
          <a:xfrm>
            <a:off x="6012160" y="1851670"/>
            <a:ext cx="2467342"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12.45 - Lunch </a:t>
            </a:r>
          </a:p>
          <a:p>
            <a:r>
              <a:rPr lang="en-GB" dirty="0" smtClean="0"/>
              <a:t>15:15 - Tea &amp; Coffee </a:t>
            </a:r>
          </a:p>
          <a:p>
            <a:r>
              <a:rPr lang="en-GB" dirty="0" smtClean="0"/>
              <a:t>16:15 – Close of forum</a:t>
            </a:r>
            <a:endParaRPr lang="en-GB" dirty="0"/>
          </a:p>
          <a:p>
            <a:endParaRPr lang="en-GB" dirty="0" smtClean="0"/>
          </a:p>
        </p:txBody>
      </p:sp>
    </p:spTree>
    <p:extLst>
      <p:ext uri="{BB962C8B-B14F-4D97-AF65-F5344CB8AC3E}">
        <p14:creationId xmlns:p14="http://schemas.microsoft.com/office/powerpoint/2010/main" val="2263464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C:\Users\padraig_keane\Desktop\Presentations\Assessor Conference 2018\Visit Plan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6264" y="2180035"/>
            <a:ext cx="291147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C:\Users\padraig_keane\Desktop\Presentations\Assessor Conference 2018\Visit Plan 1.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53829" y="771550"/>
            <a:ext cx="6836342" cy="381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Oval 4"/>
          <p:cNvSpPr>
            <a:spLocks noChangeArrowheads="1"/>
          </p:cNvSpPr>
          <p:nvPr/>
        </p:nvSpPr>
        <p:spPr bwMode="auto">
          <a:xfrm>
            <a:off x="1619672" y="804950"/>
            <a:ext cx="865187" cy="3143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The visit plan</a:t>
            </a:r>
          </a:p>
        </p:txBody>
      </p:sp>
    </p:spTree>
    <p:extLst>
      <p:ext uri="{BB962C8B-B14F-4D97-AF65-F5344CB8AC3E}">
        <p14:creationId xmlns:p14="http://schemas.microsoft.com/office/powerpoint/2010/main" val="2453594038"/>
      </p:ext>
    </p:extLst>
  </p:cSld>
  <p:clrMapOvr>
    <a:masterClrMapping/>
  </p:clrMapOvr>
  <p:transition spd="slow"/>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GB" altLang="en-US" smtClean="0"/>
              <a:t>Impartiality / Independence</a:t>
            </a:r>
          </a:p>
        </p:txBody>
      </p:sp>
      <p:sp>
        <p:nvSpPr>
          <p:cNvPr id="3" name="Content Placeholder 2"/>
          <p:cNvSpPr>
            <a:spLocks noGrp="1"/>
          </p:cNvSpPr>
          <p:nvPr>
            <p:ph idx="1"/>
          </p:nvPr>
        </p:nvSpPr>
        <p:spPr>
          <a:xfrm>
            <a:off x="395288" y="1484313"/>
            <a:ext cx="7921625" cy="2708275"/>
          </a:xfrm>
        </p:spPr>
        <p:txBody>
          <a:bodyPr/>
          <a:lstStyle/>
          <a:p>
            <a:pPr>
              <a:defRPr/>
            </a:pPr>
            <a:r>
              <a:rPr lang="en-GB" sz="1600" dirty="0">
                <a:solidFill>
                  <a:srgbClr val="008080"/>
                </a:solidFill>
              </a:rPr>
              <a:t>Things to be assessed:</a:t>
            </a:r>
          </a:p>
          <a:p>
            <a:pPr marL="0" indent="0">
              <a:buFontTx/>
              <a:buNone/>
              <a:defRPr/>
            </a:pPr>
            <a:endParaRPr lang="en-GB" sz="1600" dirty="0">
              <a:solidFill>
                <a:srgbClr val="008080"/>
              </a:solidFill>
            </a:endParaRPr>
          </a:p>
          <a:p>
            <a:pPr>
              <a:defRPr/>
            </a:pPr>
            <a:r>
              <a:rPr lang="en-GB" sz="1600" dirty="0">
                <a:solidFill>
                  <a:srgbClr val="008080"/>
                </a:solidFill>
              </a:rPr>
              <a:t>We </a:t>
            </a:r>
            <a:r>
              <a:rPr lang="en-GB" sz="1600" u="sng" dirty="0">
                <a:solidFill>
                  <a:srgbClr val="008080"/>
                </a:solidFill>
              </a:rPr>
              <a:t>assess the analyses</a:t>
            </a:r>
            <a:r>
              <a:rPr lang="en-GB" sz="1600" dirty="0">
                <a:solidFill>
                  <a:srgbClr val="008080"/>
                </a:solidFill>
              </a:rPr>
              <a:t> done by the inspection body </a:t>
            </a:r>
            <a:r>
              <a:rPr lang="en-GB" sz="1600" u="sng" dirty="0">
                <a:solidFill>
                  <a:srgbClr val="008080"/>
                </a:solidFill>
              </a:rPr>
              <a:t>about potential risks</a:t>
            </a:r>
            <a:r>
              <a:rPr lang="en-GB" sz="1600" dirty="0">
                <a:solidFill>
                  <a:srgbClr val="008080"/>
                </a:solidFill>
              </a:rPr>
              <a:t>. And the actions to manage, control and eliminate or minimize the risks: other activities of the inspection body, related bodies, </a:t>
            </a:r>
            <a:r>
              <a:rPr lang="en-GB" sz="1600" dirty="0" smtClean="0">
                <a:solidFill>
                  <a:srgbClr val="008080"/>
                </a:solidFill>
              </a:rPr>
              <a:t>subcontracting</a:t>
            </a:r>
            <a:r>
              <a:rPr lang="en-GB" sz="1600" dirty="0">
                <a:solidFill>
                  <a:srgbClr val="008080"/>
                </a:solidFill>
              </a:rPr>
              <a:t>, other activities of the personnel, commercial relations, contracts of inspectors (remuneration), impartiality declarations of the personnel…</a:t>
            </a:r>
          </a:p>
          <a:p>
            <a:pPr>
              <a:defRPr/>
            </a:pPr>
            <a:r>
              <a:rPr lang="en-GB" sz="1600" dirty="0">
                <a:solidFill>
                  <a:srgbClr val="008080"/>
                </a:solidFill>
              </a:rPr>
              <a:t>Check if the </a:t>
            </a:r>
            <a:r>
              <a:rPr lang="en-GB" sz="1600" u="sng" dirty="0" smtClean="0">
                <a:solidFill>
                  <a:srgbClr val="008080"/>
                </a:solidFill>
              </a:rPr>
              <a:t>analyses </a:t>
            </a:r>
            <a:r>
              <a:rPr lang="en-GB" sz="1600" u="sng" dirty="0">
                <a:solidFill>
                  <a:srgbClr val="008080"/>
                </a:solidFill>
              </a:rPr>
              <a:t>and controls </a:t>
            </a:r>
            <a:r>
              <a:rPr lang="en-GB" sz="1600" dirty="0">
                <a:solidFill>
                  <a:srgbClr val="008080"/>
                </a:solidFill>
              </a:rPr>
              <a:t>fulfil with the type of independence and its requirements.</a:t>
            </a:r>
          </a:p>
          <a:p>
            <a:pPr>
              <a:defRPr/>
            </a:pPr>
            <a:r>
              <a:rPr lang="en-GB" sz="1600" dirty="0">
                <a:solidFill>
                  <a:srgbClr val="008080"/>
                </a:solidFill>
              </a:rPr>
              <a:t>Implementation of impartiality and independence </a:t>
            </a:r>
            <a:r>
              <a:rPr lang="en-GB" sz="1600" u="sng" dirty="0">
                <a:solidFill>
                  <a:srgbClr val="008080"/>
                </a:solidFill>
              </a:rPr>
              <a:t>policy.</a:t>
            </a:r>
          </a:p>
          <a:p>
            <a:pPr>
              <a:defRPr/>
            </a:pPr>
            <a:endParaRPr lang="en-GB" dirty="0"/>
          </a:p>
        </p:txBody>
      </p:sp>
    </p:spTree>
    <p:extLst>
      <p:ext uri="{BB962C8B-B14F-4D97-AF65-F5344CB8AC3E}">
        <p14:creationId xmlns:p14="http://schemas.microsoft.com/office/powerpoint/2010/main" val="390885779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4213" y="627063"/>
            <a:ext cx="7920037" cy="720725"/>
          </a:xfrm>
        </p:spPr>
        <p:txBody>
          <a:bodyPr/>
          <a:lstStyle/>
          <a:p>
            <a:pPr algn="ctr"/>
            <a:r>
              <a:rPr lang="en-GB" altLang="en-US" sz="3600" smtClean="0"/>
              <a:t>Impartiality / Independence–Field Application</a:t>
            </a:r>
            <a:endParaRPr lang="en-GB" altLang="en-US" sz="3600" smtClean="0">
              <a:latin typeface="Calibri" pitchFamily="34" charset="0"/>
            </a:endParaRPr>
          </a:p>
        </p:txBody>
      </p:sp>
      <p:sp>
        <p:nvSpPr>
          <p:cNvPr id="15363" name="Content Placeholder 2"/>
          <p:cNvSpPr>
            <a:spLocks noGrp="1"/>
          </p:cNvSpPr>
          <p:nvPr>
            <p:ph idx="1"/>
          </p:nvPr>
        </p:nvSpPr>
        <p:spPr/>
        <p:txBody>
          <a:bodyPr/>
          <a:lstStyle/>
          <a:p>
            <a:r>
              <a:rPr lang="en-GB" altLang="en-US" sz="1600" smtClean="0"/>
              <a:t>First, look closer at the </a:t>
            </a:r>
            <a:r>
              <a:rPr lang="en-GB" altLang="en-US" sz="1600" u="sng" smtClean="0"/>
              <a:t>preparation stage for assessment </a:t>
            </a:r>
            <a:r>
              <a:rPr lang="en-GB" altLang="en-US" sz="1600" smtClean="0"/>
              <a:t>(</a:t>
            </a:r>
            <a:r>
              <a:rPr lang="en-GB" altLang="en-US" sz="1600" u="sng" smtClean="0"/>
              <a:t>the planning</a:t>
            </a:r>
            <a:r>
              <a:rPr lang="en-GB" altLang="en-US" sz="1600" smtClean="0"/>
              <a:t>) then the </a:t>
            </a:r>
            <a:r>
              <a:rPr lang="en-GB" altLang="en-US" sz="1600" u="sng" smtClean="0"/>
              <a:t>content of assessment in the office</a:t>
            </a:r>
            <a:r>
              <a:rPr lang="en-GB" altLang="en-US" sz="1600" smtClean="0"/>
              <a:t> and </a:t>
            </a:r>
            <a:r>
              <a:rPr lang="en-GB" altLang="en-US" sz="1600" u="sng" smtClean="0"/>
              <a:t>observation of key points </a:t>
            </a:r>
            <a:r>
              <a:rPr lang="en-GB" altLang="en-US" sz="1600" smtClean="0"/>
              <a:t>during witnessing activities. </a:t>
            </a:r>
          </a:p>
          <a:p>
            <a:r>
              <a:rPr lang="en-GB" altLang="en-US" sz="1600" smtClean="0"/>
              <a:t>Estimate how many time do you need and who from the inspection body </a:t>
            </a:r>
            <a:r>
              <a:rPr lang="en-GB" altLang="en-US" sz="1600" u="sng" smtClean="0"/>
              <a:t>you may need to interview / observe to get appropriate evidences </a:t>
            </a:r>
            <a:r>
              <a:rPr lang="en-GB" altLang="en-US" sz="1600" smtClean="0"/>
              <a:t>of these two fundamental requirements that unambiguously </a:t>
            </a:r>
            <a:r>
              <a:rPr lang="en-GB" altLang="en-US" sz="1600" u="sng" smtClean="0"/>
              <a:t>determine the “type” </a:t>
            </a:r>
            <a:r>
              <a:rPr lang="en-GB" altLang="en-US" sz="1600" smtClean="0"/>
              <a:t>of the applicant inspection body and is enough rugged to stay “stable” in the future. </a:t>
            </a:r>
          </a:p>
          <a:p>
            <a:r>
              <a:rPr lang="en-GB" altLang="en-US" sz="1600" smtClean="0"/>
              <a:t>What </a:t>
            </a:r>
            <a:r>
              <a:rPr lang="en-GB" altLang="en-US" sz="1600" u="sng" smtClean="0"/>
              <a:t>kind of information can you use in practice to cross-check statements of the management of the inspection body</a:t>
            </a:r>
            <a:r>
              <a:rPr lang="en-GB" altLang="en-US" sz="1600" smtClean="0"/>
              <a:t>.</a:t>
            </a:r>
          </a:p>
          <a:p>
            <a:endParaRPr lang="en-GB" altLang="en-US" smtClean="0"/>
          </a:p>
          <a:p>
            <a:pPr lvl="1"/>
            <a:endParaRPr lang="en-GB" altLang="en-US" smtClean="0"/>
          </a:p>
          <a:p>
            <a:pPr lvl="1"/>
            <a:endParaRPr lang="en-GB" altLang="en-US" smtClean="0"/>
          </a:p>
          <a:p>
            <a:pPr lvl="1"/>
            <a:endParaRPr lang="en-GB" altLang="en-US" smtClean="0"/>
          </a:p>
          <a:p>
            <a:endParaRPr lang="en-GB" altLang="en-US" smtClean="0"/>
          </a:p>
          <a:p>
            <a:endParaRPr lang="en-GB" altLang="en-US" smtClean="0"/>
          </a:p>
        </p:txBody>
      </p:sp>
      <p:sp>
        <p:nvSpPr>
          <p:cNvPr id="15364" name="Chevron 1"/>
          <p:cNvSpPr>
            <a:spLocks noChangeArrowheads="1"/>
          </p:cNvSpPr>
          <p:nvPr/>
        </p:nvSpPr>
        <p:spPr bwMode="auto">
          <a:xfrm>
            <a:off x="4643438" y="4298950"/>
            <a:ext cx="485775" cy="365125"/>
          </a:xfrm>
          <a:prstGeom prst="chevron">
            <a:avLst>
              <a:gd name="adj" fmla="val 4989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15365" name="Right Arrow 2"/>
          <p:cNvSpPr>
            <a:spLocks noChangeArrowheads="1"/>
          </p:cNvSpPr>
          <p:nvPr/>
        </p:nvSpPr>
        <p:spPr bwMode="auto">
          <a:xfrm>
            <a:off x="4500563" y="4298950"/>
            <a:ext cx="977900" cy="365125"/>
          </a:xfrm>
          <a:prstGeom prst="rightArrow">
            <a:avLst>
              <a:gd name="adj1" fmla="val 50000"/>
              <a:gd name="adj2" fmla="val 497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Tree>
    <p:extLst>
      <p:ext uri="{BB962C8B-B14F-4D97-AF65-F5344CB8AC3E}">
        <p14:creationId xmlns:p14="http://schemas.microsoft.com/office/powerpoint/2010/main" val="89575214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9388" y="844550"/>
            <a:ext cx="8496300" cy="430213"/>
          </a:xfrm>
        </p:spPr>
        <p:txBody>
          <a:bodyPr/>
          <a:lstStyle/>
          <a:p>
            <a:pPr algn="ctr"/>
            <a:r>
              <a:rPr lang="en-GB" altLang="en-US" smtClean="0"/>
              <a:t>Competence -Independence Type A, B &amp;C</a:t>
            </a:r>
          </a:p>
        </p:txBody>
      </p:sp>
      <p:sp>
        <p:nvSpPr>
          <p:cNvPr id="16387" name="Content Placeholder 2"/>
          <p:cNvSpPr>
            <a:spLocks noGrp="1"/>
          </p:cNvSpPr>
          <p:nvPr>
            <p:ph idx="1"/>
          </p:nvPr>
        </p:nvSpPr>
        <p:spPr/>
        <p:txBody>
          <a:bodyPr/>
          <a:lstStyle/>
          <a:p>
            <a:endParaRPr lang="en-GB" altLang="en-US" sz="1600" i="1" smtClean="0"/>
          </a:p>
          <a:p>
            <a:r>
              <a:rPr lang="en-GB" altLang="en-US" sz="1600" i="1" smtClean="0"/>
              <a:t>The </a:t>
            </a:r>
            <a:r>
              <a:rPr lang="en-GB" altLang="en-US" sz="1600" i="1" u="sng" smtClean="0"/>
              <a:t>competence </a:t>
            </a:r>
            <a:r>
              <a:rPr lang="en-GB" altLang="en-US" sz="1600" i="1" smtClean="0"/>
              <a:t>requirements for </a:t>
            </a:r>
            <a:r>
              <a:rPr lang="en-GB" altLang="en-US" sz="1600" i="1" u="sng" smtClean="0"/>
              <a:t>Type A and Type C are identical</a:t>
            </a:r>
            <a:r>
              <a:rPr lang="en-GB" altLang="en-US" sz="1600" i="1" smtClean="0"/>
              <a:t>. In cases where competent inspectors who comply with Type A independence requirements are difficult to find because potential inspectors are engaged with the items inspected, Type C could be an alternative for Type A </a:t>
            </a:r>
          </a:p>
          <a:p>
            <a:r>
              <a:rPr lang="en-GB" altLang="en-US" sz="1600" i="1" smtClean="0"/>
              <a:t>(the only difference being that with Type C there is less assurance that impartiality requirements are met, but the competence of the inspectors is the same).</a:t>
            </a:r>
            <a:endParaRPr lang="en-GB" altLang="en-US" sz="1600" smtClean="0"/>
          </a:p>
          <a:p>
            <a:endParaRPr lang="en-GB" altLang="en-US" smtClean="0"/>
          </a:p>
        </p:txBody>
      </p:sp>
    </p:spTree>
    <p:extLst>
      <p:ext uri="{BB962C8B-B14F-4D97-AF65-F5344CB8AC3E}">
        <p14:creationId xmlns:p14="http://schemas.microsoft.com/office/powerpoint/2010/main" val="39866454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GB" altLang="en-US" smtClean="0"/>
              <a:t>Testing and/or Inspection</a:t>
            </a:r>
            <a:br>
              <a:rPr lang="en-GB" altLang="en-US" smtClean="0"/>
            </a:br>
            <a:endParaRPr lang="en-GB" altLang="en-US" smtClean="0"/>
          </a:p>
        </p:txBody>
      </p:sp>
      <p:sp>
        <p:nvSpPr>
          <p:cNvPr id="17411" name="Content Placeholder 2"/>
          <p:cNvSpPr>
            <a:spLocks noGrp="1"/>
          </p:cNvSpPr>
          <p:nvPr>
            <p:ph idx="1"/>
          </p:nvPr>
        </p:nvSpPr>
        <p:spPr/>
        <p:txBody>
          <a:bodyPr/>
          <a:lstStyle/>
          <a:p>
            <a:endParaRPr lang="en-US" altLang="en-US" sz="1600" smtClean="0"/>
          </a:p>
          <a:p>
            <a:endParaRPr lang="en-US" altLang="en-US" sz="1600" smtClean="0"/>
          </a:p>
          <a:p>
            <a:r>
              <a:rPr lang="en-US" altLang="en-US" sz="1600" smtClean="0"/>
              <a:t>Inspection activities can overlap with testing and certification activities where these activities have common characteristics.</a:t>
            </a:r>
          </a:p>
          <a:p>
            <a:endParaRPr lang="en-US" altLang="en-US" sz="1600" smtClean="0"/>
          </a:p>
          <a:p>
            <a:r>
              <a:rPr lang="en-US" altLang="en-US" sz="1600" smtClean="0"/>
              <a:t>Inspection and certification can use testing activities.</a:t>
            </a:r>
            <a:endParaRPr lang="en-GB" altLang="en-US" sz="1600" smtClean="0"/>
          </a:p>
        </p:txBody>
      </p:sp>
    </p:spTree>
    <p:extLst>
      <p:ext uri="{BB962C8B-B14F-4D97-AF65-F5344CB8AC3E}">
        <p14:creationId xmlns:p14="http://schemas.microsoft.com/office/powerpoint/2010/main" val="87629505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GB" altLang="en-US" smtClean="0"/>
              <a:t>Testing and/or Inspection </a:t>
            </a:r>
          </a:p>
        </p:txBody>
      </p:sp>
      <p:sp>
        <p:nvSpPr>
          <p:cNvPr id="3" name="Content Placeholder 2"/>
          <p:cNvSpPr>
            <a:spLocks noGrp="1"/>
          </p:cNvSpPr>
          <p:nvPr>
            <p:ph idx="1"/>
          </p:nvPr>
        </p:nvSpPr>
        <p:spPr/>
        <p:txBody>
          <a:bodyPr/>
          <a:lstStyle/>
          <a:p>
            <a:pPr marL="0" indent="0" algn="ctr">
              <a:buFontTx/>
              <a:buNone/>
              <a:defRPr/>
            </a:pPr>
            <a:r>
              <a:rPr lang="en-GB" sz="1600" b="1" dirty="0"/>
              <a:t>Pressure equipment inspection body, with NDT. Two possibilities:</a:t>
            </a:r>
          </a:p>
          <a:p>
            <a:pPr marL="0" indent="0">
              <a:buFontTx/>
              <a:buNone/>
              <a:defRPr/>
            </a:pPr>
            <a:r>
              <a:rPr lang="en-GB" sz="1600" dirty="0"/>
              <a:t> </a:t>
            </a:r>
          </a:p>
          <a:p>
            <a:pPr>
              <a:defRPr/>
            </a:pPr>
            <a:r>
              <a:rPr lang="en-GB" sz="1600" dirty="0"/>
              <a:t>Contracting a laboratory to perform the NDT.</a:t>
            </a:r>
          </a:p>
          <a:p>
            <a:pPr>
              <a:defRPr/>
            </a:pPr>
            <a:endParaRPr lang="en-GB" sz="1600" dirty="0"/>
          </a:p>
          <a:p>
            <a:pPr lvl="1">
              <a:defRPr/>
            </a:pPr>
            <a:r>
              <a:rPr lang="en-GB" sz="1600" dirty="0"/>
              <a:t>Accredited testing lab or inspection body.</a:t>
            </a:r>
          </a:p>
          <a:p>
            <a:pPr lvl="1">
              <a:defRPr/>
            </a:pPr>
            <a:r>
              <a:rPr lang="en-GB" sz="1600" dirty="0"/>
              <a:t>Non accredited testing lab or inspection body.</a:t>
            </a:r>
          </a:p>
          <a:p>
            <a:pPr>
              <a:defRPr/>
            </a:pPr>
            <a:endParaRPr lang="en-GB" sz="1600" dirty="0"/>
          </a:p>
          <a:p>
            <a:pPr>
              <a:defRPr/>
            </a:pPr>
            <a:r>
              <a:rPr lang="en-GB" sz="1600" dirty="0"/>
              <a:t>The IB performs the NTD on their own. </a:t>
            </a:r>
          </a:p>
          <a:p>
            <a:pPr>
              <a:defRPr/>
            </a:pPr>
            <a:endParaRPr lang="en-GB" sz="1600" dirty="0"/>
          </a:p>
          <a:p>
            <a:pPr>
              <a:defRPr/>
            </a:pPr>
            <a:endParaRPr lang="en-GB" sz="1600" dirty="0"/>
          </a:p>
        </p:txBody>
      </p:sp>
    </p:spTree>
    <p:extLst>
      <p:ext uri="{BB962C8B-B14F-4D97-AF65-F5344CB8AC3E}">
        <p14:creationId xmlns:p14="http://schemas.microsoft.com/office/powerpoint/2010/main" val="171800799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GB" altLang="en-US" smtClean="0"/>
              <a:t>ISO 17020 / ILAC P15</a:t>
            </a:r>
          </a:p>
        </p:txBody>
      </p:sp>
      <p:sp>
        <p:nvSpPr>
          <p:cNvPr id="19459" name="Content Placeholder 2"/>
          <p:cNvSpPr>
            <a:spLocks noGrp="1"/>
          </p:cNvSpPr>
          <p:nvPr>
            <p:ph idx="1"/>
          </p:nvPr>
        </p:nvSpPr>
        <p:spPr/>
        <p:txBody>
          <a:bodyPr/>
          <a:lstStyle/>
          <a:p>
            <a:endParaRPr lang="en-GB" altLang="en-US" sz="1600" smtClean="0"/>
          </a:p>
          <a:p>
            <a:endParaRPr lang="en-GB" altLang="en-US" sz="1600" smtClean="0"/>
          </a:p>
          <a:p>
            <a:r>
              <a:rPr lang="en-GB" altLang="en-US" sz="1600" smtClean="0"/>
              <a:t>If the IB asks for inspection activity </a:t>
            </a:r>
            <a:r>
              <a:rPr lang="en-GB" altLang="en-US" sz="1600" u="sng" smtClean="0"/>
              <a:t>and contracts the test to an accredited lab/IB</a:t>
            </a:r>
            <a:r>
              <a:rPr lang="en-GB" altLang="en-US" sz="1600" smtClean="0"/>
              <a:t>, the AB will assess that the IB checks that the lab or IB is accredited in the specific test… The IB will be accredited under 17020. If the IB ask for a Directive will be included in the scope (NB).</a:t>
            </a:r>
          </a:p>
          <a:p>
            <a:endParaRPr lang="en-GB" altLang="en-US" smtClean="0"/>
          </a:p>
        </p:txBody>
      </p:sp>
    </p:spTree>
    <p:extLst>
      <p:ext uri="{BB962C8B-B14F-4D97-AF65-F5344CB8AC3E}">
        <p14:creationId xmlns:p14="http://schemas.microsoft.com/office/powerpoint/2010/main" val="2773466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GB" altLang="en-US" smtClean="0"/>
              <a:t>ISO 17020 / ILAC P15</a:t>
            </a:r>
          </a:p>
        </p:txBody>
      </p:sp>
      <p:sp>
        <p:nvSpPr>
          <p:cNvPr id="20483" name="Content Placeholder 2"/>
          <p:cNvSpPr>
            <a:spLocks noGrp="1"/>
          </p:cNvSpPr>
          <p:nvPr>
            <p:ph idx="1"/>
          </p:nvPr>
        </p:nvSpPr>
        <p:spPr/>
        <p:txBody>
          <a:bodyPr/>
          <a:lstStyle/>
          <a:p>
            <a:endParaRPr lang="en-GB" altLang="en-US" sz="1600" smtClean="0"/>
          </a:p>
          <a:p>
            <a:endParaRPr lang="en-GB" altLang="en-US" sz="1600" smtClean="0"/>
          </a:p>
          <a:p>
            <a:r>
              <a:rPr lang="en-GB" altLang="en-US" sz="1600" smtClean="0"/>
              <a:t>If the IB ask for inspection activity </a:t>
            </a:r>
            <a:r>
              <a:rPr lang="en-GB" altLang="en-US" sz="1600" u="sng" smtClean="0"/>
              <a:t>and contracts the test to a NON accredited lab/IB</a:t>
            </a:r>
            <a:r>
              <a:rPr lang="en-GB" altLang="en-US" sz="1600" smtClean="0"/>
              <a:t> the AB assess that the IB assess the competence of the lab/IB to perform the NDT: qualification of the person that assess, record, frequency… The IB will be accredited under 17020.</a:t>
            </a:r>
          </a:p>
        </p:txBody>
      </p:sp>
    </p:spTree>
    <p:extLst>
      <p:ext uri="{BB962C8B-B14F-4D97-AF65-F5344CB8AC3E}">
        <p14:creationId xmlns:p14="http://schemas.microsoft.com/office/powerpoint/2010/main" val="253001788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GB" altLang="en-US" smtClean="0"/>
              <a:t>ISO 17020 / ILAC P15</a:t>
            </a:r>
          </a:p>
        </p:txBody>
      </p:sp>
      <p:sp>
        <p:nvSpPr>
          <p:cNvPr id="21507" name="Content Placeholder 2"/>
          <p:cNvSpPr>
            <a:spLocks noGrp="1"/>
          </p:cNvSpPr>
          <p:nvPr>
            <p:ph idx="1"/>
          </p:nvPr>
        </p:nvSpPr>
        <p:spPr/>
        <p:txBody>
          <a:bodyPr/>
          <a:lstStyle/>
          <a:p>
            <a:endParaRPr lang="en-GB" altLang="en-US" sz="1600" smtClean="0"/>
          </a:p>
          <a:p>
            <a:endParaRPr lang="en-GB" altLang="en-US" sz="1600" smtClean="0"/>
          </a:p>
          <a:p>
            <a:r>
              <a:rPr lang="en-GB" altLang="en-US" sz="1600" smtClean="0"/>
              <a:t>If the IB is asking for an inspection activity in which test are used, we will accredit under 17020 (scope) but, </a:t>
            </a:r>
            <a:r>
              <a:rPr lang="en-GB" altLang="en-US" sz="1600" u="sng" smtClean="0"/>
              <a:t>if the tests are performed by themselves</a:t>
            </a:r>
            <a:r>
              <a:rPr lang="en-GB" altLang="en-US" sz="1600" smtClean="0"/>
              <a:t> the AB will assess some relevant and applicable parts of 17025 to assure that the test comply (personnel, procedures/test methods, equipment, premises, PT participation,…)</a:t>
            </a:r>
          </a:p>
          <a:p>
            <a:endParaRPr lang="en-GB" altLang="en-US" smtClean="0"/>
          </a:p>
        </p:txBody>
      </p:sp>
    </p:spTree>
    <p:extLst>
      <p:ext uri="{BB962C8B-B14F-4D97-AF65-F5344CB8AC3E}">
        <p14:creationId xmlns:p14="http://schemas.microsoft.com/office/powerpoint/2010/main" val="28986093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t>ILAC G27:06/2017</a:t>
            </a:r>
          </a:p>
        </p:txBody>
      </p:sp>
      <p:sp>
        <p:nvSpPr>
          <p:cNvPr id="22531" name="Content Placeholder 2"/>
          <p:cNvSpPr>
            <a:spLocks noGrp="1"/>
          </p:cNvSpPr>
          <p:nvPr>
            <p:ph idx="1"/>
          </p:nvPr>
        </p:nvSpPr>
        <p:spPr/>
        <p:txBody>
          <a:bodyPr/>
          <a:lstStyle/>
          <a:p>
            <a:r>
              <a:rPr lang="en-GB" altLang="en-US" sz="1600" b="1" smtClean="0"/>
              <a:t>ILAC G27:06/2017 – </a:t>
            </a:r>
            <a:r>
              <a:rPr lang="en-GB" altLang="en-US" sz="1600" b="1" i="1" smtClean="0"/>
              <a:t>Guidance on measurements performed as part of an inspection process </a:t>
            </a:r>
          </a:p>
          <a:p>
            <a:r>
              <a:rPr lang="en-GB" altLang="en-US" sz="1600" smtClean="0"/>
              <a:t>This document is intended to provide </a:t>
            </a:r>
            <a:r>
              <a:rPr lang="en-GB" altLang="en-US" sz="1600" u="sng" smtClean="0"/>
              <a:t>guidance on measurements carried out as part of an inspection activity for both inspection </a:t>
            </a:r>
            <a:r>
              <a:rPr lang="en-GB" altLang="en-US" sz="1600" smtClean="0"/>
              <a:t>bodies and the accreditation bodies assessing inspection bodies.  The key objective of this guidance is to </a:t>
            </a:r>
            <a:r>
              <a:rPr lang="en-GB" altLang="en-US" sz="1600" u="sng" smtClean="0"/>
              <a:t>help ensure the validity of the measurements performed as part of inspections</a:t>
            </a:r>
            <a:r>
              <a:rPr lang="en-GB" altLang="en-US" sz="1600" smtClean="0"/>
              <a:t> carried out in accordance with ISO/IEC 17020.  It also </a:t>
            </a:r>
            <a:r>
              <a:rPr lang="en-GB" altLang="en-US" sz="1600" u="sng" smtClean="0"/>
              <a:t>provides examples </a:t>
            </a:r>
            <a:r>
              <a:rPr lang="en-GB" altLang="en-US" sz="1600" smtClean="0"/>
              <a:t>via case studies of measurements carried out in inspection that may need to take into consideration the requirements included in ISO/IEC 17025 and ISO 15189.</a:t>
            </a:r>
          </a:p>
        </p:txBody>
      </p:sp>
    </p:spTree>
    <p:extLst>
      <p:ext uri="{BB962C8B-B14F-4D97-AF65-F5344CB8AC3E}">
        <p14:creationId xmlns:p14="http://schemas.microsoft.com/office/powerpoint/2010/main" val="387830406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t>ILAC G27:06/2017</a:t>
            </a:r>
          </a:p>
        </p:txBody>
      </p:sp>
      <p:sp>
        <p:nvSpPr>
          <p:cNvPr id="23555" name="Content Placeholder 2"/>
          <p:cNvSpPr>
            <a:spLocks noGrp="1"/>
          </p:cNvSpPr>
          <p:nvPr>
            <p:ph idx="1"/>
          </p:nvPr>
        </p:nvSpPr>
        <p:spPr/>
        <p:txBody>
          <a:bodyPr/>
          <a:lstStyle/>
          <a:p>
            <a:r>
              <a:rPr lang="en-GB" altLang="en-US" sz="1600" smtClean="0"/>
              <a:t>“If a </a:t>
            </a:r>
            <a:r>
              <a:rPr lang="en-GB" altLang="en-US" sz="1600" u="sng" smtClean="0"/>
              <a:t>measurement activity is performed by a subcontractor</a:t>
            </a:r>
            <a:r>
              <a:rPr lang="en-GB" altLang="en-US" sz="1600" smtClean="0"/>
              <a:t>, it n</a:t>
            </a:r>
            <a:r>
              <a:rPr lang="en-GB" altLang="en-US" sz="1600" u="sng" smtClean="0"/>
              <a:t>eeds to be accredited </a:t>
            </a:r>
            <a:r>
              <a:rPr lang="en-GB" altLang="en-US" sz="1600" smtClean="0"/>
              <a:t>in order to make it possible for the inspection to be considered as performed under accreditation. Refer to </a:t>
            </a:r>
            <a:r>
              <a:rPr lang="en-GB" altLang="en-US" sz="1600" u="sng" smtClean="0"/>
              <a:t>ILAC P15, </a:t>
            </a:r>
            <a:r>
              <a:rPr lang="en-GB" altLang="en-US" sz="1600" smtClean="0"/>
              <a:t>application note 7.4.2a. If the subcontractor only performs the measurement activities required by the inspection, it needs to be accredited against ISO/IEC 17025.”</a:t>
            </a:r>
          </a:p>
          <a:p>
            <a:r>
              <a:rPr lang="en-GB" altLang="en-US" sz="1600" smtClean="0"/>
              <a:t>This </a:t>
            </a:r>
            <a:r>
              <a:rPr lang="en-GB" altLang="en-US" sz="1600" u="sng" smtClean="0"/>
              <a:t>would speak in favour of required accreditation</a:t>
            </a:r>
            <a:r>
              <a:rPr lang="en-GB" altLang="en-US" sz="1600" smtClean="0"/>
              <a:t>. But neither ISO/IEC 17020:2012 nor ILAC P15:2016 require accreditation of subcontracted parts of inspection; requiring accreditation is an (not allowed) extension of the standard’s requirements.</a:t>
            </a:r>
          </a:p>
          <a:p>
            <a:endParaRPr lang="en-GB" altLang="en-US" sz="1600" smtClean="0"/>
          </a:p>
        </p:txBody>
      </p:sp>
    </p:spTree>
    <p:extLst>
      <p:ext uri="{BB962C8B-B14F-4D97-AF65-F5344CB8AC3E}">
        <p14:creationId xmlns:p14="http://schemas.microsoft.com/office/powerpoint/2010/main" val="2299820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padraig_keane\Desktop\Presentations\Assessor Conference 2018\Visit Plan 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53829" y="771550"/>
            <a:ext cx="6836342" cy="381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C:\Users\padraig_keane\Desktop\Presentations\Assessor Conference 2018\used\Visit Plan 2.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27584" y="3075806"/>
            <a:ext cx="2911475" cy="200423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The visit plan</a:t>
            </a:r>
          </a:p>
        </p:txBody>
      </p:sp>
    </p:spTree>
    <p:extLst>
      <p:ext uri="{BB962C8B-B14F-4D97-AF65-F5344CB8AC3E}">
        <p14:creationId xmlns:p14="http://schemas.microsoft.com/office/powerpoint/2010/main" val="585827163"/>
      </p:ext>
    </p:extLst>
  </p:cSld>
  <p:clrMapOvr>
    <a:masterClrMapping/>
  </p:clrMapOvr>
  <p:transition spd="slow"/>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0825" y="844550"/>
            <a:ext cx="8569325" cy="430213"/>
          </a:xfrm>
        </p:spPr>
        <p:txBody>
          <a:bodyPr/>
          <a:lstStyle/>
          <a:p>
            <a:r>
              <a:rPr lang="en-GB" altLang="en-US" smtClean="0"/>
              <a:t>Current EA views that is being considered</a:t>
            </a:r>
          </a:p>
        </p:txBody>
      </p:sp>
      <p:sp>
        <p:nvSpPr>
          <p:cNvPr id="3" name="Content Placeholder 2"/>
          <p:cNvSpPr>
            <a:spLocks noGrp="1"/>
          </p:cNvSpPr>
          <p:nvPr>
            <p:ph idx="1"/>
          </p:nvPr>
        </p:nvSpPr>
        <p:spPr/>
        <p:txBody>
          <a:bodyPr/>
          <a:lstStyle/>
          <a:p>
            <a:pPr>
              <a:defRPr/>
            </a:pPr>
            <a:r>
              <a:rPr lang="en-US" sz="2000" dirty="0"/>
              <a:t>The ILAC G27 requirement shall be redrafted in a way that</a:t>
            </a:r>
            <a:endParaRPr lang="en-GB" sz="2000" dirty="0"/>
          </a:p>
          <a:p>
            <a:pPr lvl="1">
              <a:defRPr/>
            </a:pPr>
            <a:r>
              <a:rPr lang="en-US" dirty="0"/>
              <a:t>Accreditation shall be the preferred means to demonstrate compliance with the standard, </a:t>
            </a:r>
            <a:r>
              <a:rPr lang="en-US" dirty="0" smtClean="0"/>
              <a:t>but</a:t>
            </a:r>
          </a:p>
          <a:p>
            <a:pPr marL="457200" lvl="1" indent="0">
              <a:buFontTx/>
              <a:buNone/>
              <a:defRPr/>
            </a:pPr>
            <a:endParaRPr lang="en-GB" dirty="0"/>
          </a:p>
          <a:p>
            <a:pPr lvl="1">
              <a:defRPr/>
            </a:pPr>
            <a:r>
              <a:rPr lang="en-US" dirty="0"/>
              <a:t>In justified situations (on the basis of qualified evaluation/professional judgement) non-accredited contributions (see ILAC P8, cl. 9.1) shall stay accepted.</a:t>
            </a:r>
            <a:endParaRPr lang="en-GB" dirty="0"/>
          </a:p>
          <a:p>
            <a:pPr>
              <a:defRPr/>
            </a:pPr>
            <a:endParaRPr lang="en-GB" dirty="0"/>
          </a:p>
        </p:txBody>
      </p:sp>
    </p:spTree>
    <p:extLst>
      <p:ext uri="{BB962C8B-B14F-4D97-AF65-F5344CB8AC3E}">
        <p14:creationId xmlns:p14="http://schemas.microsoft.com/office/powerpoint/2010/main" val="125491723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GB" altLang="en-US" smtClean="0"/>
              <a:t>AB Team - </a:t>
            </a:r>
          </a:p>
        </p:txBody>
      </p:sp>
      <p:sp>
        <p:nvSpPr>
          <p:cNvPr id="25603" name="Content Placeholder 2"/>
          <p:cNvSpPr>
            <a:spLocks noGrp="1"/>
          </p:cNvSpPr>
          <p:nvPr>
            <p:ph idx="1"/>
          </p:nvPr>
        </p:nvSpPr>
        <p:spPr/>
        <p:txBody>
          <a:bodyPr/>
          <a:lstStyle/>
          <a:p>
            <a:endParaRPr lang="en-GB" altLang="en-US" sz="2000" smtClean="0"/>
          </a:p>
          <a:p>
            <a:endParaRPr lang="en-GB" altLang="en-US" sz="2000" smtClean="0"/>
          </a:p>
          <a:p>
            <a:r>
              <a:rPr lang="en-GB" altLang="en-US" sz="1600" smtClean="0"/>
              <a:t>The qualification of the team members, because all the scope has to be covered and the different applicable requirements from other standards (e.g. 17025).</a:t>
            </a:r>
          </a:p>
          <a:p>
            <a:endParaRPr lang="en-GB" altLang="en-US" smtClean="0"/>
          </a:p>
        </p:txBody>
      </p:sp>
    </p:spTree>
    <p:extLst>
      <p:ext uri="{BB962C8B-B14F-4D97-AF65-F5344CB8AC3E}">
        <p14:creationId xmlns:p14="http://schemas.microsoft.com/office/powerpoint/2010/main" val="150937871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971550" y="915988"/>
            <a:ext cx="7237413" cy="2708275"/>
          </a:xfrm>
        </p:spPr>
        <p:txBody>
          <a:bodyPr/>
          <a:lstStyle/>
          <a:p>
            <a:pPr marL="0" indent="0" algn="ctr">
              <a:buFontTx/>
              <a:buNone/>
            </a:pPr>
            <a:endParaRPr lang="en-GB" altLang="en-US" sz="3200" smtClean="0">
              <a:latin typeface="Calibri" pitchFamily="34" charset="0"/>
            </a:endParaRPr>
          </a:p>
          <a:p>
            <a:pPr marL="0" indent="0" algn="ctr">
              <a:buFontTx/>
              <a:buNone/>
            </a:pPr>
            <a:r>
              <a:rPr lang="en-GB" altLang="en-US" sz="3200" smtClean="0">
                <a:latin typeface="Calibri" pitchFamily="34" charset="0"/>
              </a:rPr>
              <a:t>Thank you for your attention</a:t>
            </a:r>
          </a:p>
          <a:p>
            <a:pPr marL="0" indent="0" algn="ctr">
              <a:buFontTx/>
              <a:buNone/>
            </a:pPr>
            <a:r>
              <a:rPr lang="en-GB" altLang="en-US" sz="3200" smtClean="0">
                <a:latin typeface="Calibri" pitchFamily="34" charset="0"/>
              </a:rPr>
              <a:t>Documents available at</a:t>
            </a:r>
          </a:p>
          <a:p>
            <a:pPr marL="0" indent="0" algn="ctr">
              <a:buFontTx/>
              <a:buNone/>
            </a:pPr>
            <a:r>
              <a:rPr lang="en-GB" altLang="en-US" sz="3200" smtClean="0">
                <a:latin typeface="Calibri" pitchFamily="34" charset="0"/>
                <a:hlinkClick r:id="rId3"/>
              </a:rPr>
              <a:t>www.inab.ie</a:t>
            </a:r>
            <a:endParaRPr lang="en-GB" altLang="en-US" sz="3200" smtClean="0">
              <a:latin typeface="Calibri" pitchFamily="34" charset="0"/>
            </a:endParaRPr>
          </a:p>
          <a:p>
            <a:pPr marL="0" indent="0" algn="ctr">
              <a:buFontTx/>
              <a:buNone/>
            </a:pPr>
            <a:r>
              <a:rPr lang="en-GB" altLang="en-US" sz="3200" smtClean="0">
                <a:latin typeface="Calibri" pitchFamily="34" charset="0"/>
                <a:hlinkClick r:id="rId4"/>
              </a:rPr>
              <a:t>www.european-accreditation.org</a:t>
            </a:r>
            <a:endParaRPr lang="en-GB" altLang="en-US" sz="3200" smtClean="0">
              <a:latin typeface="Calibri" pitchFamily="34" charset="0"/>
            </a:endParaRPr>
          </a:p>
          <a:p>
            <a:pPr marL="0" indent="0" algn="ctr">
              <a:buFontTx/>
              <a:buNone/>
            </a:pPr>
            <a:r>
              <a:rPr lang="en-GB" altLang="en-US" sz="3200" smtClean="0">
                <a:latin typeface="Calibri" pitchFamily="34" charset="0"/>
                <a:hlinkClick r:id="rId5"/>
              </a:rPr>
              <a:t>www.ilac.org</a:t>
            </a:r>
            <a:r>
              <a:rPr lang="en-GB" altLang="en-US" sz="3200" smtClean="0">
                <a:latin typeface="Calibri" pitchFamily="34" charset="0"/>
              </a:rPr>
              <a:t> </a:t>
            </a:r>
          </a:p>
          <a:p>
            <a:pPr marL="0" indent="0" algn="ctr">
              <a:buFontTx/>
              <a:buNone/>
            </a:pPr>
            <a:endParaRPr lang="en-GB" altLang="en-US" sz="3200" smtClean="0">
              <a:latin typeface="Calibri" pitchFamily="34" charset="0"/>
            </a:endParaRPr>
          </a:p>
        </p:txBody>
      </p:sp>
    </p:spTree>
    <p:extLst>
      <p:ext uri="{BB962C8B-B14F-4D97-AF65-F5344CB8AC3E}">
        <p14:creationId xmlns:p14="http://schemas.microsoft.com/office/powerpoint/2010/main" val="1615714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dirty="0" smtClean="0"/>
              <a:t>Plan confirmed</a:t>
            </a:r>
          </a:p>
        </p:txBody>
      </p:sp>
      <p:sp>
        <p:nvSpPr>
          <p:cNvPr id="3" name="Content Placeholder 2"/>
          <p:cNvSpPr txBox="1">
            <a:spLocks noGrp="1"/>
          </p:cNvSpPr>
          <p:nvPr>
            <p:ph idx="1"/>
          </p:nvPr>
        </p:nvSpPr>
        <p:spPr>
          <a:xfrm>
            <a:off x="1042989" y="1383507"/>
            <a:ext cx="7654925" cy="3394472"/>
          </a:xfrm>
        </p:spPr>
        <p:txBody>
          <a:bodyPr/>
          <a:lstStyle/>
          <a:p>
            <a:pPr lvl="1">
              <a:defRPr/>
            </a:pPr>
            <a:endParaRPr lang="en-GB" dirty="0"/>
          </a:p>
          <a:p>
            <a:pPr>
              <a:defRPr/>
            </a:pPr>
            <a:r>
              <a:rPr lang="en-GB" dirty="0"/>
              <a:t>View documents</a:t>
            </a:r>
          </a:p>
          <a:p>
            <a:pPr>
              <a:defRPr/>
            </a:pPr>
            <a:r>
              <a:rPr lang="en-GB" dirty="0"/>
              <a:t>Download NC template</a:t>
            </a:r>
          </a:p>
          <a:p>
            <a:pPr marL="457200" lvl="1" indent="0">
              <a:buFontTx/>
              <a:buNone/>
              <a:defRPr/>
            </a:pPr>
            <a:endParaRPr lang="en-GB" dirty="0"/>
          </a:p>
        </p:txBody>
      </p:sp>
    </p:spTree>
    <p:extLst>
      <p:ext uri="{BB962C8B-B14F-4D97-AF65-F5344CB8AC3E}">
        <p14:creationId xmlns:p14="http://schemas.microsoft.com/office/powerpoint/2010/main" val="62563364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padraig_keane\Desktop\Presentations\Assessor Conference 2018\Documents -PS10 and F116 upload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8545" y="570346"/>
            <a:ext cx="5646910" cy="45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Oval 5"/>
          <p:cNvSpPr>
            <a:spLocks noChangeArrowheads="1"/>
          </p:cNvSpPr>
          <p:nvPr/>
        </p:nvSpPr>
        <p:spPr bwMode="auto">
          <a:xfrm>
            <a:off x="4140200" y="571889"/>
            <a:ext cx="863600" cy="3143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5"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Plan confirmed</a:t>
            </a:r>
          </a:p>
        </p:txBody>
      </p:sp>
    </p:spTree>
    <p:extLst>
      <p:ext uri="{BB962C8B-B14F-4D97-AF65-F5344CB8AC3E}">
        <p14:creationId xmlns:p14="http://schemas.microsoft.com/office/powerpoint/2010/main" val="4656860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059582"/>
            <a:ext cx="6686550" cy="315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Oval 3"/>
          <p:cNvSpPr>
            <a:spLocks noChangeArrowheads="1"/>
          </p:cNvSpPr>
          <p:nvPr/>
        </p:nvSpPr>
        <p:spPr bwMode="auto">
          <a:xfrm>
            <a:off x="1213917" y="1600200"/>
            <a:ext cx="2087562" cy="6477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5"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Plan confirmed</a:t>
            </a:r>
          </a:p>
        </p:txBody>
      </p:sp>
    </p:spTree>
    <p:extLst>
      <p:ext uri="{BB962C8B-B14F-4D97-AF65-F5344CB8AC3E}">
        <p14:creationId xmlns:p14="http://schemas.microsoft.com/office/powerpoint/2010/main" val="160267137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padraig_keane\Desktop\Presentations\Assessor Conference 2018\NC Template.PNG"/>
          <p:cNvPicPr>
            <a:picLocks/>
          </p:cNvPicPr>
          <p:nvPr/>
        </p:nvPicPr>
        <p:blipFill>
          <a:blip r:embed="rId2">
            <a:extLst>
              <a:ext uri="{28A0092B-C50C-407E-A947-70E740481C1C}">
                <a14:useLocalDpi xmlns:a14="http://schemas.microsoft.com/office/drawing/2010/main" val="0"/>
              </a:ext>
            </a:extLst>
          </a:blip>
          <a:srcRect r="8479"/>
          <a:stretch>
            <a:fillRect/>
          </a:stretch>
        </p:blipFill>
        <p:spPr bwMode="auto">
          <a:xfrm>
            <a:off x="252413" y="1059582"/>
            <a:ext cx="8639175" cy="217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noGrp="1"/>
          </p:cNvSpPr>
          <p:nvPr>
            <p:ph idx="1"/>
          </p:nvPr>
        </p:nvSpPr>
        <p:spPr>
          <a:xfrm>
            <a:off x="1079500" y="3363838"/>
            <a:ext cx="7237413" cy="1880319"/>
          </a:xfrm>
        </p:spPr>
        <p:txBody>
          <a:bodyPr/>
          <a:lstStyle/>
          <a:p>
            <a:pPr>
              <a:lnSpc>
                <a:spcPct val="80000"/>
              </a:lnSpc>
              <a:spcBef>
                <a:spcPts val="700"/>
              </a:spcBef>
              <a:defRPr/>
            </a:pPr>
            <a:r>
              <a:rPr lang="en-GB" dirty="0" smtClean="0"/>
              <a:t>NC Template</a:t>
            </a:r>
          </a:p>
          <a:p>
            <a:pPr lvl="1">
              <a:lnSpc>
                <a:spcPct val="80000"/>
              </a:lnSpc>
              <a:spcBef>
                <a:spcPts val="700"/>
              </a:spcBef>
              <a:defRPr/>
            </a:pPr>
            <a:r>
              <a:rPr lang="en-GB" sz="2400" dirty="0" smtClean="0"/>
              <a:t>Unique to visit event and assessor</a:t>
            </a:r>
          </a:p>
          <a:p>
            <a:pPr marL="0" indent="0">
              <a:lnSpc>
                <a:spcPct val="80000"/>
              </a:lnSpc>
              <a:spcBef>
                <a:spcPts val="700"/>
              </a:spcBef>
              <a:buFontTx/>
              <a:buNone/>
              <a:defRPr/>
            </a:pPr>
            <a:endParaRPr lang="en-GB" sz="3000" dirty="0"/>
          </a:p>
        </p:txBody>
      </p:sp>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Plan confirmed</a:t>
            </a:r>
          </a:p>
        </p:txBody>
      </p:sp>
    </p:spTree>
    <p:extLst>
      <p:ext uri="{BB962C8B-B14F-4D97-AF65-F5344CB8AC3E}">
        <p14:creationId xmlns:p14="http://schemas.microsoft.com/office/powerpoint/2010/main" val="80099830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dirty="0" smtClean="0"/>
              <a:t>On the day</a:t>
            </a:r>
          </a:p>
        </p:txBody>
      </p:sp>
      <p:sp>
        <p:nvSpPr>
          <p:cNvPr id="20483" name="Content Placeholder 2"/>
          <p:cNvSpPr>
            <a:spLocks noGrp="1"/>
          </p:cNvSpPr>
          <p:nvPr>
            <p:ph idx="1"/>
          </p:nvPr>
        </p:nvSpPr>
        <p:spPr>
          <a:xfrm>
            <a:off x="107504" y="1419622"/>
            <a:ext cx="7237413" cy="2708672"/>
          </a:xfrm>
        </p:spPr>
        <p:txBody>
          <a:bodyPr/>
          <a:lstStyle/>
          <a:p>
            <a:r>
              <a:rPr lang="en-GB" altLang="en-US" sz="2000" dirty="0" smtClean="0"/>
              <a:t>Upload NC template </a:t>
            </a:r>
          </a:p>
          <a:p>
            <a:pPr lvl="1"/>
            <a:r>
              <a:rPr lang="en-GB" altLang="en-US" sz="1800" dirty="0" smtClean="0"/>
              <a:t>I have no NCs</a:t>
            </a:r>
          </a:p>
          <a:p>
            <a:pPr lvl="1"/>
            <a:r>
              <a:rPr lang="en-GB" altLang="en-US" sz="1800" dirty="0" smtClean="0"/>
              <a:t>Evidence required??</a:t>
            </a:r>
          </a:p>
          <a:p>
            <a:pPr lvl="1"/>
            <a:r>
              <a:rPr lang="en-GB" altLang="en-US" sz="1800" dirty="0" smtClean="0"/>
              <a:t>Possible errors</a:t>
            </a:r>
          </a:p>
          <a:p>
            <a:pPr lvl="1"/>
            <a:r>
              <a:rPr lang="en-GB" altLang="en-US" sz="1800" dirty="0" smtClean="0"/>
              <a:t>Also applies to Extension to Scope by correspondence </a:t>
            </a:r>
          </a:p>
          <a:p>
            <a:pPr lvl="1"/>
            <a:endParaRPr lang="en-GB" altLang="en-US" sz="1800" dirty="0" smtClean="0"/>
          </a:p>
          <a:p>
            <a:r>
              <a:rPr lang="en-GB" altLang="en-US" sz="2000" dirty="0" smtClean="0"/>
              <a:t>Confirm which scope elements were witnessed</a:t>
            </a:r>
          </a:p>
          <a:p>
            <a:r>
              <a:rPr lang="en-GB" altLang="en-US" sz="2000" dirty="0" smtClean="0"/>
              <a:t>Upload report to documents section of CRM</a:t>
            </a:r>
          </a:p>
          <a:p>
            <a:pPr lvl="1"/>
            <a:r>
              <a:rPr lang="en-GB" altLang="en-US" sz="1800" dirty="0" smtClean="0"/>
              <a:t>Officer will review before releasing to CAB</a:t>
            </a:r>
          </a:p>
          <a:p>
            <a:endParaRPr lang="en-GB" altLang="en-US" dirty="0" smtClean="0"/>
          </a:p>
          <a:p>
            <a:endParaRPr lang="en-GB" altLang="en-US" dirty="0" smtClean="0"/>
          </a:p>
          <a:p>
            <a:endParaRPr lang="en-GB" altLang="en-US" dirty="0" smtClean="0"/>
          </a:p>
        </p:txBody>
      </p:sp>
    </p:spTree>
    <p:extLst>
      <p:ext uri="{BB962C8B-B14F-4D97-AF65-F5344CB8AC3E}">
        <p14:creationId xmlns:p14="http://schemas.microsoft.com/office/powerpoint/2010/main" val="43924222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15566"/>
            <a:ext cx="5905500"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noGrp="1"/>
          </p:cNvSpPr>
          <p:nvPr>
            <p:ph idx="1"/>
          </p:nvPr>
        </p:nvSpPr>
        <p:spPr>
          <a:xfrm>
            <a:off x="1079500" y="3789164"/>
            <a:ext cx="7777163" cy="2708672"/>
          </a:xfrm>
        </p:spPr>
        <p:txBody>
          <a:bodyPr/>
          <a:lstStyle/>
          <a:p>
            <a:pPr>
              <a:lnSpc>
                <a:spcPct val="80000"/>
              </a:lnSpc>
              <a:spcBef>
                <a:spcPts val="700"/>
              </a:spcBef>
              <a:defRPr/>
            </a:pPr>
            <a:r>
              <a:rPr lang="en-GB" sz="2000" dirty="0" smtClean="0"/>
              <a:t>Change to assessment procedures (2017)</a:t>
            </a:r>
          </a:p>
          <a:p>
            <a:pPr marL="0" indent="0">
              <a:lnSpc>
                <a:spcPct val="80000"/>
              </a:lnSpc>
              <a:spcBef>
                <a:spcPts val="700"/>
              </a:spcBef>
              <a:buFontTx/>
              <a:buNone/>
              <a:defRPr/>
            </a:pPr>
            <a:endParaRPr lang="en-GB" sz="3000" dirty="0"/>
          </a:p>
        </p:txBody>
      </p:sp>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On the day</a:t>
            </a:r>
          </a:p>
        </p:txBody>
      </p:sp>
    </p:spTree>
    <p:extLst>
      <p:ext uri="{BB962C8B-B14F-4D97-AF65-F5344CB8AC3E}">
        <p14:creationId xmlns:p14="http://schemas.microsoft.com/office/powerpoint/2010/main" val="207107478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62037" y="843558"/>
            <a:ext cx="7019925" cy="332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Oval 4"/>
          <p:cNvSpPr>
            <a:spLocks noChangeArrowheads="1"/>
          </p:cNvSpPr>
          <p:nvPr/>
        </p:nvSpPr>
        <p:spPr bwMode="auto">
          <a:xfrm>
            <a:off x="1108063" y="2355726"/>
            <a:ext cx="1152525" cy="63222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6" name="Content Placeholder 2"/>
          <p:cNvSpPr txBox="1">
            <a:spLocks noGrp="1"/>
          </p:cNvSpPr>
          <p:nvPr>
            <p:ph idx="1"/>
          </p:nvPr>
        </p:nvSpPr>
        <p:spPr>
          <a:xfrm>
            <a:off x="1079500" y="4371950"/>
            <a:ext cx="7777163" cy="1213817"/>
          </a:xfrm>
        </p:spPr>
        <p:txBody>
          <a:bodyPr/>
          <a:lstStyle/>
          <a:p>
            <a:pPr>
              <a:lnSpc>
                <a:spcPct val="80000"/>
              </a:lnSpc>
              <a:spcBef>
                <a:spcPts val="700"/>
              </a:spcBef>
              <a:defRPr/>
            </a:pPr>
            <a:r>
              <a:rPr lang="en-GB" sz="2000" dirty="0" smtClean="0"/>
              <a:t>NC template upload</a:t>
            </a:r>
          </a:p>
          <a:p>
            <a:pPr marL="0" indent="0">
              <a:lnSpc>
                <a:spcPct val="80000"/>
              </a:lnSpc>
              <a:spcBef>
                <a:spcPts val="700"/>
              </a:spcBef>
              <a:buFontTx/>
              <a:buNone/>
              <a:defRPr/>
            </a:pPr>
            <a:endParaRPr lang="en-GB" sz="3000" dirty="0"/>
          </a:p>
        </p:txBody>
      </p:sp>
      <p:sp>
        <p:nvSpPr>
          <p:cNvPr id="7"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On the day</a:t>
            </a:r>
          </a:p>
        </p:txBody>
      </p:sp>
    </p:spTree>
    <p:extLst>
      <p:ext uri="{BB962C8B-B14F-4D97-AF65-F5344CB8AC3E}">
        <p14:creationId xmlns:p14="http://schemas.microsoft.com/office/powerpoint/2010/main" val="17433701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03598"/>
            <a:ext cx="3603625" cy="6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89689" y="1868927"/>
            <a:ext cx="3930650" cy="115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045381"/>
            <a:ext cx="3663950" cy="7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noGrp="1"/>
          </p:cNvSpPr>
          <p:nvPr>
            <p:ph idx="1"/>
          </p:nvPr>
        </p:nvSpPr>
        <p:spPr>
          <a:xfrm>
            <a:off x="1079500" y="4299942"/>
            <a:ext cx="7777163" cy="546075"/>
          </a:xfrm>
        </p:spPr>
        <p:txBody>
          <a:bodyPr/>
          <a:lstStyle/>
          <a:p>
            <a:pPr>
              <a:lnSpc>
                <a:spcPct val="80000"/>
              </a:lnSpc>
              <a:spcBef>
                <a:spcPts val="700"/>
              </a:spcBef>
              <a:defRPr/>
            </a:pPr>
            <a:r>
              <a:rPr lang="en-GB" dirty="0" smtClean="0"/>
              <a:t>NC template errors</a:t>
            </a:r>
          </a:p>
          <a:p>
            <a:pPr marL="0" indent="0">
              <a:lnSpc>
                <a:spcPct val="80000"/>
              </a:lnSpc>
              <a:spcBef>
                <a:spcPts val="700"/>
              </a:spcBef>
              <a:buFontTx/>
              <a:buNone/>
              <a:defRPr/>
            </a:pPr>
            <a:endParaRPr lang="en-GB" sz="3000" dirty="0"/>
          </a:p>
        </p:txBody>
      </p:sp>
      <p:sp>
        <p:nvSpPr>
          <p:cNvPr id="7"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On the day</a:t>
            </a:r>
          </a:p>
        </p:txBody>
      </p:sp>
    </p:spTree>
    <p:extLst>
      <p:ext uri="{BB962C8B-B14F-4D97-AF65-F5344CB8AC3E}">
        <p14:creationId xmlns:p14="http://schemas.microsoft.com/office/powerpoint/2010/main" val="55517380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39502"/>
            <a:ext cx="7237413" cy="2708672"/>
          </a:xfrm>
        </p:spPr>
        <p:txBody>
          <a:bodyPr/>
          <a:lstStyle/>
          <a:p>
            <a:pPr marL="0" indent="0">
              <a:buNone/>
            </a:pPr>
            <a:endParaRPr lang="en-GB" sz="3200" dirty="0" smtClean="0"/>
          </a:p>
          <a:p>
            <a:pPr marL="0" indent="0">
              <a:buNone/>
            </a:pPr>
            <a:endParaRPr lang="en-GB" sz="3200" dirty="0"/>
          </a:p>
          <a:p>
            <a:pPr marL="0" indent="0" algn="ctr">
              <a:buNone/>
            </a:pPr>
            <a:r>
              <a:rPr lang="en-GB" sz="3200" dirty="0" smtClean="0"/>
              <a:t>INAB Customer Relationship Management System (CRM)</a:t>
            </a:r>
          </a:p>
          <a:p>
            <a:pPr marL="0" indent="0" algn="ctr">
              <a:buNone/>
            </a:pPr>
            <a:endParaRPr lang="en-GB" sz="3200" dirty="0" smtClean="0"/>
          </a:p>
          <a:p>
            <a:pPr marL="0" indent="0" algn="ctr">
              <a:buNone/>
            </a:pPr>
            <a:r>
              <a:rPr lang="en-GB" sz="3200" dirty="0" smtClean="0"/>
              <a:t/>
            </a:r>
            <a:br>
              <a:rPr lang="en-GB" sz="3200" dirty="0" smtClean="0"/>
            </a:br>
            <a:r>
              <a:rPr lang="en-GB" sz="3200" dirty="0" smtClean="0"/>
              <a:t>Orla Ivers / Padraig Keane</a:t>
            </a:r>
          </a:p>
          <a:p>
            <a:pPr marL="0" indent="0" algn="ctr">
              <a:buNone/>
            </a:pPr>
            <a:endParaRPr lang="en-GB" sz="3200" dirty="0"/>
          </a:p>
          <a:p>
            <a:pPr marL="0" indent="0" algn="ctr">
              <a:buNone/>
            </a:pPr>
            <a:endParaRPr lang="en-GB" sz="3200" dirty="0" smtClean="0"/>
          </a:p>
          <a:p>
            <a:pPr marL="0" indent="0" algn="ctr">
              <a:buNone/>
            </a:pPr>
            <a:endParaRPr lang="en-GB" sz="3200" dirty="0" smtClean="0"/>
          </a:p>
          <a:p>
            <a:pPr marL="0" indent="0" algn="ctr">
              <a:buNone/>
            </a:pPr>
            <a:endParaRPr lang="en-GB" sz="3200" dirty="0"/>
          </a:p>
        </p:txBody>
      </p:sp>
    </p:spTree>
    <p:extLst>
      <p:ext uri="{BB962C8B-B14F-4D97-AF65-F5344CB8AC3E}">
        <p14:creationId xmlns:p14="http://schemas.microsoft.com/office/powerpoint/2010/main" val="521177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00114" y="1924050"/>
            <a:ext cx="3603625" cy="4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00113" y="2484835"/>
            <a:ext cx="3930650" cy="86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00113" y="3403998"/>
            <a:ext cx="366395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842963" y="797767"/>
            <a:ext cx="7458075" cy="337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On the day</a:t>
            </a:r>
          </a:p>
        </p:txBody>
      </p:sp>
    </p:spTree>
    <p:extLst>
      <p:ext uri="{BB962C8B-B14F-4D97-AF65-F5344CB8AC3E}">
        <p14:creationId xmlns:p14="http://schemas.microsoft.com/office/powerpoint/2010/main" val="267102835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81856" y="699542"/>
            <a:ext cx="7632700" cy="3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noGrp="1"/>
          </p:cNvSpPr>
          <p:nvPr>
            <p:ph idx="1"/>
          </p:nvPr>
        </p:nvSpPr>
        <p:spPr>
          <a:xfrm>
            <a:off x="1085865" y="4443958"/>
            <a:ext cx="7777163" cy="792088"/>
          </a:xfrm>
        </p:spPr>
        <p:txBody>
          <a:bodyPr/>
          <a:lstStyle/>
          <a:p>
            <a:pPr>
              <a:lnSpc>
                <a:spcPct val="80000"/>
              </a:lnSpc>
              <a:spcBef>
                <a:spcPts val="700"/>
              </a:spcBef>
              <a:defRPr/>
            </a:pPr>
            <a:r>
              <a:rPr lang="en-GB" dirty="0" smtClean="0"/>
              <a:t>I have no non-conformities</a:t>
            </a:r>
          </a:p>
          <a:p>
            <a:pPr marL="0" indent="0">
              <a:lnSpc>
                <a:spcPct val="80000"/>
              </a:lnSpc>
              <a:spcBef>
                <a:spcPts val="700"/>
              </a:spcBef>
              <a:buFontTx/>
              <a:buNone/>
              <a:defRPr/>
            </a:pPr>
            <a:endParaRPr lang="en-GB" sz="3000" dirty="0"/>
          </a:p>
        </p:txBody>
      </p:sp>
      <p:sp>
        <p:nvSpPr>
          <p:cNvPr id="25605" name="Oval 4"/>
          <p:cNvSpPr>
            <a:spLocks noChangeArrowheads="1"/>
          </p:cNvSpPr>
          <p:nvPr/>
        </p:nvSpPr>
        <p:spPr bwMode="auto">
          <a:xfrm>
            <a:off x="4676305" y="1635646"/>
            <a:ext cx="1868488" cy="47029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7"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On the day</a:t>
            </a:r>
          </a:p>
        </p:txBody>
      </p:sp>
    </p:spTree>
    <p:extLst>
      <p:ext uri="{BB962C8B-B14F-4D97-AF65-F5344CB8AC3E}">
        <p14:creationId xmlns:p14="http://schemas.microsoft.com/office/powerpoint/2010/main" val="76514173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padraig_keane\Desktop\Presentations\Assessor Conference 2018\No NCs.png"/>
          <p:cNvPicPr>
            <a:picLocks noChangeAspect="1"/>
          </p:cNvPicPr>
          <p:nvPr/>
        </p:nvPicPr>
        <p:blipFill>
          <a:blip r:embed="rId2">
            <a:extLst>
              <a:ext uri="{28A0092B-C50C-407E-A947-70E740481C1C}">
                <a14:useLocalDpi xmlns:a14="http://schemas.microsoft.com/office/drawing/2010/main" val="0"/>
              </a:ext>
            </a:extLst>
          </a:blip>
          <a:srcRect l="1915" t="4454" r="2660"/>
          <a:stretch>
            <a:fillRect/>
          </a:stretch>
        </p:blipFill>
        <p:spPr bwMode="auto">
          <a:xfrm>
            <a:off x="4929" y="1255748"/>
            <a:ext cx="9134142" cy="265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On the day</a:t>
            </a:r>
          </a:p>
        </p:txBody>
      </p:sp>
    </p:spTree>
    <p:extLst>
      <p:ext uri="{BB962C8B-B14F-4D97-AF65-F5344CB8AC3E}">
        <p14:creationId xmlns:p14="http://schemas.microsoft.com/office/powerpoint/2010/main" val="143487992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padraig_keane\Desktop\Presentations\Assessor Conference 2018\Actual Visit 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8861" y="699542"/>
            <a:ext cx="7588250" cy="387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Content Placeholder 2"/>
          <p:cNvSpPr>
            <a:spLocks noGrp="1"/>
          </p:cNvSpPr>
          <p:nvPr>
            <p:ph idx="1"/>
          </p:nvPr>
        </p:nvSpPr>
        <p:spPr>
          <a:xfrm>
            <a:off x="1079500" y="4572000"/>
            <a:ext cx="7237413" cy="571500"/>
          </a:xfrm>
        </p:spPr>
        <p:txBody>
          <a:bodyPr/>
          <a:lstStyle/>
          <a:p>
            <a:r>
              <a:rPr lang="en-GB" altLang="en-US" dirty="0" smtClean="0"/>
              <a:t>Confirm witnessed tests</a:t>
            </a:r>
          </a:p>
        </p:txBody>
      </p:sp>
      <p:sp>
        <p:nvSpPr>
          <p:cNvPr id="27653" name="Oval 8"/>
          <p:cNvSpPr>
            <a:spLocks noChangeArrowheads="1"/>
          </p:cNvSpPr>
          <p:nvPr/>
        </p:nvSpPr>
        <p:spPr bwMode="auto">
          <a:xfrm>
            <a:off x="2531785" y="699542"/>
            <a:ext cx="863600" cy="3143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On the day</a:t>
            </a:r>
          </a:p>
        </p:txBody>
      </p:sp>
    </p:spTree>
    <p:extLst>
      <p:ext uri="{BB962C8B-B14F-4D97-AF65-F5344CB8AC3E}">
        <p14:creationId xmlns:p14="http://schemas.microsoft.com/office/powerpoint/2010/main" val="191853713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endParaRPr lang="en-GB" altLang="en-US" smtClean="0"/>
          </a:p>
        </p:txBody>
      </p:sp>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On the day</a:t>
            </a:r>
          </a:p>
        </p:txBody>
      </p:sp>
      <p:pic>
        <p:nvPicPr>
          <p:cNvPr id="7" name="Picture 3" descr="C:\Users\padraig_keane\Desktop\Presentations\Assessor Conference 2018\Actual Visit 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8861" y="699542"/>
            <a:ext cx="7588250" cy="387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C:\Users\padraig_keane\Desktop\Presentations\Assessor Conference 2018\used\Actual Visit 2.PNG"/>
          <p:cNvPicPr>
            <a:picLocks noChangeAspect="1"/>
          </p:cNvPicPr>
          <p:nvPr/>
        </p:nvPicPr>
        <p:blipFill>
          <a:blip r:embed="rId3">
            <a:extLst>
              <a:ext uri="{28A0092B-C50C-407E-A947-70E740481C1C}">
                <a14:useLocalDpi xmlns:a14="http://schemas.microsoft.com/office/drawing/2010/main" val="0"/>
              </a:ext>
            </a:extLst>
          </a:blip>
          <a:srcRect l="5721" t="19025" r="18176"/>
          <a:stretch>
            <a:fillRect/>
          </a:stretch>
        </p:blipFill>
        <p:spPr bwMode="auto">
          <a:xfrm>
            <a:off x="900113" y="2787774"/>
            <a:ext cx="2357518" cy="217058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73118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padraig_keane\Desktop\Presentations\Assessor Conference 2018\Documents -PS10 and F116 uploads.PNG"/>
          <p:cNvPicPr>
            <a:picLocks/>
          </p:cNvPicPr>
          <p:nvPr/>
        </p:nvPicPr>
        <p:blipFill>
          <a:blip r:embed="rId2">
            <a:extLst>
              <a:ext uri="{28A0092B-C50C-407E-A947-70E740481C1C}">
                <a14:useLocalDpi xmlns:a14="http://schemas.microsoft.com/office/drawing/2010/main" val="0"/>
              </a:ext>
            </a:extLst>
          </a:blip>
          <a:srcRect b="18158"/>
          <a:stretch>
            <a:fillRect/>
          </a:stretch>
        </p:blipFill>
        <p:spPr bwMode="auto">
          <a:xfrm>
            <a:off x="1419225" y="699542"/>
            <a:ext cx="6305550" cy="419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Oval 4"/>
          <p:cNvSpPr>
            <a:spLocks noChangeArrowheads="1"/>
          </p:cNvSpPr>
          <p:nvPr/>
        </p:nvSpPr>
        <p:spPr bwMode="auto">
          <a:xfrm>
            <a:off x="2411760" y="1275606"/>
            <a:ext cx="1511300" cy="63341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29701" name="Content Placeholder 2"/>
          <p:cNvSpPr>
            <a:spLocks noGrp="1"/>
          </p:cNvSpPr>
          <p:nvPr>
            <p:ph idx="1"/>
          </p:nvPr>
        </p:nvSpPr>
        <p:spPr>
          <a:xfrm>
            <a:off x="107505" y="1437085"/>
            <a:ext cx="1440160" cy="2708672"/>
          </a:xfrm>
        </p:spPr>
        <p:txBody>
          <a:bodyPr/>
          <a:lstStyle/>
          <a:p>
            <a:r>
              <a:rPr lang="en-GB" altLang="en-US" sz="2000" dirty="0" smtClean="0"/>
              <a:t>Upload audit trail report</a:t>
            </a:r>
          </a:p>
        </p:txBody>
      </p:sp>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On the day</a:t>
            </a:r>
          </a:p>
        </p:txBody>
      </p:sp>
    </p:spTree>
    <p:extLst>
      <p:ext uri="{BB962C8B-B14F-4D97-AF65-F5344CB8AC3E}">
        <p14:creationId xmlns:p14="http://schemas.microsoft.com/office/powerpoint/2010/main" val="334778386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Submitting expense claims</a:t>
            </a:r>
          </a:p>
        </p:txBody>
      </p:sp>
      <p:sp>
        <p:nvSpPr>
          <p:cNvPr id="30723" name="Content Placeholder 2"/>
          <p:cNvSpPr>
            <a:spLocks noGrp="1"/>
          </p:cNvSpPr>
          <p:nvPr>
            <p:ph idx="1"/>
          </p:nvPr>
        </p:nvSpPr>
        <p:spPr/>
        <p:txBody>
          <a:bodyPr/>
          <a:lstStyle/>
          <a:p>
            <a:pPr>
              <a:lnSpc>
                <a:spcPct val="80000"/>
              </a:lnSpc>
              <a:spcBef>
                <a:spcPts val="700"/>
              </a:spcBef>
            </a:pPr>
            <a:r>
              <a:rPr lang="en-GB" altLang="en-US" sz="2800" dirty="0" smtClean="0"/>
              <a:t>Visit/event status</a:t>
            </a:r>
          </a:p>
          <a:p>
            <a:pPr>
              <a:lnSpc>
                <a:spcPct val="80000"/>
              </a:lnSpc>
              <a:spcBef>
                <a:spcPts val="700"/>
              </a:spcBef>
            </a:pPr>
            <a:r>
              <a:rPr lang="en-GB" altLang="en-US" sz="2800" dirty="0" smtClean="0"/>
              <a:t>Currency conversion</a:t>
            </a:r>
          </a:p>
          <a:p>
            <a:pPr>
              <a:lnSpc>
                <a:spcPct val="80000"/>
              </a:lnSpc>
              <a:spcBef>
                <a:spcPts val="700"/>
              </a:spcBef>
            </a:pPr>
            <a:r>
              <a:rPr lang="en-GB" altLang="en-US" sz="2800" dirty="0" smtClean="0"/>
              <a:t>Expense items</a:t>
            </a:r>
          </a:p>
          <a:p>
            <a:pPr lvl="1">
              <a:lnSpc>
                <a:spcPct val="80000"/>
              </a:lnSpc>
              <a:spcBef>
                <a:spcPts val="700"/>
              </a:spcBef>
            </a:pPr>
            <a:r>
              <a:rPr lang="en-GB" altLang="en-US" dirty="0" smtClean="0"/>
              <a:t>Daily rate</a:t>
            </a:r>
          </a:p>
          <a:p>
            <a:pPr lvl="1">
              <a:lnSpc>
                <a:spcPct val="80000"/>
              </a:lnSpc>
              <a:spcBef>
                <a:spcPts val="700"/>
              </a:spcBef>
            </a:pPr>
            <a:r>
              <a:rPr lang="en-GB" altLang="en-US" dirty="0" smtClean="0"/>
              <a:t>Travel – mileage/hire car/ ticket</a:t>
            </a:r>
          </a:p>
          <a:p>
            <a:pPr>
              <a:lnSpc>
                <a:spcPct val="80000"/>
              </a:lnSpc>
              <a:spcBef>
                <a:spcPts val="700"/>
              </a:spcBef>
            </a:pPr>
            <a:r>
              <a:rPr lang="en-GB" altLang="en-US" sz="2800" dirty="0" smtClean="0"/>
              <a:t>Receipts</a:t>
            </a:r>
          </a:p>
          <a:p>
            <a:pPr>
              <a:lnSpc>
                <a:spcPct val="80000"/>
              </a:lnSpc>
              <a:spcBef>
                <a:spcPts val="700"/>
              </a:spcBef>
            </a:pPr>
            <a:r>
              <a:rPr lang="en-GB" altLang="en-US" sz="2800" dirty="0" smtClean="0"/>
              <a:t>Reviewed by Officer and Manager</a:t>
            </a:r>
          </a:p>
          <a:p>
            <a:pPr lvl="1">
              <a:lnSpc>
                <a:spcPct val="80000"/>
              </a:lnSpc>
              <a:spcBef>
                <a:spcPts val="600"/>
              </a:spcBef>
            </a:pPr>
            <a:r>
              <a:rPr lang="en-GB" altLang="en-US" dirty="0" smtClean="0"/>
              <a:t>Submitted</a:t>
            </a:r>
          </a:p>
          <a:p>
            <a:pPr lvl="1">
              <a:lnSpc>
                <a:spcPct val="80000"/>
              </a:lnSpc>
              <a:spcBef>
                <a:spcPts val="600"/>
              </a:spcBef>
            </a:pPr>
            <a:r>
              <a:rPr lang="en-GB" altLang="en-US" dirty="0" smtClean="0"/>
              <a:t>Then rejected or paid</a:t>
            </a:r>
          </a:p>
        </p:txBody>
      </p:sp>
    </p:spTree>
    <p:extLst>
      <p:ext uri="{BB962C8B-B14F-4D97-AF65-F5344CB8AC3E}">
        <p14:creationId xmlns:p14="http://schemas.microsoft.com/office/powerpoint/2010/main" val="165415198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padraig_keane\Desktop\Presentations\Assessor Conference 2018\Agreement - Finance, confidentiality.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3663" y="1059582"/>
            <a:ext cx="8956675" cy="27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spTree>
    <p:extLst>
      <p:ext uri="{BB962C8B-B14F-4D97-AF65-F5344CB8AC3E}">
        <p14:creationId xmlns:p14="http://schemas.microsoft.com/office/powerpoint/2010/main" val="1541247041"/>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6" descr="C:\Users\padraig_keane\Desktop\Presentations\Assessor Conference 2018\Expense 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69950" y="710233"/>
            <a:ext cx="7404100" cy="323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noGrp="1"/>
          </p:cNvSpPr>
          <p:nvPr>
            <p:ph idx="1"/>
          </p:nvPr>
        </p:nvSpPr>
        <p:spPr>
          <a:xfrm>
            <a:off x="1100449" y="4083918"/>
            <a:ext cx="7237413" cy="2708672"/>
          </a:xfrm>
        </p:spPr>
        <p:txBody>
          <a:bodyPr/>
          <a:lstStyle/>
          <a:p>
            <a:pPr>
              <a:lnSpc>
                <a:spcPct val="80000"/>
              </a:lnSpc>
              <a:spcBef>
                <a:spcPts val="700"/>
              </a:spcBef>
              <a:defRPr/>
            </a:pPr>
            <a:r>
              <a:rPr lang="en-GB" dirty="0" smtClean="0"/>
              <a:t>When visit has been completed…</a:t>
            </a:r>
          </a:p>
          <a:p>
            <a:pPr marL="0" indent="0">
              <a:lnSpc>
                <a:spcPct val="80000"/>
              </a:lnSpc>
              <a:spcBef>
                <a:spcPts val="700"/>
              </a:spcBef>
              <a:buFontTx/>
              <a:buNone/>
              <a:defRPr/>
            </a:pPr>
            <a:endParaRPr lang="en-GB" sz="3000" dirty="0"/>
          </a:p>
        </p:txBody>
      </p:sp>
      <p:sp>
        <p:nvSpPr>
          <p:cNvPr id="32773" name="Oval 4"/>
          <p:cNvSpPr>
            <a:spLocks noChangeArrowheads="1"/>
          </p:cNvSpPr>
          <p:nvPr/>
        </p:nvSpPr>
        <p:spPr bwMode="auto">
          <a:xfrm>
            <a:off x="7265988" y="1203598"/>
            <a:ext cx="1008062" cy="48577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7"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spTree>
    <p:extLst>
      <p:ext uri="{BB962C8B-B14F-4D97-AF65-F5344CB8AC3E}">
        <p14:creationId xmlns:p14="http://schemas.microsoft.com/office/powerpoint/2010/main" val="177532417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C:\Users\padraig_keane\Desktop\Presentations\Assessor Conference 2018\Expens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451" y="843558"/>
            <a:ext cx="7435098" cy="3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spTree>
    <p:extLst>
      <p:ext uri="{BB962C8B-B14F-4D97-AF65-F5344CB8AC3E}">
        <p14:creationId xmlns:p14="http://schemas.microsoft.com/office/powerpoint/2010/main" val="352181227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3096604"/>
            <a:ext cx="2664296" cy="1888925"/>
          </a:xfrm>
        </p:spPr>
        <p:txBody>
          <a:bodyPr/>
          <a:lstStyle/>
          <a:p>
            <a:endParaRPr lang="en-GB" dirty="0" smtClean="0"/>
          </a:p>
          <a:p>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3478"/>
            <a:ext cx="7050782" cy="271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911" y="2119019"/>
            <a:ext cx="5082247" cy="288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539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C:\Users\padraig_keane\Desktop\Presentations\Assessor Conference 2018\Expense 4.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69950" y="1203598"/>
            <a:ext cx="7404100" cy="300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spTree>
    <p:extLst>
      <p:ext uri="{BB962C8B-B14F-4D97-AF65-F5344CB8AC3E}">
        <p14:creationId xmlns:p14="http://schemas.microsoft.com/office/powerpoint/2010/main" val="403522899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 descr="C:\Users\padraig_keane\Desktop\Presentations\Assessor Conference 2018\Expense 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41389" y="1563638"/>
            <a:ext cx="7261225" cy="195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spTree>
    <p:extLst>
      <p:ext uri="{BB962C8B-B14F-4D97-AF65-F5344CB8AC3E}">
        <p14:creationId xmlns:p14="http://schemas.microsoft.com/office/powerpoint/2010/main" val="367073868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Users\padraig_keane\Desktop\Presentations\Assessor Conference 2018\Expense - ad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69950" y="843558"/>
            <a:ext cx="7404100" cy="338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spTree>
    <p:extLst>
      <p:ext uri="{BB962C8B-B14F-4D97-AF65-F5344CB8AC3E}">
        <p14:creationId xmlns:p14="http://schemas.microsoft.com/office/powerpoint/2010/main" val="324695674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1450" y="915566"/>
            <a:ext cx="8801100"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02594" y="3064406"/>
            <a:ext cx="573881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spTree>
    <p:extLst>
      <p:ext uri="{BB962C8B-B14F-4D97-AF65-F5344CB8AC3E}">
        <p14:creationId xmlns:p14="http://schemas.microsoft.com/office/powerpoint/2010/main" val="420217625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C:\Users\padraig_keane\Desktop\Presentations\Assessor Conference 2018\Expense - submit.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281238" y="843558"/>
            <a:ext cx="4581525" cy="34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spTree>
    <p:extLst>
      <p:ext uri="{BB962C8B-B14F-4D97-AF65-F5344CB8AC3E}">
        <p14:creationId xmlns:p14="http://schemas.microsoft.com/office/powerpoint/2010/main" val="220816148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endParaRPr lang="en-GB" altLang="en-US" smtClean="0"/>
          </a:p>
        </p:txBody>
      </p:sp>
      <p:pic>
        <p:nvPicPr>
          <p:cNvPr id="39940" name="Picture 3" descr="C:\Users\padraig_keane\Desktop\Presentations\Assessor Conference 2018\Reject claim 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0825" y="843558"/>
            <a:ext cx="4391025" cy="15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C:\Users\padraig_keane\Desktop\Presentations\Assessor Conference 2018\Expenses - view all.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99279"/>
            <a:ext cx="7435850" cy="31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Oval 6"/>
          <p:cNvSpPr>
            <a:spLocks noChangeArrowheads="1"/>
          </p:cNvSpPr>
          <p:nvPr/>
        </p:nvSpPr>
        <p:spPr bwMode="auto">
          <a:xfrm>
            <a:off x="3563938" y="2427734"/>
            <a:ext cx="1008062" cy="48696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39943" name="Oval 7"/>
          <p:cNvSpPr>
            <a:spLocks noChangeArrowheads="1"/>
          </p:cNvSpPr>
          <p:nvPr/>
        </p:nvSpPr>
        <p:spPr bwMode="auto">
          <a:xfrm>
            <a:off x="179512" y="1566795"/>
            <a:ext cx="698500" cy="242888"/>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8"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spTree>
    <p:extLst>
      <p:ext uri="{BB962C8B-B14F-4D97-AF65-F5344CB8AC3E}">
        <p14:creationId xmlns:p14="http://schemas.microsoft.com/office/powerpoint/2010/main" val="1421579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GB" altLang="en-US" smtClean="0"/>
          </a:p>
        </p:txBody>
      </p:sp>
      <p:sp>
        <p:nvSpPr>
          <p:cNvPr id="40963" name="Content Placeholder 2"/>
          <p:cNvSpPr>
            <a:spLocks noGrp="1"/>
          </p:cNvSpPr>
          <p:nvPr>
            <p:ph idx="1"/>
          </p:nvPr>
        </p:nvSpPr>
        <p:spPr/>
        <p:txBody>
          <a:bodyPr/>
          <a:lstStyle/>
          <a:p>
            <a:endParaRPr lang="en-GB" altLang="en-US" smtClean="0"/>
          </a:p>
        </p:txBody>
      </p:sp>
      <p:sp>
        <p:nvSpPr>
          <p:cNvPr id="7"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Submitting expense claims</a:t>
            </a:r>
          </a:p>
        </p:txBody>
      </p:sp>
      <p:pic>
        <p:nvPicPr>
          <p:cNvPr id="8" name="Picture 3" descr="C:\Users\padraig_keane\Desktop\Presentations\Assessor Conference 2018\Reject claim 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0825" y="843558"/>
            <a:ext cx="4391025" cy="15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padraig_keane\Desktop\Presentations\Assessor Conference 2018\Expenses - view all.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99279"/>
            <a:ext cx="7435850" cy="31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C:\Users\padraig_keane\Desktop\Presentations\Assessor Conference 2018\Reject claim 2.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685230" y="1275606"/>
            <a:ext cx="5729288" cy="268811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64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r>
              <a:rPr lang="en-GB" altLang="en-US" smtClean="0"/>
              <a:t>Claim submitted in error</a:t>
            </a:r>
          </a:p>
          <a:p>
            <a:r>
              <a:rPr lang="en-GB" altLang="en-US" smtClean="0"/>
              <a:t>Guides</a:t>
            </a:r>
          </a:p>
          <a:p>
            <a:pPr lvl="1"/>
            <a:r>
              <a:rPr lang="en-GB" altLang="en-US" smtClean="0"/>
              <a:t>Agreement</a:t>
            </a:r>
          </a:p>
          <a:p>
            <a:pPr lvl="1"/>
            <a:r>
              <a:rPr lang="en-GB" altLang="en-US" smtClean="0"/>
              <a:t>INAB Hotels March 2016</a:t>
            </a:r>
          </a:p>
          <a:p>
            <a:pPr lvl="1"/>
            <a:r>
              <a:rPr lang="en-GB" altLang="en-US" smtClean="0"/>
              <a:t>Schedule A-1 Business Rules for INAB Assessors</a:t>
            </a:r>
          </a:p>
          <a:p>
            <a:pPr lvl="2"/>
            <a:r>
              <a:rPr lang="en-GB" altLang="en-US" smtClean="0"/>
              <a:t>Revision 2 – Sept 2017</a:t>
            </a:r>
          </a:p>
          <a:p>
            <a:pPr lvl="1"/>
            <a:r>
              <a:rPr lang="en-GB" altLang="en-US" smtClean="0"/>
              <a:t>INAB Hotels March 2016</a:t>
            </a:r>
          </a:p>
          <a:p>
            <a:pPr lvl="1"/>
            <a:endParaRPr lang="en-GB" altLang="en-US" smtClean="0"/>
          </a:p>
        </p:txBody>
      </p:sp>
      <p:sp>
        <p:nvSpPr>
          <p:cNvPr id="41987" name="Title 1"/>
          <p:cNvSpPr>
            <a:spLocks noGrp="1"/>
          </p:cNvSpPr>
          <p:nvPr>
            <p:ph type="title"/>
          </p:nvPr>
        </p:nvSpPr>
        <p:spPr/>
        <p:txBody>
          <a:bodyPr/>
          <a:lstStyle/>
          <a:p>
            <a:r>
              <a:rPr lang="en-GB" altLang="en-US" smtClean="0"/>
              <a:t>Submitting expense claims</a:t>
            </a:r>
          </a:p>
        </p:txBody>
      </p:sp>
    </p:spTree>
    <p:extLst>
      <p:ext uri="{BB962C8B-B14F-4D97-AF65-F5344CB8AC3E}">
        <p14:creationId xmlns:p14="http://schemas.microsoft.com/office/powerpoint/2010/main" val="72982334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p:txBody>
          <a:bodyPr/>
          <a:lstStyle/>
          <a:p>
            <a:endParaRPr lang="en-GB" altLang="en-US" smtClean="0"/>
          </a:p>
        </p:txBody>
      </p:sp>
      <p:pic>
        <p:nvPicPr>
          <p:cNvPr id="43012" name="Picture 2" descr="C:\Users\padraig_keane\Desktop\Presentations\Assessor Conference 2018\Library.PNG"/>
          <p:cNvPicPr>
            <a:picLocks/>
          </p:cNvPicPr>
          <p:nvPr/>
        </p:nvPicPr>
        <p:blipFill rotWithShape="1">
          <a:blip r:embed="rId2">
            <a:extLst>
              <a:ext uri="{28A0092B-C50C-407E-A947-70E740481C1C}">
                <a14:useLocalDpi xmlns:a14="http://schemas.microsoft.com/office/drawing/2010/main" val="0"/>
              </a:ext>
            </a:extLst>
          </a:blip>
          <a:srcRect b="17083"/>
          <a:stretch/>
        </p:blipFill>
        <p:spPr bwMode="auto">
          <a:xfrm>
            <a:off x="898408" y="627534"/>
            <a:ext cx="7378700" cy="4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Oval 4"/>
          <p:cNvSpPr>
            <a:spLocks noChangeArrowheads="1"/>
          </p:cNvSpPr>
          <p:nvPr/>
        </p:nvSpPr>
        <p:spPr bwMode="auto">
          <a:xfrm>
            <a:off x="5003800" y="915566"/>
            <a:ext cx="1008063" cy="48577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CRM portal library</a:t>
            </a:r>
          </a:p>
        </p:txBody>
      </p:sp>
    </p:spTree>
    <p:extLst>
      <p:ext uri="{BB962C8B-B14F-4D97-AF65-F5344CB8AC3E}">
        <p14:creationId xmlns:p14="http://schemas.microsoft.com/office/powerpoint/2010/main" val="233189602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mtClean="0"/>
              <a:t>NC review and clearances</a:t>
            </a:r>
          </a:p>
        </p:txBody>
      </p:sp>
      <p:sp>
        <p:nvSpPr>
          <p:cNvPr id="44035" name="Content Placeholder 2"/>
          <p:cNvSpPr>
            <a:spLocks noGrp="1"/>
          </p:cNvSpPr>
          <p:nvPr>
            <p:ph idx="1"/>
          </p:nvPr>
        </p:nvSpPr>
        <p:spPr/>
        <p:txBody>
          <a:bodyPr/>
          <a:lstStyle/>
          <a:p>
            <a:pPr>
              <a:lnSpc>
                <a:spcPct val="90000"/>
              </a:lnSpc>
              <a:spcBef>
                <a:spcPts val="700"/>
              </a:spcBef>
            </a:pPr>
            <a:r>
              <a:rPr lang="en-GB" altLang="en-US" dirty="0" smtClean="0"/>
              <a:t>Edit details</a:t>
            </a:r>
          </a:p>
          <a:p>
            <a:pPr>
              <a:lnSpc>
                <a:spcPct val="90000"/>
              </a:lnSpc>
              <a:spcBef>
                <a:spcPts val="700"/>
              </a:spcBef>
            </a:pPr>
            <a:r>
              <a:rPr lang="en-GB" altLang="en-US" dirty="0" smtClean="0"/>
              <a:t>View documents</a:t>
            </a:r>
          </a:p>
          <a:p>
            <a:pPr lvl="1">
              <a:lnSpc>
                <a:spcPct val="90000"/>
              </a:lnSpc>
              <a:spcBef>
                <a:spcPts val="600"/>
              </a:spcBef>
            </a:pPr>
            <a:r>
              <a:rPr lang="en-GB" altLang="en-US" dirty="0" smtClean="0"/>
              <a:t>RCA, CAPA report…Evidence??</a:t>
            </a:r>
          </a:p>
          <a:p>
            <a:pPr>
              <a:lnSpc>
                <a:spcPct val="90000"/>
              </a:lnSpc>
              <a:spcBef>
                <a:spcPts val="700"/>
              </a:spcBef>
            </a:pPr>
            <a:r>
              <a:rPr lang="en-GB" altLang="en-US" dirty="0" smtClean="0"/>
              <a:t>Comment</a:t>
            </a:r>
          </a:p>
          <a:p>
            <a:pPr lvl="1">
              <a:lnSpc>
                <a:spcPct val="90000"/>
              </a:lnSpc>
              <a:spcBef>
                <a:spcPts val="700"/>
              </a:spcBef>
            </a:pPr>
            <a:r>
              <a:rPr lang="en-GB" altLang="en-US" dirty="0" smtClean="0"/>
              <a:t>Cleared/not cleared</a:t>
            </a:r>
          </a:p>
          <a:p>
            <a:pPr lvl="1">
              <a:lnSpc>
                <a:spcPct val="90000"/>
              </a:lnSpc>
              <a:spcBef>
                <a:spcPts val="700"/>
              </a:spcBef>
            </a:pPr>
            <a:r>
              <a:rPr lang="en-GB" altLang="en-US" dirty="0" smtClean="0"/>
              <a:t>Second attempt required</a:t>
            </a:r>
          </a:p>
          <a:p>
            <a:pPr>
              <a:lnSpc>
                <a:spcPct val="90000"/>
              </a:lnSpc>
              <a:spcBef>
                <a:spcPts val="700"/>
              </a:spcBef>
            </a:pPr>
            <a:r>
              <a:rPr lang="en-GB" altLang="en-US" dirty="0" smtClean="0"/>
              <a:t>Recommendation</a:t>
            </a:r>
          </a:p>
          <a:p>
            <a:pPr>
              <a:lnSpc>
                <a:spcPct val="90000"/>
              </a:lnSpc>
              <a:spcBef>
                <a:spcPts val="700"/>
              </a:spcBef>
            </a:pPr>
            <a:r>
              <a:rPr lang="en-GB" altLang="en-US" dirty="0" smtClean="0"/>
              <a:t>SUBMIT TO INAB!</a:t>
            </a:r>
          </a:p>
          <a:p>
            <a:pPr>
              <a:lnSpc>
                <a:spcPct val="90000"/>
              </a:lnSpc>
              <a:spcBef>
                <a:spcPts val="700"/>
              </a:spcBef>
            </a:pPr>
            <a:endParaRPr lang="en-GB" altLang="en-US" sz="3000" dirty="0" smtClean="0"/>
          </a:p>
        </p:txBody>
      </p:sp>
    </p:spTree>
    <p:extLst>
      <p:ext uri="{BB962C8B-B14F-4D97-AF65-F5344CB8AC3E}">
        <p14:creationId xmlns:p14="http://schemas.microsoft.com/office/powerpoint/2010/main" val="29975024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you expect?</a:t>
            </a:r>
            <a:endParaRPr lang="en-GB" dirty="0"/>
          </a:p>
        </p:txBody>
      </p:sp>
      <p:sp>
        <p:nvSpPr>
          <p:cNvPr id="3" name="Content Placeholder 2"/>
          <p:cNvSpPr>
            <a:spLocks noGrp="1"/>
          </p:cNvSpPr>
          <p:nvPr>
            <p:ph idx="1"/>
          </p:nvPr>
        </p:nvSpPr>
        <p:spPr>
          <a:xfrm>
            <a:off x="179512" y="1419622"/>
            <a:ext cx="7237413" cy="2708672"/>
          </a:xfrm>
        </p:spPr>
        <p:txBody>
          <a:bodyPr/>
          <a:lstStyle/>
          <a:p>
            <a:r>
              <a:rPr lang="en-GB" dirty="0" smtClean="0"/>
              <a:t>Overview of the </a:t>
            </a:r>
            <a:r>
              <a:rPr lang="en-GB" b="1" u="sng" dirty="0" smtClean="0"/>
              <a:t>Assessor Portal </a:t>
            </a:r>
          </a:p>
          <a:p>
            <a:pPr lvl="1"/>
            <a:r>
              <a:rPr lang="en-GB" b="1" dirty="0" smtClean="0"/>
              <a:t>Access </a:t>
            </a:r>
            <a:br>
              <a:rPr lang="en-GB" b="1" dirty="0" smtClean="0"/>
            </a:br>
            <a:endParaRPr lang="en-GB" b="1" dirty="0" smtClean="0"/>
          </a:p>
          <a:p>
            <a:pPr lvl="1"/>
            <a:r>
              <a:rPr lang="en-GB" b="1" dirty="0" smtClean="0"/>
              <a:t>Events </a:t>
            </a:r>
            <a:br>
              <a:rPr lang="en-GB" b="1" dirty="0" smtClean="0"/>
            </a:br>
            <a:endParaRPr lang="en-GB" b="1" dirty="0" smtClean="0"/>
          </a:p>
          <a:p>
            <a:pPr lvl="1"/>
            <a:r>
              <a:rPr lang="en-GB" b="1" dirty="0" smtClean="0"/>
              <a:t>Claiming Fees and Expenses</a:t>
            </a:r>
            <a:r>
              <a:rPr lang="en-GB" dirty="0" smtClean="0"/>
              <a:t/>
            </a:r>
            <a:br>
              <a:rPr lang="en-GB" dirty="0" smtClean="0"/>
            </a:br>
            <a:r>
              <a:rPr lang="en-GB" dirty="0" smtClean="0"/>
              <a:t>	</a:t>
            </a:r>
          </a:p>
          <a:p>
            <a:r>
              <a:rPr lang="en-GB" dirty="0" smtClean="0"/>
              <a:t>Improvements and Feedback to date</a:t>
            </a:r>
            <a:br>
              <a:rPr lang="en-GB" dirty="0" smtClean="0"/>
            </a:br>
            <a:endParaRPr lang="en-GB" dirty="0" smtClean="0"/>
          </a:p>
          <a:p>
            <a:pPr marL="0" indent="0">
              <a:buNone/>
            </a:pPr>
            <a:endParaRPr lang="en-GB" dirty="0" smtClean="0"/>
          </a:p>
          <a:p>
            <a:pPr lvl="1"/>
            <a:endParaRPr lang="en-GB" dirty="0"/>
          </a:p>
          <a:p>
            <a:endParaRPr lang="en-GB" dirty="0" smtClean="0"/>
          </a:p>
          <a:p>
            <a:endParaRPr lang="en-GB" dirty="0"/>
          </a:p>
        </p:txBody>
      </p:sp>
    </p:spTree>
    <p:extLst>
      <p:ext uri="{BB962C8B-B14F-4D97-AF65-F5344CB8AC3E}">
        <p14:creationId xmlns:p14="http://schemas.microsoft.com/office/powerpoint/2010/main" val="11981954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smtClean="0"/>
              <a:t>NC review and clearances</a:t>
            </a:r>
          </a:p>
        </p:txBody>
      </p:sp>
      <p:pic>
        <p:nvPicPr>
          <p:cNvPr id="4505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4" y="1862138"/>
            <a:ext cx="8639175" cy="190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02998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23107" y="843558"/>
            <a:ext cx="5105400" cy="290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787774"/>
            <a:ext cx="7200900" cy="166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6085" name="Oval 5"/>
          <p:cNvSpPr>
            <a:spLocks noChangeArrowheads="1"/>
          </p:cNvSpPr>
          <p:nvPr/>
        </p:nvSpPr>
        <p:spPr bwMode="auto">
          <a:xfrm>
            <a:off x="3131840" y="3371769"/>
            <a:ext cx="1150937" cy="48696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6"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NC review and clearances</a:t>
            </a:r>
          </a:p>
        </p:txBody>
      </p:sp>
    </p:spTree>
    <p:extLst>
      <p:ext uri="{BB962C8B-B14F-4D97-AF65-F5344CB8AC3E}">
        <p14:creationId xmlns:p14="http://schemas.microsoft.com/office/powerpoint/2010/main" val="252069970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C:\Users\padraig_keane\Desktop\Presentations\Assessor Conference 2018\NC batches 2.png"/>
          <p:cNvPicPr>
            <a:picLocks/>
          </p:cNvPicPr>
          <p:nvPr/>
        </p:nvPicPr>
        <p:blipFill>
          <a:blip r:embed="rId2">
            <a:extLst>
              <a:ext uri="{28A0092B-C50C-407E-A947-70E740481C1C}">
                <a14:useLocalDpi xmlns:a14="http://schemas.microsoft.com/office/drawing/2010/main" val="0"/>
              </a:ext>
            </a:extLst>
          </a:blip>
          <a:srcRect b="7018"/>
          <a:stretch>
            <a:fillRect/>
          </a:stretch>
        </p:blipFill>
        <p:spPr bwMode="auto">
          <a:xfrm>
            <a:off x="1907704" y="843558"/>
            <a:ext cx="5385981" cy="355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NC review and clearances</a:t>
            </a:r>
          </a:p>
        </p:txBody>
      </p:sp>
    </p:spTree>
    <p:extLst>
      <p:ext uri="{BB962C8B-B14F-4D97-AF65-F5344CB8AC3E}">
        <p14:creationId xmlns:p14="http://schemas.microsoft.com/office/powerpoint/2010/main" val="970115442"/>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C:\Users\padraig_keane\Desktop\Presentations\Assessor Conference 2018\NC batches 3.png"/>
          <p:cNvPicPr>
            <a:picLocks/>
          </p:cNvPicPr>
          <p:nvPr/>
        </p:nvPicPr>
        <p:blipFill>
          <a:blip r:embed="rId2">
            <a:extLst>
              <a:ext uri="{28A0092B-C50C-407E-A947-70E740481C1C}">
                <a14:useLocalDpi xmlns:a14="http://schemas.microsoft.com/office/drawing/2010/main" val="0"/>
              </a:ext>
            </a:extLst>
          </a:blip>
          <a:srcRect t="60577"/>
          <a:stretch>
            <a:fillRect/>
          </a:stretch>
        </p:blipFill>
        <p:spPr bwMode="auto">
          <a:xfrm>
            <a:off x="974430" y="1337347"/>
            <a:ext cx="7200900" cy="21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Oval 4"/>
          <p:cNvSpPr>
            <a:spLocks noChangeArrowheads="1"/>
          </p:cNvSpPr>
          <p:nvPr/>
        </p:nvSpPr>
        <p:spPr bwMode="auto">
          <a:xfrm>
            <a:off x="7164388" y="1851670"/>
            <a:ext cx="792162" cy="342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5"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NC review and clearances</a:t>
            </a:r>
          </a:p>
        </p:txBody>
      </p:sp>
    </p:spTree>
    <p:extLst>
      <p:ext uri="{BB962C8B-B14F-4D97-AF65-F5344CB8AC3E}">
        <p14:creationId xmlns:p14="http://schemas.microsoft.com/office/powerpoint/2010/main" val="26414451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padraig_keane\Desktop\Presentations\Assessor Conference 2018\NC batches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75606"/>
            <a:ext cx="7219506" cy="251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Oval 4"/>
          <p:cNvSpPr>
            <a:spLocks noChangeArrowheads="1"/>
          </p:cNvSpPr>
          <p:nvPr/>
        </p:nvSpPr>
        <p:spPr bwMode="auto">
          <a:xfrm>
            <a:off x="1835150" y="1275606"/>
            <a:ext cx="792163" cy="342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5"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NC review and clearances</a:t>
            </a:r>
          </a:p>
        </p:txBody>
      </p:sp>
    </p:spTree>
    <p:extLst>
      <p:ext uri="{BB962C8B-B14F-4D97-AF65-F5344CB8AC3E}">
        <p14:creationId xmlns:p14="http://schemas.microsoft.com/office/powerpoint/2010/main" val="380052923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03598"/>
            <a:ext cx="5905500"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NC review and clearances</a:t>
            </a:r>
          </a:p>
        </p:txBody>
      </p:sp>
    </p:spTree>
    <p:extLst>
      <p:ext uri="{BB962C8B-B14F-4D97-AF65-F5344CB8AC3E}">
        <p14:creationId xmlns:p14="http://schemas.microsoft.com/office/powerpoint/2010/main" val="29481136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C:\Users\padraig_keane\Desktop\Presentations\Assessor Conference 2018\NC batches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7117" y="627534"/>
            <a:ext cx="5729767" cy="439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Oval 4"/>
          <p:cNvSpPr>
            <a:spLocks noChangeArrowheads="1"/>
          </p:cNvSpPr>
          <p:nvPr/>
        </p:nvSpPr>
        <p:spPr bwMode="auto">
          <a:xfrm>
            <a:off x="2267744" y="4656535"/>
            <a:ext cx="1008063" cy="48696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5"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NC review and clearances</a:t>
            </a:r>
          </a:p>
        </p:txBody>
      </p:sp>
    </p:spTree>
    <p:extLst>
      <p:ext uri="{BB962C8B-B14F-4D97-AF65-F5344CB8AC3E}">
        <p14:creationId xmlns:p14="http://schemas.microsoft.com/office/powerpoint/2010/main" val="141189567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padraig_keane\Desktop\Presentations\Assessor Conference 2018\Submit to INAB 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90896" y="1203598"/>
            <a:ext cx="7162209" cy="313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Oval 5"/>
          <p:cNvSpPr>
            <a:spLocks noChangeArrowheads="1"/>
          </p:cNvSpPr>
          <p:nvPr/>
        </p:nvSpPr>
        <p:spPr bwMode="auto">
          <a:xfrm>
            <a:off x="7072017" y="1357313"/>
            <a:ext cx="1081088" cy="48577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
        <p:nvSpPr>
          <p:cNvPr id="5"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NC review and clearances</a:t>
            </a:r>
          </a:p>
        </p:txBody>
      </p:sp>
    </p:spTree>
    <p:extLst>
      <p:ext uri="{BB962C8B-B14F-4D97-AF65-F5344CB8AC3E}">
        <p14:creationId xmlns:p14="http://schemas.microsoft.com/office/powerpoint/2010/main" val="103614188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32694" y="1275606"/>
            <a:ext cx="8264525" cy="216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079500" y="123478"/>
            <a:ext cx="7237413"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a:lstStyle>
          <a:p>
            <a:r>
              <a:rPr lang="en-GB" altLang="en-US" kern="0" dirty="0" smtClean="0"/>
              <a:t>NC review and clearances</a:t>
            </a:r>
          </a:p>
        </p:txBody>
      </p:sp>
    </p:spTree>
    <p:extLst>
      <p:ext uri="{BB962C8B-B14F-4D97-AF65-F5344CB8AC3E}">
        <p14:creationId xmlns:p14="http://schemas.microsoft.com/office/powerpoint/2010/main" val="1287056271"/>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and Improvements</a:t>
            </a:r>
            <a:endParaRPr lang="en-GB" dirty="0"/>
          </a:p>
        </p:txBody>
      </p:sp>
    </p:spTree>
    <p:extLst>
      <p:ext uri="{BB962C8B-B14F-4D97-AF65-F5344CB8AC3E}">
        <p14:creationId xmlns:p14="http://schemas.microsoft.com/office/powerpoint/2010/main" val="1887987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INAB CRM?</a:t>
            </a:r>
            <a:endParaRPr lang="en-GB" dirty="0"/>
          </a:p>
        </p:txBody>
      </p:sp>
      <p:sp>
        <p:nvSpPr>
          <p:cNvPr id="3" name="Content Placeholder 2"/>
          <p:cNvSpPr>
            <a:spLocks noGrp="1"/>
          </p:cNvSpPr>
          <p:nvPr>
            <p:ph idx="1"/>
          </p:nvPr>
        </p:nvSpPr>
        <p:spPr>
          <a:xfrm>
            <a:off x="323528" y="1491630"/>
            <a:ext cx="7237413" cy="2708672"/>
          </a:xfrm>
        </p:spPr>
        <p:txBody>
          <a:bodyPr/>
          <a:lstStyle/>
          <a:p>
            <a:pPr marL="0" indent="0">
              <a:buNone/>
            </a:pPr>
            <a:r>
              <a:rPr lang="en-GB" dirty="0" smtClean="0"/>
              <a:t>This </a:t>
            </a:r>
            <a:r>
              <a:rPr lang="en-GB" dirty="0"/>
              <a:t>new system was designed and developed </a:t>
            </a:r>
            <a:r>
              <a:rPr lang="en-GB" i="1" dirty="0"/>
              <a:t>to manage INAB data and processes associated with the accreditation and management of our Conformity Assessment </a:t>
            </a:r>
            <a:r>
              <a:rPr lang="en-GB" i="1" dirty="0" smtClean="0"/>
              <a:t>Bodies (CABs). </a:t>
            </a:r>
            <a:endParaRPr lang="en-GB" dirty="0"/>
          </a:p>
          <a:p>
            <a:pPr marL="0" indent="0">
              <a:buNone/>
            </a:pPr>
            <a:endParaRPr lang="en-GB" dirty="0" smtClean="0"/>
          </a:p>
          <a:p>
            <a:pPr marL="0" indent="0">
              <a:buNone/>
            </a:pPr>
            <a:r>
              <a:rPr lang="en-GB" dirty="0" smtClean="0"/>
              <a:t>The </a:t>
            </a:r>
            <a:r>
              <a:rPr lang="en-GB" dirty="0"/>
              <a:t>scope of the system included our CABs, and assessors who provide the expertise on which accreditation depends. 	</a:t>
            </a:r>
          </a:p>
          <a:p>
            <a:endParaRPr lang="en-GB" dirty="0"/>
          </a:p>
        </p:txBody>
      </p:sp>
      <p:graphicFrame>
        <p:nvGraphicFramePr>
          <p:cNvPr id="4" name="Diagram 3"/>
          <p:cNvGraphicFramePr/>
          <p:nvPr>
            <p:extLst>
              <p:ext uri="{D42A27DB-BD31-4B8C-83A1-F6EECF244321}">
                <p14:modId xmlns:p14="http://schemas.microsoft.com/office/powerpoint/2010/main" val="2313594604"/>
              </p:ext>
            </p:extLst>
          </p:nvPr>
        </p:nvGraphicFramePr>
        <p:xfrm>
          <a:off x="6300192" y="1995686"/>
          <a:ext cx="2771800" cy="2809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 Arrow 6"/>
          <p:cNvSpPr/>
          <p:nvPr/>
        </p:nvSpPr>
        <p:spPr bwMode="auto">
          <a:xfrm rot="1783229">
            <a:off x="7266164" y="3078837"/>
            <a:ext cx="360040" cy="216024"/>
          </a:xfrm>
          <a:prstGeom prst="leftRightArrow">
            <a:avLst/>
          </a:prstGeom>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6400" b="0" i="0" u="none" strike="noStrike" cap="none" normalizeH="0" baseline="0" smtClean="0">
              <a:ln>
                <a:noFill/>
              </a:ln>
              <a:solidFill>
                <a:srgbClr val="1A2D5B"/>
              </a:solidFill>
              <a:effectLst/>
              <a:latin typeface="Trebuchet MS" pitchFamily="34" charset="0"/>
            </a:endParaRPr>
          </a:p>
        </p:txBody>
      </p:sp>
      <p:sp>
        <p:nvSpPr>
          <p:cNvPr id="8" name="Left-Right Arrow 7"/>
          <p:cNvSpPr/>
          <p:nvPr/>
        </p:nvSpPr>
        <p:spPr bwMode="auto">
          <a:xfrm rot="20800301">
            <a:off x="7976427" y="3231237"/>
            <a:ext cx="360040" cy="216024"/>
          </a:xfrm>
          <a:prstGeom prst="leftRightArrow">
            <a:avLst/>
          </a:prstGeom>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6400" b="0" i="0" u="none" strike="noStrike" cap="none" normalizeH="0" baseline="0" smtClean="0">
              <a:ln>
                <a:noFill/>
              </a:ln>
              <a:solidFill>
                <a:srgbClr val="1A2D5B"/>
              </a:solidFill>
              <a:effectLst/>
              <a:latin typeface="Trebuchet MS" pitchFamily="34" charset="0"/>
            </a:endParaRPr>
          </a:p>
        </p:txBody>
      </p:sp>
    </p:spTree>
    <p:extLst>
      <p:ext uri="{BB962C8B-B14F-4D97-AF65-F5344CB8AC3E}">
        <p14:creationId xmlns:p14="http://schemas.microsoft.com/office/powerpoint/2010/main" val="15285508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23478"/>
            <a:ext cx="7237413" cy="431006"/>
          </a:xfrm>
        </p:spPr>
        <p:txBody>
          <a:bodyPr/>
          <a:lstStyle/>
          <a:p>
            <a:r>
              <a:rPr lang="en-GB" dirty="0" smtClean="0"/>
              <a:t>Feedback – CRM Survey results </a:t>
            </a:r>
            <a:endParaRPr lang="en-GB" dirty="0"/>
          </a:p>
        </p:txBody>
      </p:sp>
      <p:sp>
        <p:nvSpPr>
          <p:cNvPr id="3" name="Content Placeholder 2"/>
          <p:cNvSpPr txBox="1">
            <a:spLocks/>
          </p:cNvSpPr>
          <p:nvPr/>
        </p:nvSpPr>
        <p:spPr>
          <a:xfrm>
            <a:off x="539552" y="1419622"/>
            <a:ext cx="7237413" cy="2708672"/>
          </a:xfrm>
          <a:prstGeom prst="rect">
            <a:avLst/>
          </a:prstGeom>
        </p:spPr>
        <p:txBody>
          <a:bodyPr/>
          <a:lstStyle>
            <a:lvl1pPr marL="342900" indent="-342900" algn="l" rtl="0" eaLnBrk="0" fontAlgn="base" hangingPunct="0">
              <a:spcBef>
                <a:spcPct val="20000"/>
              </a:spcBef>
              <a:spcAft>
                <a:spcPct val="0"/>
              </a:spcAft>
              <a:buClr>
                <a:srgbClr val="3B7D74"/>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a:solidFill>
                  <a:schemeClr val="tx1"/>
                </a:solidFill>
                <a:latin typeface="+mn-lt"/>
              </a:defRPr>
            </a:lvl2pPr>
            <a:lvl3pPr marL="1143000" indent="-228600" algn="l" rtl="0" eaLnBrk="0" fontAlgn="base" hangingPunct="0">
              <a:spcBef>
                <a:spcPct val="20000"/>
              </a:spcBef>
              <a:spcAft>
                <a:spcPct val="0"/>
              </a:spcAft>
              <a:buClr>
                <a:srgbClr val="3B7D74"/>
              </a:buClr>
              <a:buChar char="•"/>
              <a:defRPr>
                <a:solidFill>
                  <a:schemeClr val="tx1"/>
                </a:solidFill>
                <a:latin typeface="+mn-lt"/>
              </a:defRPr>
            </a:lvl3pPr>
            <a:lvl4pPr marL="1600200" indent="-228600" algn="l" rtl="0" eaLnBrk="0" fontAlgn="base" hangingPunct="0">
              <a:spcBef>
                <a:spcPct val="20000"/>
              </a:spcBef>
              <a:spcAft>
                <a:spcPct val="0"/>
              </a:spcAft>
              <a:buClr>
                <a:srgbClr val="3B7D74"/>
              </a:buClr>
              <a:buChar char="•"/>
              <a:defRPr sz="1600">
                <a:solidFill>
                  <a:schemeClr val="tx1"/>
                </a:solidFill>
                <a:latin typeface="+mn-lt"/>
              </a:defRPr>
            </a:lvl4pPr>
            <a:lvl5pPr marL="2057400" indent="-228600" algn="l" rtl="0" eaLnBrk="0" fontAlgn="base" hangingPunct="0">
              <a:spcBef>
                <a:spcPct val="20000"/>
              </a:spcBef>
              <a:spcAft>
                <a:spcPct val="0"/>
              </a:spcAft>
              <a:buChar char="•"/>
              <a:defRPr>
                <a:solidFill>
                  <a:srgbClr val="1A2D5B"/>
                </a:solidFill>
                <a:latin typeface="+mn-lt"/>
              </a:defRPr>
            </a:lvl5pPr>
            <a:lvl6pPr marL="2514600" indent="-228600" algn="l" rtl="0" fontAlgn="base">
              <a:spcBef>
                <a:spcPct val="20000"/>
              </a:spcBef>
              <a:spcAft>
                <a:spcPct val="0"/>
              </a:spcAft>
              <a:buChar char="•"/>
              <a:defRPr>
                <a:solidFill>
                  <a:srgbClr val="1A2D5B"/>
                </a:solidFill>
                <a:latin typeface="+mn-lt"/>
              </a:defRPr>
            </a:lvl6pPr>
            <a:lvl7pPr marL="2971800" indent="-228600" algn="l" rtl="0" fontAlgn="base">
              <a:spcBef>
                <a:spcPct val="20000"/>
              </a:spcBef>
              <a:spcAft>
                <a:spcPct val="0"/>
              </a:spcAft>
              <a:buChar char="•"/>
              <a:defRPr>
                <a:solidFill>
                  <a:srgbClr val="1A2D5B"/>
                </a:solidFill>
                <a:latin typeface="+mn-lt"/>
              </a:defRPr>
            </a:lvl7pPr>
            <a:lvl8pPr marL="3429000" indent="-228600" algn="l" rtl="0" fontAlgn="base">
              <a:spcBef>
                <a:spcPct val="20000"/>
              </a:spcBef>
              <a:spcAft>
                <a:spcPct val="0"/>
              </a:spcAft>
              <a:buChar char="•"/>
              <a:defRPr>
                <a:solidFill>
                  <a:srgbClr val="1A2D5B"/>
                </a:solidFill>
                <a:latin typeface="+mn-lt"/>
              </a:defRPr>
            </a:lvl8pPr>
            <a:lvl9pPr marL="3886200" indent="-228600" algn="l" rtl="0" fontAlgn="base">
              <a:spcBef>
                <a:spcPct val="20000"/>
              </a:spcBef>
              <a:spcAft>
                <a:spcPct val="0"/>
              </a:spcAft>
              <a:buChar char="•"/>
              <a:defRPr>
                <a:solidFill>
                  <a:srgbClr val="1A2D5B"/>
                </a:solidFill>
                <a:latin typeface="+mn-lt"/>
              </a:defRPr>
            </a:lvl9pPr>
          </a:lstStyle>
          <a:p>
            <a:endParaRPr lang="en-GB" kern="0" dirty="0" smtClean="0"/>
          </a:p>
          <a:p>
            <a:endParaRPr lang="en-GB" kern="0" dirty="0" smtClean="0"/>
          </a:p>
          <a:p>
            <a:pPr marL="0" indent="0">
              <a:buNone/>
            </a:pPr>
            <a:endParaRPr lang="en-GB" kern="0" dirty="0" smtClean="0"/>
          </a:p>
          <a:p>
            <a:pPr marL="0" indent="0">
              <a:buNone/>
            </a:pPr>
            <a:r>
              <a:rPr lang="en-GB" kern="0" dirty="0" smtClean="0"/>
              <a:t/>
            </a:r>
            <a:br>
              <a:rPr lang="en-GB" kern="0" dirty="0" smtClean="0"/>
            </a:br>
            <a:r>
              <a:rPr lang="en-GB" kern="0" dirty="0" smtClean="0"/>
              <a:t> </a:t>
            </a:r>
            <a:endParaRPr lang="en-GB" kern="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71822"/>
            <a:ext cx="6984776" cy="454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3638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1614"/>
            <a:ext cx="6912768" cy="51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4916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 assessor forum survey</a:t>
            </a:r>
            <a:endParaRPr lang="en-GB" dirty="0"/>
          </a:p>
        </p:txBody>
      </p:sp>
      <p:sp>
        <p:nvSpPr>
          <p:cNvPr id="3" name="Content Placeholder 2"/>
          <p:cNvSpPr txBox="1">
            <a:spLocks/>
          </p:cNvSpPr>
          <p:nvPr/>
        </p:nvSpPr>
        <p:spPr>
          <a:xfrm>
            <a:off x="539552" y="1419622"/>
            <a:ext cx="7237413" cy="2708672"/>
          </a:xfrm>
          <a:prstGeom prst="rect">
            <a:avLst/>
          </a:prstGeom>
        </p:spPr>
        <p:txBody>
          <a:bodyPr/>
          <a:lstStyle>
            <a:lvl1pPr marL="342900" indent="-342900" algn="l" rtl="0" eaLnBrk="0" fontAlgn="base" hangingPunct="0">
              <a:spcBef>
                <a:spcPct val="20000"/>
              </a:spcBef>
              <a:spcAft>
                <a:spcPct val="0"/>
              </a:spcAft>
              <a:buClr>
                <a:srgbClr val="3B7D74"/>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a:solidFill>
                  <a:schemeClr val="tx1"/>
                </a:solidFill>
                <a:latin typeface="+mn-lt"/>
              </a:defRPr>
            </a:lvl2pPr>
            <a:lvl3pPr marL="1143000" indent="-228600" algn="l" rtl="0" eaLnBrk="0" fontAlgn="base" hangingPunct="0">
              <a:spcBef>
                <a:spcPct val="20000"/>
              </a:spcBef>
              <a:spcAft>
                <a:spcPct val="0"/>
              </a:spcAft>
              <a:buClr>
                <a:srgbClr val="3B7D74"/>
              </a:buClr>
              <a:buChar char="•"/>
              <a:defRPr>
                <a:solidFill>
                  <a:schemeClr val="tx1"/>
                </a:solidFill>
                <a:latin typeface="+mn-lt"/>
              </a:defRPr>
            </a:lvl3pPr>
            <a:lvl4pPr marL="1600200" indent="-228600" algn="l" rtl="0" eaLnBrk="0" fontAlgn="base" hangingPunct="0">
              <a:spcBef>
                <a:spcPct val="20000"/>
              </a:spcBef>
              <a:spcAft>
                <a:spcPct val="0"/>
              </a:spcAft>
              <a:buClr>
                <a:srgbClr val="3B7D74"/>
              </a:buClr>
              <a:buChar char="•"/>
              <a:defRPr sz="1600">
                <a:solidFill>
                  <a:schemeClr val="tx1"/>
                </a:solidFill>
                <a:latin typeface="+mn-lt"/>
              </a:defRPr>
            </a:lvl4pPr>
            <a:lvl5pPr marL="2057400" indent="-228600" algn="l" rtl="0" eaLnBrk="0" fontAlgn="base" hangingPunct="0">
              <a:spcBef>
                <a:spcPct val="20000"/>
              </a:spcBef>
              <a:spcAft>
                <a:spcPct val="0"/>
              </a:spcAft>
              <a:buChar char="•"/>
              <a:defRPr>
                <a:solidFill>
                  <a:srgbClr val="1A2D5B"/>
                </a:solidFill>
                <a:latin typeface="+mn-lt"/>
              </a:defRPr>
            </a:lvl5pPr>
            <a:lvl6pPr marL="2514600" indent="-228600" algn="l" rtl="0" fontAlgn="base">
              <a:spcBef>
                <a:spcPct val="20000"/>
              </a:spcBef>
              <a:spcAft>
                <a:spcPct val="0"/>
              </a:spcAft>
              <a:buChar char="•"/>
              <a:defRPr>
                <a:solidFill>
                  <a:srgbClr val="1A2D5B"/>
                </a:solidFill>
                <a:latin typeface="+mn-lt"/>
              </a:defRPr>
            </a:lvl6pPr>
            <a:lvl7pPr marL="2971800" indent="-228600" algn="l" rtl="0" fontAlgn="base">
              <a:spcBef>
                <a:spcPct val="20000"/>
              </a:spcBef>
              <a:spcAft>
                <a:spcPct val="0"/>
              </a:spcAft>
              <a:buChar char="•"/>
              <a:defRPr>
                <a:solidFill>
                  <a:srgbClr val="1A2D5B"/>
                </a:solidFill>
                <a:latin typeface="+mn-lt"/>
              </a:defRPr>
            </a:lvl7pPr>
            <a:lvl8pPr marL="3429000" indent="-228600" algn="l" rtl="0" fontAlgn="base">
              <a:spcBef>
                <a:spcPct val="20000"/>
              </a:spcBef>
              <a:spcAft>
                <a:spcPct val="0"/>
              </a:spcAft>
              <a:buChar char="•"/>
              <a:defRPr>
                <a:solidFill>
                  <a:srgbClr val="1A2D5B"/>
                </a:solidFill>
                <a:latin typeface="+mn-lt"/>
              </a:defRPr>
            </a:lvl8pPr>
            <a:lvl9pPr marL="3886200" indent="-228600" algn="l" rtl="0" fontAlgn="base">
              <a:spcBef>
                <a:spcPct val="20000"/>
              </a:spcBef>
              <a:spcAft>
                <a:spcPct val="0"/>
              </a:spcAft>
              <a:buChar char="•"/>
              <a:defRPr>
                <a:solidFill>
                  <a:srgbClr val="1A2D5B"/>
                </a:solidFill>
                <a:latin typeface="+mn-lt"/>
              </a:defRPr>
            </a:lvl9pPr>
          </a:lstStyle>
          <a:p>
            <a:r>
              <a:rPr lang="en-GB" b="1" kern="0" dirty="0" smtClean="0"/>
              <a:t>One shot at NC upload, no mistakes</a:t>
            </a:r>
          </a:p>
          <a:p>
            <a:r>
              <a:rPr lang="en-GB" b="1" kern="0" dirty="0" smtClean="0"/>
              <a:t>Downloading PS10 – </a:t>
            </a:r>
            <a:r>
              <a:rPr lang="en-GB" sz="1600" b="1" kern="0" dirty="0" smtClean="0"/>
              <a:t>PS10 changed, CABs requested to upload zip files.</a:t>
            </a:r>
          </a:p>
          <a:p>
            <a:r>
              <a:rPr lang="en-GB" b="1" kern="0" dirty="0" smtClean="0"/>
              <a:t>Claim – error, print.</a:t>
            </a:r>
          </a:p>
          <a:p>
            <a:r>
              <a:rPr lang="en-GB" b="1" kern="0" dirty="0" smtClean="0"/>
              <a:t>Really like system</a:t>
            </a:r>
          </a:p>
          <a:p>
            <a:r>
              <a:rPr lang="en-GB" b="1" kern="0" dirty="0" smtClean="0"/>
              <a:t>No issue</a:t>
            </a:r>
          </a:p>
          <a:p>
            <a:r>
              <a:rPr lang="en-GB" b="1" kern="0" dirty="0" smtClean="0">
                <a:effectLst>
                  <a:outerShdw blurRad="38100" dist="38100" dir="2700000" algn="tl">
                    <a:srgbClr val="000000">
                      <a:alpha val="43137"/>
                    </a:srgbClr>
                  </a:outerShdw>
                </a:effectLst>
              </a:rPr>
              <a:t>Portal </a:t>
            </a:r>
            <a:r>
              <a:rPr lang="en-GB" b="1" kern="0" dirty="0">
                <a:effectLst>
                  <a:outerShdw blurRad="38100" dist="38100" dir="2700000" algn="tl">
                    <a:srgbClr val="000000">
                      <a:alpha val="43137"/>
                    </a:srgbClr>
                  </a:outerShdw>
                </a:effectLst>
              </a:rPr>
              <a:t>Performance </a:t>
            </a:r>
            <a:r>
              <a:rPr lang="en-GB" b="1" kern="0" dirty="0"/>
              <a:t>– Speed, timing, loading</a:t>
            </a:r>
            <a:endParaRPr lang="en-GB" b="1" kern="0" dirty="0" smtClean="0"/>
          </a:p>
          <a:p>
            <a:endParaRPr lang="en-GB" b="1" kern="0" dirty="0" smtClean="0"/>
          </a:p>
          <a:p>
            <a:endParaRPr lang="en-GB" b="1" kern="0" dirty="0" smtClean="0"/>
          </a:p>
          <a:p>
            <a:endParaRPr lang="en-GB" b="1" kern="0" dirty="0" smtClean="0"/>
          </a:p>
          <a:p>
            <a:endParaRPr lang="en-GB" kern="0" dirty="0" smtClean="0"/>
          </a:p>
          <a:p>
            <a:endParaRPr lang="en-GB" kern="0" dirty="0" smtClean="0"/>
          </a:p>
          <a:p>
            <a:pPr marL="0" indent="0">
              <a:buNone/>
            </a:pPr>
            <a:endParaRPr lang="en-GB" kern="0" dirty="0" smtClean="0"/>
          </a:p>
          <a:p>
            <a:pPr marL="0" indent="0">
              <a:buNone/>
            </a:pPr>
            <a:r>
              <a:rPr lang="en-GB" kern="0" dirty="0" smtClean="0"/>
              <a:t/>
            </a:r>
            <a:br>
              <a:rPr lang="en-GB" kern="0" dirty="0" smtClean="0"/>
            </a:br>
            <a:r>
              <a:rPr lang="en-GB" kern="0" dirty="0" smtClean="0"/>
              <a:t> </a:t>
            </a:r>
            <a:endParaRPr lang="en-GB" kern="0" dirty="0"/>
          </a:p>
        </p:txBody>
      </p:sp>
    </p:spTree>
    <p:extLst>
      <p:ext uri="{BB962C8B-B14F-4D97-AF65-F5344CB8AC3E}">
        <p14:creationId xmlns:p14="http://schemas.microsoft.com/office/powerpoint/2010/main" val="13061576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Improvements </a:t>
            </a:r>
            <a:endParaRPr lang="en-GB" dirty="0"/>
          </a:p>
        </p:txBody>
      </p:sp>
      <p:sp>
        <p:nvSpPr>
          <p:cNvPr id="3" name="Content Placeholder 2"/>
          <p:cNvSpPr txBox="1">
            <a:spLocks/>
          </p:cNvSpPr>
          <p:nvPr/>
        </p:nvSpPr>
        <p:spPr>
          <a:xfrm>
            <a:off x="539552" y="1419622"/>
            <a:ext cx="7237413" cy="2708672"/>
          </a:xfrm>
          <a:prstGeom prst="rect">
            <a:avLst/>
          </a:prstGeom>
        </p:spPr>
        <p:txBody>
          <a:bodyPr/>
          <a:lstStyle>
            <a:lvl1pPr marL="342900" indent="-342900" algn="l" rtl="0" eaLnBrk="0" fontAlgn="base" hangingPunct="0">
              <a:spcBef>
                <a:spcPct val="20000"/>
              </a:spcBef>
              <a:spcAft>
                <a:spcPct val="0"/>
              </a:spcAft>
              <a:buClr>
                <a:srgbClr val="3B7D74"/>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a:solidFill>
                  <a:schemeClr val="tx1"/>
                </a:solidFill>
                <a:latin typeface="+mn-lt"/>
              </a:defRPr>
            </a:lvl2pPr>
            <a:lvl3pPr marL="1143000" indent="-228600" algn="l" rtl="0" eaLnBrk="0" fontAlgn="base" hangingPunct="0">
              <a:spcBef>
                <a:spcPct val="20000"/>
              </a:spcBef>
              <a:spcAft>
                <a:spcPct val="0"/>
              </a:spcAft>
              <a:buClr>
                <a:srgbClr val="3B7D74"/>
              </a:buClr>
              <a:buChar char="•"/>
              <a:defRPr>
                <a:solidFill>
                  <a:schemeClr val="tx1"/>
                </a:solidFill>
                <a:latin typeface="+mn-lt"/>
              </a:defRPr>
            </a:lvl3pPr>
            <a:lvl4pPr marL="1600200" indent="-228600" algn="l" rtl="0" eaLnBrk="0" fontAlgn="base" hangingPunct="0">
              <a:spcBef>
                <a:spcPct val="20000"/>
              </a:spcBef>
              <a:spcAft>
                <a:spcPct val="0"/>
              </a:spcAft>
              <a:buClr>
                <a:srgbClr val="3B7D74"/>
              </a:buClr>
              <a:buChar char="•"/>
              <a:defRPr sz="1600">
                <a:solidFill>
                  <a:schemeClr val="tx1"/>
                </a:solidFill>
                <a:latin typeface="+mn-lt"/>
              </a:defRPr>
            </a:lvl4pPr>
            <a:lvl5pPr marL="2057400" indent="-228600" algn="l" rtl="0" eaLnBrk="0" fontAlgn="base" hangingPunct="0">
              <a:spcBef>
                <a:spcPct val="20000"/>
              </a:spcBef>
              <a:spcAft>
                <a:spcPct val="0"/>
              </a:spcAft>
              <a:buChar char="•"/>
              <a:defRPr>
                <a:solidFill>
                  <a:srgbClr val="1A2D5B"/>
                </a:solidFill>
                <a:latin typeface="+mn-lt"/>
              </a:defRPr>
            </a:lvl5pPr>
            <a:lvl6pPr marL="2514600" indent="-228600" algn="l" rtl="0" fontAlgn="base">
              <a:spcBef>
                <a:spcPct val="20000"/>
              </a:spcBef>
              <a:spcAft>
                <a:spcPct val="0"/>
              </a:spcAft>
              <a:buChar char="•"/>
              <a:defRPr>
                <a:solidFill>
                  <a:srgbClr val="1A2D5B"/>
                </a:solidFill>
                <a:latin typeface="+mn-lt"/>
              </a:defRPr>
            </a:lvl6pPr>
            <a:lvl7pPr marL="2971800" indent="-228600" algn="l" rtl="0" fontAlgn="base">
              <a:spcBef>
                <a:spcPct val="20000"/>
              </a:spcBef>
              <a:spcAft>
                <a:spcPct val="0"/>
              </a:spcAft>
              <a:buChar char="•"/>
              <a:defRPr>
                <a:solidFill>
                  <a:srgbClr val="1A2D5B"/>
                </a:solidFill>
                <a:latin typeface="+mn-lt"/>
              </a:defRPr>
            </a:lvl7pPr>
            <a:lvl8pPr marL="3429000" indent="-228600" algn="l" rtl="0" fontAlgn="base">
              <a:spcBef>
                <a:spcPct val="20000"/>
              </a:spcBef>
              <a:spcAft>
                <a:spcPct val="0"/>
              </a:spcAft>
              <a:buChar char="•"/>
              <a:defRPr>
                <a:solidFill>
                  <a:srgbClr val="1A2D5B"/>
                </a:solidFill>
                <a:latin typeface="+mn-lt"/>
              </a:defRPr>
            </a:lvl8pPr>
            <a:lvl9pPr marL="3886200" indent="-228600" algn="l" rtl="0" fontAlgn="base">
              <a:spcBef>
                <a:spcPct val="20000"/>
              </a:spcBef>
              <a:spcAft>
                <a:spcPct val="0"/>
              </a:spcAft>
              <a:buChar char="•"/>
              <a:defRPr>
                <a:solidFill>
                  <a:srgbClr val="1A2D5B"/>
                </a:solidFill>
                <a:latin typeface="+mn-lt"/>
              </a:defRPr>
            </a:lvl9pPr>
          </a:lstStyle>
          <a:p>
            <a:r>
              <a:rPr lang="en-GB" sz="2000" b="1" kern="0" dirty="0"/>
              <a:t>Portal Performance Review</a:t>
            </a:r>
          </a:p>
          <a:p>
            <a:pPr lvl="1"/>
            <a:r>
              <a:rPr lang="en-GB" sz="1800" kern="0" dirty="0"/>
              <a:t>Servers – moved from US to Europe</a:t>
            </a:r>
          </a:p>
          <a:p>
            <a:pPr lvl="1"/>
            <a:r>
              <a:rPr lang="en-GB" sz="1800" kern="0" dirty="0"/>
              <a:t>Investigation </a:t>
            </a:r>
            <a:r>
              <a:rPr lang="en-GB" sz="1800" kern="0" dirty="0" smtClean="0"/>
              <a:t>– monitoring tool</a:t>
            </a:r>
            <a:endParaRPr lang="en-GB" sz="1800" kern="0" dirty="0"/>
          </a:p>
          <a:p>
            <a:r>
              <a:rPr lang="en-GB" sz="2000" b="1" kern="0" dirty="0" smtClean="0"/>
              <a:t>New Non Conformity Template</a:t>
            </a:r>
            <a:r>
              <a:rPr lang="en-GB" sz="2000" kern="0" dirty="0" smtClean="0"/>
              <a:t/>
            </a:r>
            <a:br>
              <a:rPr lang="en-GB" sz="2000" kern="0" dirty="0" smtClean="0"/>
            </a:br>
            <a:r>
              <a:rPr lang="en-GB" sz="2000" kern="0" dirty="0" smtClean="0"/>
              <a:t>Allows copy and paste, no restrictions</a:t>
            </a:r>
          </a:p>
          <a:p>
            <a:r>
              <a:rPr lang="en-GB" sz="2000" b="1" kern="0" dirty="0" smtClean="0"/>
              <a:t>Finance </a:t>
            </a:r>
          </a:p>
          <a:p>
            <a:pPr lvl="1"/>
            <a:r>
              <a:rPr lang="en-GB" sz="1800" b="1" kern="0" dirty="0" smtClean="0"/>
              <a:t>My Reference field </a:t>
            </a:r>
            <a:r>
              <a:rPr lang="en-GB" sz="1800" kern="0" dirty="0" smtClean="0"/>
              <a:t>on CRM under claim - appears on payment</a:t>
            </a:r>
          </a:p>
          <a:p>
            <a:pPr lvl="1"/>
            <a:r>
              <a:rPr lang="en-GB" sz="1800" b="1" kern="0" dirty="0" smtClean="0"/>
              <a:t>Monitoring alert system </a:t>
            </a:r>
            <a:r>
              <a:rPr lang="en-GB" sz="1800" kern="0" dirty="0" smtClean="0"/>
              <a:t>for payments not processed within a 2 hour frame.</a:t>
            </a:r>
          </a:p>
          <a:p>
            <a:pPr marL="457200" lvl="1" indent="0">
              <a:buNone/>
            </a:pPr>
            <a:endParaRPr lang="en-GB" sz="1800" kern="0" dirty="0" smtClean="0"/>
          </a:p>
          <a:p>
            <a:pPr lvl="1"/>
            <a:endParaRPr lang="en-GB" sz="1800" kern="0" dirty="0"/>
          </a:p>
          <a:p>
            <a:pPr marL="457200" lvl="1" indent="0">
              <a:buNone/>
            </a:pPr>
            <a:r>
              <a:rPr lang="en-GB" sz="1800" kern="0" dirty="0" smtClean="0"/>
              <a:t/>
            </a:r>
            <a:br>
              <a:rPr lang="en-GB" sz="1800" kern="0" dirty="0" smtClean="0"/>
            </a:br>
            <a:endParaRPr lang="en-GB" sz="1800" kern="0" dirty="0" smtClean="0"/>
          </a:p>
          <a:p>
            <a:pPr lvl="1"/>
            <a:endParaRPr lang="en-GB" sz="1800" kern="0" dirty="0" smtClean="0"/>
          </a:p>
          <a:p>
            <a:endParaRPr lang="en-GB" sz="2000" kern="0" dirty="0" smtClean="0"/>
          </a:p>
          <a:p>
            <a:endParaRPr lang="en-GB" sz="2000" kern="0" dirty="0" smtClean="0"/>
          </a:p>
          <a:p>
            <a:pPr marL="0" indent="0">
              <a:buNone/>
            </a:pPr>
            <a:endParaRPr lang="en-GB" sz="2000" kern="0" dirty="0" smtClean="0"/>
          </a:p>
          <a:p>
            <a:pPr marL="0" indent="0">
              <a:buNone/>
            </a:pPr>
            <a:r>
              <a:rPr lang="en-GB" sz="2000" kern="0" dirty="0" smtClean="0"/>
              <a:t/>
            </a:r>
            <a:br>
              <a:rPr lang="en-GB" sz="2000" kern="0" dirty="0" smtClean="0"/>
            </a:br>
            <a:r>
              <a:rPr lang="en-GB" sz="2000" kern="0" dirty="0" smtClean="0"/>
              <a:t> </a:t>
            </a:r>
            <a:endParaRPr lang="en-GB" sz="2000" kern="0" dirty="0"/>
          </a:p>
        </p:txBody>
      </p:sp>
    </p:spTree>
    <p:extLst>
      <p:ext uri="{BB962C8B-B14F-4D97-AF65-F5344CB8AC3E}">
        <p14:creationId xmlns:p14="http://schemas.microsoft.com/office/powerpoint/2010/main" val="27796284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7534"/>
            <a:ext cx="7237413" cy="431006"/>
          </a:xfrm>
        </p:spPr>
        <p:txBody>
          <a:bodyPr/>
          <a:lstStyle/>
          <a:p>
            <a:r>
              <a:rPr lang="en-GB" dirty="0" smtClean="0"/>
              <a:t>Helpful hints and tips</a:t>
            </a:r>
            <a:endParaRPr lang="en-GB" dirty="0"/>
          </a:p>
        </p:txBody>
      </p:sp>
      <p:sp>
        <p:nvSpPr>
          <p:cNvPr id="3" name="Content Placeholder 2"/>
          <p:cNvSpPr>
            <a:spLocks noGrp="1"/>
          </p:cNvSpPr>
          <p:nvPr>
            <p:ph idx="1"/>
          </p:nvPr>
        </p:nvSpPr>
        <p:spPr>
          <a:xfrm>
            <a:off x="323528" y="1491630"/>
            <a:ext cx="7237413" cy="2708672"/>
          </a:xfrm>
        </p:spPr>
        <p:txBody>
          <a:bodyPr/>
          <a:lstStyle/>
          <a:p>
            <a:r>
              <a:rPr lang="en-GB" sz="2000" b="1" dirty="0" smtClean="0"/>
              <a:t>Deleting </a:t>
            </a:r>
            <a:r>
              <a:rPr lang="en-GB" sz="2000" b="1" dirty="0"/>
              <a:t>Documents –</a:t>
            </a:r>
            <a:r>
              <a:rPr lang="en-GB" sz="2000" dirty="0"/>
              <a:t> </a:t>
            </a:r>
            <a:r>
              <a:rPr lang="en-GB" sz="2000" dirty="0" smtClean="0"/>
              <a:t>Request via INAB.</a:t>
            </a:r>
          </a:p>
          <a:p>
            <a:r>
              <a:rPr lang="en-GB" sz="2000" b="1" dirty="0" smtClean="0"/>
              <a:t>ADD CLAIM </a:t>
            </a:r>
            <a:r>
              <a:rPr lang="en-GB" sz="2000" dirty="0" smtClean="0"/>
              <a:t>– only when status of event at Addressing NCs; Ready for Decision or Closed!</a:t>
            </a:r>
            <a:endParaRPr lang="en-GB" sz="2000" dirty="0"/>
          </a:p>
          <a:p>
            <a:pPr lvl="0"/>
            <a:r>
              <a:rPr lang="en-IE" sz="2000" b="1" dirty="0" smtClean="0"/>
              <a:t>Locked </a:t>
            </a:r>
            <a:r>
              <a:rPr lang="en-IE" sz="2000" b="1" dirty="0"/>
              <a:t>out of the portal </a:t>
            </a:r>
            <a:r>
              <a:rPr lang="en-IE" sz="2000" dirty="0" smtClean="0"/>
              <a:t>– wait 5 </a:t>
            </a:r>
            <a:r>
              <a:rPr lang="en-IE" sz="2000" dirty="0"/>
              <a:t>minutes as the account automatically unlocks</a:t>
            </a:r>
            <a:endParaRPr lang="en-GB" sz="2000" dirty="0"/>
          </a:p>
          <a:p>
            <a:r>
              <a:rPr lang="en-IE" sz="2000" dirty="0" smtClean="0"/>
              <a:t>All </a:t>
            </a:r>
            <a:r>
              <a:rPr lang="en-IE" sz="2000" dirty="0"/>
              <a:t>Portal users must redeem invite before they can start using the portal. </a:t>
            </a:r>
            <a:r>
              <a:rPr lang="en-IE" sz="2000" dirty="0" smtClean="0"/>
              <a:t/>
            </a:r>
            <a:br>
              <a:rPr lang="en-IE" sz="2000" dirty="0" smtClean="0"/>
            </a:br>
            <a:r>
              <a:rPr lang="en-IE" sz="2000" dirty="0" smtClean="0"/>
              <a:t>Link in registration </a:t>
            </a:r>
            <a:r>
              <a:rPr lang="en-IE" sz="2000" dirty="0"/>
              <a:t>email. </a:t>
            </a:r>
            <a:endParaRPr lang="en-IE" sz="2000" dirty="0" smtClean="0"/>
          </a:p>
          <a:p>
            <a:r>
              <a:rPr lang="en-IE" sz="2000" dirty="0" smtClean="0"/>
              <a:t>Avoid </a:t>
            </a:r>
            <a:r>
              <a:rPr lang="en-IE" sz="2000" b="1" dirty="0" smtClean="0"/>
              <a:t>&amp; </a:t>
            </a:r>
            <a:r>
              <a:rPr lang="en-IE" sz="2000" dirty="0" smtClean="0"/>
              <a:t>and other </a:t>
            </a:r>
            <a:r>
              <a:rPr lang="en-IE" sz="2000" b="1" dirty="0" smtClean="0"/>
              <a:t>special characters </a:t>
            </a:r>
            <a:r>
              <a:rPr lang="en-IE" sz="2000" dirty="0" smtClean="0"/>
              <a:t>in file names.</a:t>
            </a:r>
            <a:endParaRPr lang="en-GB" sz="2000" dirty="0"/>
          </a:p>
          <a:p>
            <a:endParaRPr lang="en-GB" sz="2000" dirty="0"/>
          </a:p>
        </p:txBody>
      </p:sp>
    </p:spTree>
    <p:extLst>
      <p:ext uri="{BB962C8B-B14F-4D97-AF65-F5344CB8AC3E}">
        <p14:creationId xmlns:p14="http://schemas.microsoft.com/office/powerpoint/2010/main" val="5529580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Helpful hints and tips</a:t>
            </a:r>
            <a:endParaRPr lang="en-GB" dirty="0"/>
          </a:p>
        </p:txBody>
      </p:sp>
      <p:sp>
        <p:nvSpPr>
          <p:cNvPr id="3" name="Content Placeholder 2"/>
          <p:cNvSpPr>
            <a:spLocks noGrp="1"/>
          </p:cNvSpPr>
          <p:nvPr>
            <p:ph idx="1"/>
          </p:nvPr>
        </p:nvSpPr>
        <p:spPr>
          <a:xfrm>
            <a:off x="251520" y="1419622"/>
            <a:ext cx="7237413" cy="2708672"/>
          </a:xfrm>
        </p:spPr>
        <p:txBody>
          <a:bodyPr/>
          <a:lstStyle/>
          <a:p>
            <a:r>
              <a:rPr lang="en-GB" b="1" dirty="0" smtClean="0"/>
              <a:t>NC template </a:t>
            </a:r>
            <a:r>
              <a:rPr lang="en-GB" dirty="0" smtClean="0"/>
              <a:t>– assessor must download own template from their portal </a:t>
            </a:r>
            <a:br>
              <a:rPr lang="en-GB" dirty="0" smtClean="0"/>
            </a:br>
            <a:endParaRPr lang="en-GB" dirty="0" smtClean="0"/>
          </a:p>
          <a:p>
            <a:r>
              <a:rPr lang="en-IE" b="1" dirty="0"/>
              <a:t>NC template download </a:t>
            </a:r>
            <a:r>
              <a:rPr lang="en-IE" dirty="0"/>
              <a:t>– available at Plan Confirmed </a:t>
            </a:r>
            <a:r>
              <a:rPr lang="en-IE" dirty="0" smtClean="0"/>
              <a:t>status</a:t>
            </a:r>
          </a:p>
          <a:p>
            <a:pPr marL="0" indent="0">
              <a:buNone/>
            </a:pPr>
            <a:endParaRPr lang="en-IE" dirty="0"/>
          </a:p>
          <a:p>
            <a:r>
              <a:rPr lang="en-GB" b="1" dirty="0" smtClean="0"/>
              <a:t>Unable </a:t>
            </a:r>
            <a:r>
              <a:rPr lang="en-GB" b="1" dirty="0"/>
              <a:t>to save NC Template </a:t>
            </a:r>
            <a:r>
              <a:rPr lang="en-GB" dirty="0"/>
              <a:t>– ensure file name not too long c:\ counted as part of title </a:t>
            </a:r>
            <a:r>
              <a:rPr lang="en-GB" sz="1600" dirty="0"/>
              <a:t>(218 characters max).</a:t>
            </a:r>
            <a:endParaRPr lang="en-GB" dirty="0"/>
          </a:p>
          <a:p>
            <a:endParaRPr lang="en-GB" dirty="0" smtClean="0"/>
          </a:p>
          <a:p>
            <a:endParaRPr lang="en-GB" dirty="0" smtClean="0"/>
          </a:p>
          <a:p>
            <a:endParaRPr lang="en-GB" sz="1600" dirty="0" smtClean="0"/>
          </a:p>
          <a:p>
            <a:pPr marL="0" indent="0">
              <a:buNone/>
            </a:pPr>
            <a:endParaRPr lang="en-GB" sz="1600" dirty="0" smtClean="0"/>
          </a:p>
          <a:p>
            <a:endParaRPr lang="en-GB" dirty="0"/>
          </a:p>
        </p:txBody>
      </p:sp>
    </p:spTree>
    <p:extLst>
      <p:ext uri="{BB962C8B-B14F-4D97-AF65-F5344CB8AC3E}">
        <p14:creationId xmlns:p14="http://schemas.microsoft.com/office/powerpoint/2010/main" val="17032113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a:p>
        </p:txBody>
      </p:sp>
    </p:spTree>
    <p:extLst>
      <p:ext uri="{BB962C8B-B14F-4D97-AF65-F5344CB8AC3E}">
        <p14:creationId xmlns:p14="http://schemas.microsoft.com/office/powerpoint/2010/main" val="26014260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9622"/>
            <a:ext cx="7237413" cy="2708672"/>
          </a:xfrm>
        </p:spPr>
        <p:txBody>
          <a:bodyPr/>
          <a:lstStyle/>
          <a:p>
            <a:pPr marL="0" indent="0">
              <a:buNone/>
            </a:pPr>
            <a:r>
              <a:rPr lang="en-GB" dirty="0" smtClean="0"/>
              <a:t>Breakout Groups</a:t>
            </a:r>
          </a:p>
          <a:p>
            <a:pPr marL="0" indent="0">
              <a:buNone/>
            </a:pPr>
            <a:r>
              <a:rPr lang="en-GB" dirty="0" smtClean="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57050160"/>
              </p:ext>
            </p:extLst>
          </p:nvPr>
        </p:nvGraphicFramePr>
        <p:xfrm>
          <a:off x="467544" y="1923678"/>
          <a:ext cx="8280919" cy="2880321"/>
        </p:xfrm>
        <a:graphic>
          <a:graphicData uri="http://schemas.openxmlformats.org/drawingml/2006/table">
            <a:tbl>
              <a:tblPr firstRow="1" bandRow="1">
                <a:tableStyleId>{5C22544A-7EE6-4342-B048-85BDC9FD1C3A}</a:tableStyleId>
              </a:tblPr>
              <a:tblGrid>
                <a:gridCol w="4392488"/>
                <a:gridCol w="2273297"/>
                <a:gridCol w="1615134"/>
              </a:tblGrid>
              <a:tr h="695250">
                <a:tc>
                  <a:txBody>
                    <a:bodyPr/>
                    <a:lstStyle/>
                    <a:p>
                      <a:r>
                        <a:rPr lang="en-GB" dirty="0" smtClean="0"/>
                        <a:t>17025 / 15189 </a:t>
                      </a:r>
                      <a:endParaRPr lang="en-GB" dirty="0"/>
                    </a:p>
                  </a:txBody>
                  <a:tcPr/>
                </a:tc>
                <a:tc>
                  <a:txBody>
                    <a:bodyPr/>
                    <a:lstStyle/>
                    <a:p>
                      <a:r>
                        <a:rPr lang="en-GB" dirty="0" smtClean="0"/>
                        <a:t>Brid Burke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main room</a:t>
                      </a:r>
                    </a:p>
                    <a:p>
                      <a:endParaRPr lang="en-GB" dirty="0"/>
                    </a:p>
                  </a:txBody>
                  <a:tcPr/>
                </a:tc>
              </a:tr>
              <a:tr h="794571">
                <a:tc>
                  <a:txBody>
                    <a:bodyPr/>
                    <a:lstStyle/>
                    <a:p>
                      <a:r>
                        <a:rPr lang="en-GB" sz="1800" b="1" kern="1200" dirty="0" smtClean="0">
                          <a:solidFill>
                            <a:schemeClr val="dk1"/>
                          </a:solidFill>
                          <a:effectLst/>
                          <a:latin typeface="+mn-lt"/>
                          <a:ea typeface="+mn-ea"/>
                          <a:cs typeface="+mn-cs"/>
                        </a:rPr>
                        <a:t>New Assessors introduction to INAB </a:t>
                      </a:r>
                      <a:endParaRPr lang="en-GB" sz="1800" kern="1200" dirty="0" smtClean="0">
                        <a:solidFill>
                          <a:schemeClr val="dk1"/>
                        </a:solidFill>
                        <a:effectLst/>
                        <a:latin typeface="+mn-lt"/>
                        <a:ea typeface="+mn-ea"/>
                        <a:cs typeface="+mn-cs"/>
                      </a:endParaRPr>
                    </a:p>
                    <a:p>
                      <a:r>
                        <a:rPr lang="en-GB" sz="1200" i="1" kern="1200" dirty="0" smtClean="0">
                          <a:solidFill>
                            <a:schemeClr val="dk1"/>
                          </a:solidFill>
                          <a:effectLst/>
                          <a:latin typeface="+mn-lt"/>
                          <a:ea typeface="+mn-ea"/>
                          <a:cs typeface="+mn-cs"/>
                        </a:rPr>
                        <a:t>Group 1 hour -then revert to their own standard break out group.</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Marie O’Mahony</a:t>
                      </a:r>
                    </a:p>
                    <a:p>
                      <a:endParaRPr lang="en-GB" dirty="0"/>
                    </a:p>
                  </a:txBody>
                  <a:tcPr/>
                </a:tc>
                <a:tc>
                  <a:txBody>
                    <a:bodyPr/>
                    <a:lstStyle/>
                    <a:p>
                      <a:endParaRPr lang="en-GB" dirty="0"/>
                    </a:p>
                  </a:txBody>
                  <a:tcPr/>
                </a:tc>
              </a:tr>
              <a:tr h="695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Inspection/Ref Materials</a:t>
                      </a:r>
                    </a:p>
                    <a:p>
                      <a:endParaRPr lang="en-GB" dirty="0"/>
                    </a:p>
                  </a:txBody>
                  <a:tcPr/>
                </a:tc>
                <a:tc>
                  <a:txBody>
                    <a:bodyPr/>
                    <a:lstStyle/>
                    <a:p>
                      <a:r>
                        <a:rPr lang="en-GB" dirty="0" smtClean="0"/>
                        <a:t>Pat O’Brien</a:t>
                      </a:r>
                      <a:endParaRPr lang="en-GB" dirty="0"/>
                    </a:p>
                  </a:txBody>
                  <a:tcPr/>
                </a:tc>
                <a:tc>
                  <a:txBody>
                    <a:bodyPr/>
                    <a:lstStyle/>
                    <a:p>
                      <a:endParaRPr lang="en-GB" dirty="0"/>
                    </a:p>
                  </a:txBody>
                  <a:tcPr/>
                </a:tc>
              </a:tr>
              <a:tr h="695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Certification</a:t>
                      </a:r>
                      <a:r>
                        <a:rPr lang="en-GB" dirty="0" smtClean="0"/>
                        <a:t> </a:t>
                      </a:r>
                    </a:p>
                    <a:p>
                      <a:endParaRPr lang="en-GB" dirty="0"/>
                    </a:p>
                  </a:txBody>
                  <a:tcPr/>
                </a:tc>
                <a:tc>
                  <a:txBody>
                    <a:bodyPr/>
                    <a:lstStyle/>
                    <a:p>
                      <a:r>
                        <a:rPr lang="en-GB" dirty="0" smtClean="0"/>
                        <a:t>James Stapleton</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3526849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1403649" y="1437624"/>
            <a:ext cx="6550025" cy="1102519"/>
          </a:xfrm>
        </p:spPr>
        <p:txBody>
          <a:bodyPr/>
          <a:lstStyle/>
          <a:p>
            <a:pPr eaLnBrk="1" hangingPunct="1"/>
            <a:r>
              <a:rPr lang="en-GB" sz="4400" b="0" dirty="0" smtClean="0"/>
              <a:t>Policy on nonconformity management </a:t>
            </a:r>
            <a:r>
              <a:rPr lang="en-GB" sz="3200" b="0" dirty="0" smtClean="0"/>
              <a:t>(and other stuff)</a:t>
            </a:r>
            <a:endParaRPr lang="en-GB" b="0" dirty="0" smtClean="0"/>
          </a:p>
        </p:txBody>
      </p:sp>
      <p:sp>
        <p:nvSpPr>
          <p:cNvPr id="7171" name="Rectangle 5"/>
          <p:cNvSpPr>
            <a:spLocks noGrp="1" noChangeArrowheads="1"/>
          </p:cNvSpPr>
          <p:nvPr>
            <p:ph type="subTitle" idx="1"/>
          </p:nvPr>
        </p:nvSpPr>
        <p:spPr>
          <a:xfrm>
            <a:off x="1403648" y="3111810"/>
            <a:ext cx="6912768" cy="378042"/>
          </a:xfrm>
        </p:spPr>
        <p:txBody>
          <a:bodyPr/>
          <a:lstStyle/>
          <a:p>
            <a:pPr eaLnBrk="1" hangingPunct="1">
              <a:lnSpc>
                <a:spcPts val="3000"/>
              </a:lnSpc>
            </a:pPr>
            <a:r>
              <a:rPr lang="en-GB" dirty="0" smtClean="0"/>
              <a:t>Andrew Stratford</a:t>
            </a:r>
          </a:p>
        </p:txBody>
      </p:sp>
    </p:spTree>
    <p:extLst>
      <p:ext uri="{BB962C8B-B14F-4D97-AF65-F5344CB8AC3E}">
        <p14:creationId xmlns:p14="http://schemas.microsoft.com/office/powerpoint/2010/main" val="16232694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755576" y="1491630"/>
            <a:ext cx="7776864" cy="3194447"/>
          </a:xfrm>
        </p:spPr>
        <p:txBody>
          <a:bodyPr/>
          <a:lstStyle/>
          <a:p>
            <a:pPr marL="319088" indent="0" eaLnBrk="1" hangingPunct="1">
              <a:buNone/>
            </a:pPr>
            <a:r>
              <a:rPr lang="en-GB" sz="2800" dirty="0" smtClean="0">
                <a:ea typeface="+mn-ea"/>
                <a:cs typeface="+mn-cs"/>
              </a:rPr>
              <a:t>INAB’s policy:</a:t>
            </a:r>
          </a:p>
          <a:p>
            <a:pPr marL="661988" eaLnBrk="1" hangingPunct="1"/>
            <a:r>
              <a:rPr lang="en-GB" sz="2800" dirty="0" smtClean="0">
                <a:ea typeface="+mn-ea"/>
                <a:cs typeface="+mn-cs"/>
              </a:rPr>
              <a:t>Major NCs required root cause analysis</a:t>
            </a:r>
          </a:p>
          <a:p>
            <a:pPr marL="661988" eaLnBrk="1" hangingPunct="1"/>
            <a:r>
              <a:rPr lang="en-GB" sz="2800" dirty="0" smtClean="0">
                <a:ea typeface="+mn-ea"/>
                <a:cs typeface="+mn-cs"/>
              </a:rPr>
              <a:t>Assessment team could choose whether or not root cause analysis was required for minor NCs</a:t>
            </a:r>
          </a:p>
          <a:p>
            <a:pPr marL="661988" eaLnBrk="1" hangingPunct="1"/>
            <a:r>
              <a:rPr lang="en-GB" sz="2800" dirty="0" smtClean="0"/>
              <a:t>Documentary evidence always</a:t>
            </a:r>
            <a:endParaRPr lang="en-GB" sz="2800" dirty="0"/>
          </a:p>
        </p:txBody>
      </p:sp>
      <p:sp>
        <p:nvSpPr>
          <p:cNvPr id="2" name="Title 1"/>
          <p:cNvSpPr>
            <a:spLocks noGrp="1"/>
          </p:cNvSpPr>
          <p:nvPr>
            <p:ph type="title"/>
          </p:nvPr>
        </p:nvSpPr>
        <p:spPr/>
        <p:txBody>
          <a:bodyPr/>
          <a:lstStyle/>
          <a:p>
            <a:r>
              <a:rPr lang="en-GB" dirty="0" smtClean="0"/>
              <a:t>Before revision of ISO 17011</a:t>
            </a:r>
            <a:endParaRPr lang="en-GB" dirty="0"/>
          </a:p>
        </p:txBody>
      </p:sp>
    </p:spTree>
    <p:extLst>
      <p:ext uri="{BB962C8B-B14F-4D97-AF65-F5344CB8AC3E}">
        <p14:creationId xmlns:p14="http://schemas.microsoft.com/office/powerpoint/2010/main" val="4079296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INAB CRM launched in January 2017</a:t>
            </a:r>
          </a:p>
          <a:p>
            <a:r>
              <a:rPr lang="en-GB" dirty="0" smtClean="0"/>
              <a:t>Currently 84 assessors have used the CRM to manage their part in accreditation process</a:t>
            </a:r>
          </a:p>
          <a:p>
            <a:r>
              <a:rPr lang="en-GB" dirty="0" smtClean="0"/>
              <a:t>277 events organised in 2017</a:t>
            </a:r>
          </a:p>
          <a:p>
            <a:r>
              <a:rPr lang="en-GB" dirty="0" smtClean="0"/>
              <a:t>Assessors were invited to register in CRM, when their expertise required on event. </a:t>
            </a:r>
          </a:p>
          <a:p>
            <a:endParaRPr lang="en-GB" dirty="0" smtClean="0"/>
          </a:p>
          <a:p>
            <a:endParaRPr lang="en-GB" dirty="0"/>
          </a:p>
        </p:txBody>
      </p:sp>
    </p:spTree>
    <p:extLst>
      <p:ext uri="{BB962C8B-B14F-4D97-AF65-F5344CB8AC3E}">
        <p14:creationId xmlns:p14="http://schemas.microsoft.com/office/powerpoint/2010/main" val="21223294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Publication of new ISO 17011</a:t>
            </a:r>
            <a:endParaRPr lang="en-GB"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995686"/>
            <a:ext cx="864003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164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INAB policy</a:t>
            </a:r>
            <a:endParaRPr lang="en-GB" dirty="0"/>
          </a:p>
        </p:txBody>
      </p:sp>
      <p:sp>
        <p:nvSpPr>
          <p:cNvPr id="3" name="Content Placeholder 2"/>
          <p:cNvSpPr>
            <a:spLocks noGrp="1"/>
          </p:cNvSpPr>
          <p:nvPr>
            <p:ph idx="1"/>
          </p:nvPr>
        </p:nvSpPr>
        <p:spPr/>
        <p:txBody>
          <a:bodyPr/>
          <a:lstStyle/>
          <a:p>
            <a:r>
              <a:rPr lang="en-GB" dirty="0" smtClean="0"/>
              <a:t>In </a:t>
            </a:r>
            <a:r>
              <a:rPr lang="en-GB" b="1" dirty="0" smtClean="0"/>
              <a:t>all</a:t>
            </a:r>
            <a:r>
              <a:rPr lang="en-GB" dirty="0" smtClean="0"/>
              <a:t> cases, INAB now requires</a:t>
            </a:r>
          </a:p>
          <a:p>
            <a:r>
              <a:rPr lang="en-GB" dirty="0" smtClean="0"/>
              <a:t>Submission of analysis of extent and cause</a:t>
            </a:r>
          </a:p>
          <a:p>
            <a:r>
              <a:rPr lang="en-GB" dirty="0" smtClean="0"/>
              <a:t>Description of action planned to be taken or already taken to resolve the NC</a:t>
            </a:r>
          </a:p>
          <a:p>
            <a:r>
              <a:rPr lang="en-GB" dirty="0" smtClean="0"/>
              <a:t>Assessors can’t close the NC until this is received</a:t>
            </a:r>
          </a:p>
          <a:p>
            <a:pPr marL="0" indent="0">
              <a:buNone/>
            </a:pPr>
            <a:endParaRPr lang="en-GB" dirty="0" smtClean="0"/>
          </a:p>
          <a:p>
            <a:r>
              <a:rPr lang="en-GB" b="1" dirty="0" smtClean="0"/>
              <a:t>Evidence is not automatically required…</a:t>
            </a:r>
            <a:endParaRPr lang="en-GB" b="1" dirty="0"/>
          </a:p>
        </p:txBody>
      </p:sp>
    </p:spTree>
    <p:extLst>
      <p:ext uri="{BB962C8B-B14F-4D97-AF65-F5344CB8AC3E}">
        <p14:creationId xmlns:p14="http://schemas.microsoft.com/office/powerpoint/2010/main" val="1430373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INAB policy</a:t>
            </a:r>
            <a:endParaRPr lang="en-GB" dirty="0"/>
          </a:p>
        </p:txBody>
      </p:sp>
      <p:sp>
        <p:nvSpPr>
          <p:cNvPr id="3" name="Content Placeholder 2"/>
          <p:cNvSpPr>
            <a:spLocks noGrp="1"/>
          </p:cNvSpPr>
          <p:nvPr>
            <p:ph idx="1"/>
          </p:nvPr>
        </p:nvSpPr>
        <p:spPr/>
        <p:txBody>
          <a:bodyPr/>
          <a:lstStyle/>
          <a:p>
            <a:pPr marL="0" indent="0">
              <a:buNone/>
            </a:pPr>
            <a:r>
              <a:rPr lang="en-GB" b="1" dirty="0" smtClean="0"/>
              <a:t>Minor NCs - surveillance</a:t>
            </a:r>
          </a:p>
          <a:p>
            <a:r>
              <a:rPr lang="en-GB" dirty="0" smtClean="0"/>
              <a:t>Assessor who raises NC decides whether or not evidence is required (at discretion of assessor, but default is no evidence required)</a:t>
            </a:r>
          </a:p>
          <a:p>
            <a:endParaRPr lang="en-GB" dirty="0" smtClean="0"/>
          </a:p>
          <a:p>
            <a:pPr marL="0" indent="0">
              <a:buNone/>
            </a:pPr>
            <a:r>
              <a:rPr lang="en-GB" b="1" dirty="0" smtClean="0"/>
              <a:t>Major NCs, NCs at initial assessment and NCs related to extensions to scope</a:t>
            </a:r>
          </a:p>
          <a:p>
            <a:r>
              <a:rPr lang="en-GB" dirty="0" smtClean="0"/>
              <a:t> Must have evidence of implementation of actions</a:t>
            </a:r>
            <a:endParaRPr lang="en-GB" dirty="0"/>
          </a:p>
        </p:txBody>
      </p:sp>
    </p:spTree>
    <p:extLst>
      <p:ext uri="{BB962C8B-B14F-4D97-AF65-F5344CB8AC3E}">
        <p14:creationId xmlns:p14="http://schemas.microsoft.com/office/powerpoint/2010/main" val="29911170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71550"/>
            <a:ext cx="7237413" cy="431006"/>
          </a:xfrm>
        </p:spPr>
        <p:txBody>
          <a:bodyPr/>
          <a:lstStyle/>
          <a:p>
            <a:r>
              <a:rPr lang="en-GB" dirty="0" smtClean="0"/>
              <a:t>A niggly-</a:t>
            </a:r>
            <a:r>
              <a:rPr lang="en-GB" dirty="0" err="1" smtClean="0"/>
              <a:t>naggly</a:t>
            </a:r>
            <a:r>
              <a:rPr lang="en-GB" dirty="0" smtClean="0"/>
              <a:t> problem</a:t>
            </a:r>
            <a:endParaRPr lang="en-GB" dirty="0"/>
          </a:p>
        </p:txBody>
      </p:sp>
      <p:sp>
        <p:nvSpPr>
          <p:cNvPr id="3" name="Content Placeholder 2"/>
          <p:cNvSpPr>
            <a:spLocks noGrp="1"/>
          </p:cNvSpPr>
          <p:nvPr>
            <p:ph idx="1"/>
          </p:nvPr>
        </p:nvSpPr>
        <p:spPr>
          <a:xfrm>
            <a:off x="623888" y="1915567"/>
            <a:ext cx="7237413" cy="584175"/>
          </a:xfrm>
        </p:spPr>
        <p:txBody>
          <a:bodyPr/>
          <a:lstStyle/>
          <a:p>
            <a:pPr marL="0" indent="0">
              <a:buNone/>
            </a:pPr>
            <a:r>
              <a:rPr lang="en-GB" dirty="0" smtClean="0"/>
              <a:t>Excel spreadsheet doesn’t currently handle this</a:t>
            </a:r>
          </a:p>
          <a:p>
            <a:pPr marL="0" indent="0">
              <a:buNone/>
            </a:pP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2499742"/>
            <a:ext cx="78962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1437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1043608" y="1419622"/>
            <a:ext cx="7237413" cy="3032447"/>
          </a:xfrm>
        </p:spPr>
        <p:txBody>
          <a:bodyPr/>
          <a:lstStyle/>
          <a:p>
            <a:pPr marL="0" indent="0">
              <a:buNone/>
            </a:pPr>
            <a:r>
              <a:rPr lang="en-GB" b="1" dirty="0" smtClean="0"/>
              <a:t>Minor NC; CAB to provide:</a:t>
            </a:r>
          </a:p>
          <a:p>
            <a:r>
              <a:rPr lang="en-GB" dirty="0" smtClean="0"/>
              <a:t>Analysis of extent and cause (mandatory)</a:t>
            </a:r>
          </a:p>
          <a:p>
            <a:r>
              <a:rPr lang="en-GB" dirty="0" smtClean="0"/>
              <a:t>Description of actions taken or planned to be taken (mandatory)</a:t>
            </a:r>
          </a:p>
          <a:p>
            <a:r>
              <a:rPr lang="en-GB" dirty="0" smtClean="0"/>
              <a:t>Evidence of implementation of actions (optional, at the discretion of the assessor)</a:t>
            </a:r>
            <a:endParaRPr lang="en-GB" dirty="0"/>
          </a:p>
        </p:txBody>
      </p:sp>
    </p:spTree>
    <p:extLst>
      <p:ext uri="{BB962C8B-B14F-4D97-AF65-F5344CB8AC3E}">
        <p14:creationId xmlns:p14="http://schemas.microsoft.com/office/powerpoint/2010/main" val="8478253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1043608" y="1419622"/>
            <a:ext cx="7237413" cy="3032447"/>
          </a:xfrm>
        </p:spPr>
        <p:txBody>
          <a:bodyPr/>
          <a:lstStyle/>
          <a:p>
            <a:pPr marL="0" indent="0">
              <a:buNone/>
            </a:pPr>
            <a:r>
              <a:rPr lang="en-GB" b="1" dirty="0" smtClean="0"/>
              <a:t>Major NC, NCs from initial assessments or extensions to scope; CAB to provide:</a:t>
            </a:r>
          </a:p>
          <a:p>
            <a:r>
              <a:rPr lang="en-GB" dirty="0" smtClean="0"/>
              <a:t>Analysis of extent and cause (mandatory)</a:t>
            </a:r>
          </a:p>
          <a:p>
            <a:r>
              <a:rPr lang="en-GB" dirty="0" smtClean="0"/>
              <a:t>Description of actions taken (mandatory)</a:t>
            </a:r>
          </a:p>
          <a:p>
            <a:r>
              <a:rPr lang="en-GB" dirty="0" smtClean="0"/>
              <a:t>Evidence of implementation of actions (mandatory)</a:t>
            </a:r>
            <a:endParaRPr lang="en-GB" dirty="0"/>
          </a:p>
        </p:txBody>
      </p:sp>
    </p:spTree>
    <p:extLst>
      <p:ext uri="{BB962C8B-B14F-4D97-AF65-F5344CB8AC3E}">
        <p14:creationId xmlns:p14="http://schemas.microsoft.com/office/powerpoint/2010/main" val="42496944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That’s all for NCs</a:t>
            </a:r>
            <a:endParaRPr lang="en-GB" dirty="0"/>
          </a:p>
        </p:txBody>
      </p:sp>
      <p:sp>
        <p:nvSpPr>
          <p:cNvPr id="3" name="Content Placeholder 2"/>
          <p:cNvSpPr>
            <a:spLocks noGrp="1"/>
          </p:cNvSpPr>
          <p:nvPr>
            <p:ph idx="1"/>
          </p:nvPr>
        </p:nvSpPr>
        <p:spPr/>
        <p:txBody>
          <a:bodyPr/>
          <a:lstStyle/>
          <a:p>
            <a:pPr marL="0" indent="0">
              <a:buNone/>
            </a:pPr>
            <a:endParaRPr lang="en-GB" sz="3200" dirty="0" smtClean="0"/>
          </a:p>
          <a:p>
            <a:pPr marL="0" indent="0">
              <a:buNone/>
            </a:pPr>
            <a:r>
              <a:rPr lang="en-GB" sz="3200" b="1" dirty="0" smtClean="0"/>
              <a:t>Next: sampling of requirements from accreditation standards.</a:t>
            </a:r>
            <a:endParaRPr lang="en-GB" sz="3200" b="1" dirty="0"/>
          </a:p>
        </p:txBody>
      </p:sp>
    </p:spTree>
    <p:extLst>
      <p:ext uri="{BB962C8B-B14F-4D97-AF65-F5344CB8AC3E}">
        <p14:creationId xmlns:p14="http://schemas.microsoft.com/office/powerpoint/2010/main" val="9518125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ampling – before:</a:t>
            </a:r>
            <a:endParaRPr lang="en-GB" dirty="0"/>
          </a:p>
        </p:txBody>
      </p:sp>
      <p:sp>
        <p:nvSpPr>
          <p:cNvPr id="3" name="Content Placeholder 2"/>
          <p:cNvSpPr>
            <a:spLocks noGrp="1"/>
          </p:cNvSpPr>
          <p:nvPr>
            <p:ph idx="1"/>
          </p:nvPr>
        </p:nvSpPr>
        <p:spPr>
          <a:xfrm>
            <a:off x="1079500" y="1483519"/>
            <a:ext cx="7237413" cy="944215"/>
          </a:xfrm>
        </p:spPr>
        <p:txBody>
          <a:bodyPr/>
          <a:lstStyle/>
          <a:p>
            <a:r>
              <a:rPr lang="en-GB" dirty="0" smtClean="0"/>
              <a:t>INAB policy was to try to cover as many of the clauses of the accreditation standard as possible.</a:t>
            </a:r>
          </a:p>
          <a:p>
            <a:endParaRPr lang="en-GB" dirty="0"/>
          </a:p>
        </p:txBody>
      </p:sp>
      <p:sp>
        <p:nvSpPr>
          <p:cNvPr id="4" name="Rectangle 3"/>
          <p:cNvSpPr/>
          <p:nvPr/>
        </p:nvSpPr>
        <p:spPr>
          <a:xfrm>
            <a:off x="971600" y="2499742"/>
            <a:ext cx="4572000" cy="584775"/>
          </a:xfrm>
          <a:prstGeom prst="rect">
            <a:avLst/>
          </a:prstGeom>
        </p:spPr>
        <p:txBody>
          <a:bodyPr>
            <a:spAutoFit/>
          </a:bodyPr>
          <a:lstStyle/>
          <a:p>
            <a:pPr>
              <a:buNone/>
            </a:pPr>
            <a:r>
              <a:rPr lang="en-GB" sz="3200" b="1" dirty="0">
                <a:solidFill>
                  <a:srgbClr val="3B7D74"/>
                </a:solidFill>
                <a:latin typeface="+mj-lt"/>
                <a:ea typeface="+mj-ea"/>
                <a:cs typeface="+mj-cs"/>
              </a:rPr>
              <a:t>Sampling – new:</a:t>
            </a:r>
          </a:p>
        </p:txBody>
      </p:sp>
      <p:sp>
        <p:nvSpPr>
          <p:cNvPr id="5" name="Content Placeholder 2"/>
          <p:cNvSpPr txBox="1">
            <a:spLocks/>
          </p:cNvSpPr>
          <p:nvPr/>
        </p:nvSpPr>
        <p:spPr bwMode="auto">
          <a:xfrm>
            <a:off x="1115616" y="3219822"/>
            <a:ext cx="7237413" cy="12241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3B7D74"/>
                </a:solidFill>
                <a:latin typeface="+mn-lt"/>
                <a:ea typeface="+mn-ea"/>
                <a:cs typeface="+mn-cs"/>
              </a:defRPr>
            </a:lvl1pPr>
            <a:lvl2pPr marL="742950" indent="-285750" algn="l" rtl="0" eaLnBrk="0" fontAlgn="base" hangingPunct="0">
              <a:spcBef>
                <a:spcPct val="20000"/>
              </a:spcBef>
              <a:spcAft>
                <a:spcPct val="0"/>
              </a:spcAft>
              <a:buChar char="–"/>
              <a:defRPr sz="2000">
                <a:solidFill>
                  <a:srgbClr val="3B7D74"/>
                </a:solidFill>
                <a:latin typeface="+mn-lt"/>
              </a:defRPr>
            </a:lvl2pPr>
            <a:lvl3pPr marL="1143000" indent="-228600" algn="l" rtl="0" eaLnBrk="0" fontAlgn="base" hangingPunct="0">
              <a:spcBef>
                <a:spcPct val="20000"/>
              </a:spcBef>
              <a:spcAft>
                <a:spcPct val="0"/>
              </a:spcAft>
              <a:buChar char="•"/>
              <a:defRPr>
                <a:solidFill>
                  <a:srgbClr val="3B7D74"/>
                </a:solidFill>
                <a:latin typeface="+mn-lt"/>
              </a:defRPr>
            </a:lvl3pPr>
            <a:lvl4pPr marL="1600200" indent="-228600" algn="l" rtl="0" eaLnBrk="0" fontAlgn="base" hangingPunct="0">
              <a:spcBef>
                <a:spcPct val="20000"/>
              </a:spcBef>
              <a:spcAft>
                <a:spcPct val="0"/>
              </a:spcAft>
              <a:buChar char="–"/>
              <a:defRPr sz="1600">
                <a:solidFill>
                  <a:srgbClr val="3B7D74"/>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GB" dirty="0"/>
              <a:t>Some elements, such as internal audit, management review, etc. are assessed every </a:t>
            </a:r>
            <a:r>
              <a:rPr lang="en-GB" dirty="0" smtClean="0"/>
              <a:t>time, but…</a:t>
            </a:r>
            <a:endParaRPr lang="en-GB" dirty="0"/>
          </a:p>
        </p:txBody>
      </p:sp>
    </p:spTree>
    <p:extLst>
      <p:ext uri="{BB962C8B-B14F-4D97-AF65-F5344CB8AC3E}">
        <p14:creationId xmlns:p14="http://schemas.microsoft.com/office/powerpoint/2010/main" val="8095008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ampling – new:</a:t>
            </a:r>
            <a:endParaRPr lang="en-GB" dirty="0"/>
          </a:p>
        </p:txBody>
      </p:sp>
      <p:sp>
        <p:nvSpPr>
          <p:cNvPr id="3" name="Content Placeholder 2"/>
          <p:cNvSpPr>
            <a:spLocks noGrp="1"/>
          </p:cNvSpPr>
          <p:nvPr>
            <p:ph idx="1"/>
          </p:nvPr>
        </p:nvSpPr>
        <p:spPr/>
        <p:txBody>
          <a:bodyPr/>
          <a:lstStyle/>
          <a:p>
            <a:r>
              <a:rPr lang="en-GB" dirty="0" smtClean="0"/>
              <a:t>INAB policy is now to cover a sample of clauses, based on matrices for the different accreditation standards</a:t>
            </a:r>
          </a:p>
          <a:p>
            <a:endParaRPr lang="en-GB"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106" y="2643758"/>
            <a:ext cx="666565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3251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Sampling</a:t>
            </a:r>
            <a:endParaRPr lang="en-GB" dirty="0"/>
          </a:p>
        </p:txBody>
      </p:sp>
      <p:sp>
        <p:nvSpPr>
          <p:cNvPr id="3" name="Content Placeholder 2"/>
          <p:cNvSpPr>
            <a:spLocks noGrp="1"/>
          </p:cNvSpPr>
          <p:nvPr>
            <p:ph idx="1"/>
          </p:nvPr>
        </p:nvSpPr>
        <p:spPr/>
        <p:txBody>
          <a:bodyPr/>
          <a:lstStyle/>
          <a:p>
            <a:r>
              <a:rPr lang="en-GB" dirty="0" smtClean="0"/>
              <a:t>A matrix has been developed for every accreditation standard.</a:t>
            </a:r>
          </a:p>
          <a:p>
            <a:r>
              <a:rPr lang="en-GB" dirty="0" smtClean="0"/>
              <a:t>The lead assessor will use the relevant matrix when formulating the visit plan</a:t>
            </a:r>
          </a:p>
          <a:p>
            <a:r>
              <a:rPr lang="en-GB" dirty="0" smtClean="0"/>
              <a:t>The plan is to assess fewer clauses at each surveillance visit, but there may now be time to look at them in more depth</a:t>
            </a:r>
            <a:endParaRPr lang="en-GB" dirty="0"/>
          </a:p>
        </p:txBody>
      </p:sp>
    </p:spTree>
    <p:extLst>
      <p:ext uri="{BB962C8B-B14F-4D97-AF65-F5344CB8AC3E}">
        <p14:creationId xmlns:p14="http://schemas.microsoft.com/office/powerpoint/2010/main" val="2243434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237413" cy="431006"/>
          </a:xfrm>
        </p:spPr>
        <p:txBody>
          <a:bodyPr/>
          <a:lstStyle/>
          <a:p>
            <a:r>
              <a:rPr lang="en-GB" dirty="0" smtClean="0"/>
              <a:t>ACCESS: How to register for CRM?</a:t>
            </a:r>
          </a:p>
        </p:txBody>
      </p:sp>
      <p:sp>
        <p:nvSpPr>
          <p:cNvPr id="3" name="Content Placeholder 2"/>
          <p:cNvSpPr>
            <a:spLocks noGrp="1"/>
          </p:cNvSpPr>
          <p:nvPr>
            <p:ph idx="1"/>
          </p:nvPr>
        </p:nvSpPr>
        <p:spPr>
          <a:xfrm>
            <a:off x="179512" y="1419622"/>
            <a:ext cx="7237413" cy="2708672"/>
          </a:xfrm>
        </p:spPr>
        <p:txBody>
          <a:bodyPr/>
          <a:lstStyle/>
          <a:p>
            <a:r>
              <a:rPr lang="en-GB" dirty="0" smtClean="0"/>
              <a:t>Email sent </a:t>
            </a:r>
            <a:endParaRPr lang="en-GB" dirty="0"/>
          </a:p>
          <a:p>
            <a:r>
              <a:rPr lang="en-GB" dirty="0" smtClean="0"/>
              <a:t>*Click on Complete Registration</a:t>
            </a:r>
          </a:p>
          <a:p>
            <a:r>
              <a:rPr lang="en-GB" dirty="0" smtClean="0"/>
              <a:t>**Register for new account</a:t>
            </a:r>
          </a:p>
          <a:p>
            <a:pPr marL="0" indent="0">
              <a:buNone/>
            </a:pPr>
            <a:r>
              <a:rPr lang="en-GB" dirty="0" smtClean="0"/>
              <a:t/>
            </a:r>
            <a:br>
              <a:rPr lang="en-GB" dirty="0" smtClean="0"/>
            </a:br>
            <a:endParaRPr lang="en-GB" dirty="0" smtClean="0"/>
          </a:p>
          <a:p>
            <a:pPr marL="0" indent="0">
              <a:buNone/>
            </a:pPr>
            <a:r>
              <a:rPr lang="en-GB" sz="1800" dirty="0" smtClean="0">
                <a:solidFill>
                  <a:srgbClr val="FF0000"/>
                </a:solidFill>
              </a:rPr>
              <a:t>NB – invitation only valid 30 days</a:t>
            </a:r>
          </a:p>
          <a:p>
            <a:pPr marL="0" indent="0">
              <a:buNone/>
            </a:pPr>
            <a:r>
              <a:rPr lang="en-GB" sz="2000" dirty="0" smtClean="0"/>
              <a:t/>
            </a:r>
            <a:br>
              <a:rPr lang="en-GB" sz="2000" dirty="0" smtClean="0"/>
            </a:br>
            <a:r>
              <a:rPr lang="en-GB" sz="2000" dirty="0" smtClean="0"/>
              <a:t/>
            </a:r>
            <a:br>
              <a:rPr lang="en-GB" sz="2000" dirty="0" smtClean="0"/>
            </a:b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475" y="567348"/>
            <a:ext cx="421746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291830"/>
            <a:ext cx="3002087" cy="15651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8871093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That’s all for sampling</a:t>
            </a:r>
            <a:endParaRPr lang="en-GB" dirty="0"/>
          </a:p>
        </p:txBody>
      </p:sp>
      <p:sp>
        <p:nvSpPr>
          <p:cNvPr id="3" name="Content Placeholder 2"/>
          <p:cNvSpPr>
            <a:spLocks noGrp="1"/>
          </p:cNvSpPr>
          <p:nvPr>
            <p:ph idx="1"/>
          </p:nvPr>
        </p:nvSpPr>
        <p:spPr/>
        <p:txBody>
          <a:bodyPr/>
          <a:lstStyle/>
          <a:p>
            <a:pPr marL="0" indent="0">
              <a:buNone/>
            </a:pPr>
            <a:endParaRPr lang="en-GB" sz="3200" b="1" dirty="0" smtClean="0"/>
          </a:p>
          <a:p>
            <a:pPr marL="0" indent="0">
              <a:buNone/>
            </a:pPr>
            <a:r>
              <a:rPr lang="en-GB" sz="3200" b="1" dirty="0" smtClean="0"/>
              <a:t>Next: amended INAB forms</a:t>
            </a:r>
            <a:endParaRPr lang="en-GB" b="1" dirty="0"/>
          </a:p>
        </p:txBody>
      </p:sp>
    </p:spTree>
    <p:extLst>
      <p:ext uri="{BB962C8B-B14F-4D97-AF65-F5344CB8AC3E}">
        <p14:creationId xmlns:p14="http://schemas.microsoft.com/office/powerpoint/2010/main" val="36347966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71550"/>
            <a:ext cx="7237413" cy="431006"/>
          </a:xfrm>
        </p:spPr>
        <p:txBody>
          <a:bodyPr/>
          <a:lstStyle/>
          <a:p>
            <a:r>
              <a:rPr lang="en-GB" dirty="0" smtClean="0"/>
              <a:t>Amended INAB forms</a:t>
            </a:r>
            <a:endParaRPr lang="en-GB" dirty="0"/>
          </a:p>
        </p:txBody>
      </p:sp>
      <p:sp>
        <p:nvSpPr>
          <p:cNvPr id="3" name="Content Placeholder 2"/>
          <p:cNvSpPr>
            <a:spLocks noGrp="1"/>
          </p:cNvSpPr>
          <p:nvPr>
            <p:ph idx="1"/>
          </p:nvPr>
        </p:nvSpPr>
        <p:spPr>
          <a:xfrm>
            <a:off x="467544" y="1491630"/>
            <a:ext cx="3672408" cy="3194447"/>
          </a:xfrm>
        </p:spPr>
        <p:txBody>
          <a:bodyPr/>
          <a:lstStyle/>
          <a:p>
            <a:pPr marL="0" indent="0">
              <a:buNone/>
            </a:pPr>
            <a:r>
              <a:rPr lang="en-GB" dirty="0" smtClean="0"/>
              <a:t>Despite the introduction of the CRM for handling the assessment process, the old familiar report forms such as the X116 and AF118 forms will remain</a:t>
            </a:r>
          </a:p>
          <a:p>
            <a:pPr marL="0" indent="0">
              <a:buNone/>
            </a:pP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563638"/>
            <a:ext cx="4695489" cy="278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3813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Amended INAB forms</a:t>
            </a:r>
            <a:endParaRPr lang="en-GB" dirty="0"/>
          </a:p>
        </p:txBody>
      </p:sp>
      <p:sp>
        <p:nvSpPr>
          <p:cNvPr id="3" name="Content Placeholder 2"/>
          <p:cNvSpPr>
            <a:spLocks noGrp="1"/>
          </p:cNvSpPr>
          <p:nvPr>
            <p:ph idx="1"/>
          </p:nvPr>
        </p:nvSpPr>
        <p:spPr/>
        <p:txBody>
          <a:bodyPr/>
          <a:lstStyle/>
          <a:p>
            <a:r>
              <a:rPr lang="en-GB" dirty="0" smtClean="0"/>
              <a:t>You’ll notice a few tweaks in these forms to reflect the handling of NCs through the CRM portal, but otherwise, no significant changes; we still have to record what we’ve seen</a:t>
            </a:r>
          </a:p>
          <a:p>
            <a:r>
              <a:rPr lang="en-GB" dirty="0" smtClean="0"/>
              <a:t>The forms are a bit flaky in places, but please bear with us; we are working on a complete revamp of key forms - cool new ones are on the way</a:t>
            </a:r>
            <a:endParaRPr lang="en-GB" dirty="0"/>
          </a:p>
        </p:txBody>
      </p:sp>
    </p:spTree>
    <p:extLst>
      <p:ext uri="{BB962C8B-B14F-4D97-AF65-F5344CB8AC3E}">
        <p14:creationId xmlns:p14="http://schemas.microsoft.com/office/powerpoint/2010/main" val="7022487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93206" y="1647825"/>
            <a:ext cx="3810000" cy="2867025"/>
          </a:xfrm>
        </p:spPr>
      </p:pic>
    </p:spTree>
    <p:extLst>
      <p:ext uri="{BB962C8B-B14F-4D97-AF65-F5344CB8AC3E}">
        <p14:creationId xmlns:p14="http://schemas.microsoft.com/office/powerpoint/2010/main" val="170942128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hats_All_Folks.wav"/>
          </p:stSnd>
        </p:sndAc>
      </p:transition>
    </mc:Choice>
    <mc:Fallback xmlns="">
      <p:transition spd="slow">
        <p:sndAc>
          <p:stSnd>
            <p:snd r:embed="rId5" name="Thats_All_Folks.wav"/>
          </p:stSnd>
        </p:sndAc>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113445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spect="1" noChangeArrowheads="1"/>
          </p:cNvSpPr>
          <p:nvPr>
            <p:ph type="ctrTitle"/>
          </p:nvPr>
        </p:nvSpPr>
        <p:spPr>
          <a:xfrm>
            <a:off x="395288" y="1492250"/>
            <a:ext cx="8064500" cy="795338"/>
          </a:xfrm>
        </p:spPr>
        <p:txBody>
          <a:bodyPr/>
          <a:lstStyle/>
          <a:p>
            <a:pPr algn="ctr" eaLnBrk="1" hangingPunct="1"/>
            <a:r>
              <a:rPr lang="en-GB" altLang="en-US" sz="3600" smtClean="0"/>
              <a:t>What is new in INAB  </a:t>
            </a:r>
          </a:p>
        </p:txBody>
      </p:sp>
      <p:sp>
        <p:nvSpPr>
          <p:cNvPr id="7171" name="Rectangle 5"/>
          <p:cNvSpPr>
            <a:spLocks noGrp="1" noChangeArrowheads="1"/>
          </p:cNvSpPr>
          <p:nvPr>
            <p:ph type="subTitle" idx="1"/>
          </p:nvPr>
        </p:nvSpPr>
        <p:spPr>
          <a:xfrm>
            <a:off x="1187450" y="2032000"/>
            <a:ext cx="6597650" cy="1406525"/>
          </a:xfrm>
        </p:spPr>
        <p:txBody>
          <a:bodyPr/>
          <a:lstStyle/>
          <a:p>
            <a:pPr algn="ctr" eaLnBrk="1" hangingPunct="1"/>
            <a:r>
              <a:rPr lang="en-GB" altLang="en-US" sz="2400" b="1" dirty="0" smtClean="0"/>
              <a:t/>
            </a:r>
            <a:br>
              <a:rPr lang="en-GB" altLang="en-US" sz="2400" b="1" dirty="0" smtClean="0"/>
            </a:br>
            <a:r>
              <a:rPr lang="en-GB" altLang="en-US" sz="2400" b="1" dirty="0" smtClean="0"/>
              <a:t>Pat O’Brien</a:t>
            </a:r>
            <a:endParaRPr lang="en-GB" altLang="en-US" sz="2400" dirty="0" smtClean="0"/>
          </a:p>
          <a:p>
            <a:pPr algn="ctr" eaLnBrk="1" hangingPunct="1"/>
            <a:endParaRPr lang="en-IE" altLang="en-US" sz="2400" b="1" dirty="0" smtClean="0"/>
          </a:p>
        </p:txBody>
      </p:sp>
    </p:spTree>
    <p:extLst>
      <p:ext uri="{BB962C8B-B14F-4D97-AF65-F5344CB8AC3E}">
        <p14:creationId xmlns:p14="http://schemas.microsoft.com/office/powerpoint/2010/main" val="37109168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(1)	New structure of INAB</a:t>
            </a:r>
          </a:p>
        </p:txBody>
      </p:sp>
      <p:sp>
        <p:nvSpPr>
          <p:cNvPr id="8195" name="Content Placeholder 2"/>
          <p:cNvSpPr>
            <a:spLocks noGrp="1"/>
          </p:cNvSpPr>
          <p:nvPr>
            <p:ph idx="1"/>
          </p:nvPr>
        </p:nvSpPr>
        <p:spPr/>
        <p:txBody>
          <a:bodyPr/>
          <a:lstStyle/>
          <a:p>
            <a:pPr marL="0" indent="0">
              <a:buFontTx/>
              <a:buNone/>
              <a:defRPr/>
            </a:pPr>
            <a:r>
              <a:rPr lang="en-GB" altLang="en-US" dirty="0" smtClean="0"/>
              <a:t>                  </a:t>
            </a:r>
            <a:r>
              <a:rPr lang="en-GB" altLang="en-US" b="1" dirty="0" smtClean="0"/>
              <a:t>INAB comprises 13 staff </a:t>
            </a:r>
          </a:p>
          <a:p>
            <a:pPr>
              <a:buFontTx/>
              <a:buChar char="-"/>
              <a:defRPr/>
            </a:pPr>
            <a:r>
              <a:rPr lang="en-GB" altLang="en-US" sz="2000" dirty="0" smtClean="0"/>
              <a:t>INAB Manager </a:t>
            </a:r>
          </a:p>
          <a:p>
            <a:pPr>
              <a:buFontTx/>
              <a:buChar char="-"/>
              <a:defRPr/>
            </a:pPr>
            <a:r>
              <a:rPr lang="en-GB" altLang="en-US" sz="2000" dirty="0" smtClean="0"/>
              <a:t>3 Scheme mangers </a:t>
            </a:r>
          </a:p>
          <a:p>
            <a:pPr>
              <a:buFontTx/>
              <a:buChar char="-"/>
              <a:defRPr/>
            </a:pPr>
            <a:r>
              <a:rPr lang="en-GB" altLang="en-US" sz="2000" dirty="0" smtClean="0"/>
              <a:t>8 Accreditation Assessment Mangers</a:t>
            </a:r>
          </a:p>
          <a:p>
            <a:pPr>
              <a:buFontTx/>
              <a:buChar char="-"/>
              <a:defRPr/>
            </a:pPr>
            <a:r>
              <a:rPr lang="en-GB" altLang="en-US" sz="2000" dirty="0" smtClean="0"/>
              <a:t>QM</a:t>
            </a:r>
          </a:p>
          <a:p>
            <a:pPr>
              <a:buFontTx/>
              <a:buChar char="-"/>
              <a:defRPr/>
            </a:pPr>
            <a:r>
              <a:rPr lang="en-GB" altLang="en-US" sz="2000" dirty="0" smtClean="0"/>
              <a:t>1 Project Executive</a:t>
            </a:r>
          </a:p>
          <a:p>
            <a:pPr>
              <a:buFontTx/>
              <a:buChar char="-"/>
              <a:defRPr/>
            </a:pPr>
            <a:r>
              <a:rPr lang="en-GB" altLang="en-US" sz="2000" dirty="0" smtClean="0"/>
              <a:t>2 Administration</a:t>
            </a:r>
          </a:p>
          <a:p>
            <a:pPr>
              <a:defRPr/>
            </a:pPr>
            <a:endParaRPr lang="en-GB" altLang="en-US" dirty="0" smtClean="0"/>
          </a:p>
          <a:p>
            <a:pPr>
              <a:defRPr/>
            </a:pPr>
            <a:endParaRPr lang="en-GB" altLang="en-US" dirty="0" smtClean="0"/>
          </a:p>
        </p:txBody>
      </p:sp>
    </p:spTree>
    <p:extLst>
      <p:ext uri="{BB962C8B-B14F-4D97-AF65-F5344CB8AC3E}">
        <p14:creationId xmlns:p14="http://schemas.microsoft.com/office/powerpoint/2010/main" val="15065557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(1) New staff in INAB </a:t>
            </a:r>
          </a:p>
        </p:txBody>
      </p:sp>
      <p:sp>
        <p:nvSpPr>
          <p:cNvPr id="9219" name="Content Placeholder 2"/>
          <p:cNvSpPr>
            <a:spLocks noGrp="1"/>
          </p:cNvSpPr>
          <p:nvPr>
            <p:ph idx="1"/>
          </p:nvPr>
        </p:nvSpPr>
        <p:spPr>
          <a:xfrm>
            <a:off x="323850" y="1484313"/>
            <a:ext cx="8640763" cy="2708275"/>
          </a:xfrm>
        </p:spPr>
        <p:txBody>
          <a:bodyPr/>
          <a:lstStyle/>
          <a:p>
            <a:pPr>
              <a:defRPr/>
            </a:pPr>
            <a:endParaRPr lang="en-GB" sz="1600" b="1" dirty="0" smtClean="0"/>
          </a:p>
          <a:p>
            <a:pPr>
              <a:defRPr/>
            </a:pPr>
            <a:r>
              <a:rPr lang="en-GB" altLang="en-US" sz="1600" b="1" dirty="0" smtClean="0"/>
              <a:t>PADRAIG KEANE, </a:t>
            </a:r>
            <a:r>
              <a:rPr lang="en-GB" altLang="en-US" sz="1600" dirty="0" smtClean="0"/>
              <a:t>Assessment Manager Joined INAB in March 2017.</a:t>
            </a:r>
          </a:p>
          <a:p>
            <a:pPr marL="0" indent="0">
              <a:buFontTx/>
              <a:buNone/>
              <a:defRPr/>
            </a:pPr>
            <a:endParaRPr lang="en-GB" sz="1600" b="1" dirty="0" smtClean="0"/>
          </a:p>
          <a:p>
            <a:pPr>
              <a:defRPr/>
            </a:pPr>
            <a:r>
              <a:rPr lang="en-GB" sz="1600" b="1" dirty="0" smtClean="0"/>
              <a:t>JONATHAN </a:t>
            </a:r>
            <a:r>
              <a:rPr lang="en-GB" sz="1600" b="1" dirty="0"/>
              <a:t>CARSON, </a:t>
            </a:r>
            <a:r>
              <a:rPr lang="en-GB" sz="1600" dirty="0"/>
              <a:t>Executive Officer Joined INAB in March 2016. </a:t>
            </a:r>
          </a:p>
          <a:p>
            <a:pPr marL="0" indent="0">
              <a:buFontTx/>
              <a:buNone/>
              <a:defRPr/>
            </a:pPr>
            <a:r>
              <a:rPr lang="en-GB" sz="1600" dirty="0"/>
              <a:t>	</a:t>
            </a:r>
            <a:endParaRPr lang="en-GB" sz="1600" dirty="0" smtClean="0"/>
          </a:p>
          <a:p>
            <a:pPr>
              <a:defRPr/>
            </a:pPr>
            <a:r>
              <a:rPr lang="en-GB" altLang="en-US" sz="1600" b="1" dirty="0" smtClean="0"/>
              <a:t>JANE GLASS</a:t>
            </a:r>
            <a:r>
              <a:rPr lang="en-GB" altLang="en-US" sz="1600" dirty="0" smtClean="0"/>
              <a:t>, Clerical Officer Joined INAB in March 2017.</a:t>
            </a:r>
          </a:p>
          <a:p>
            <a:pPr marL="0" indent="0">
              <a:buFontTx/>
              <a:buNone/>
              <a:defRPr/>
            </a:pPr>
            <a:endParaRPr lang="en-GB" altLang="en-US" sz="1600" dirty="0" smtClean="0"/>
          </a:p>
        </p:txBody>
      </p:sp>
    </p:spTree>
    <p:extLst>
      <p:ext uri="{BB962C8B-B14F-4D97-AF65-F5344CB8AC3E}">
        <p14:creationId xmlns:p14="http://schemas.microsoft.com/office/powerpoint/2010/main" val="11088084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z="3600" smtClean="0"/>
              <a:t>(1) </a:t>
            </a:r>
            <a:r>
              <a:rPr lang="en-GB" altLang="en-US" sz="3600" smtClean="0">
                <a:latin typeface="Calibri" pitchFamily="34" charset="0"/>
              </a:rPr>
              <a:t>Scheme Mangers </a:t>
            </a:r>
          </a:p>
        </p:txBody>
      </p:sp>
      <p:sp>
        <p:nvSpPr>
          <p:cNvPr id="10243" name="Content Placeholder 2"/>
          <p:cNvSpPr>
            <a:spLocks noGrp="1"/>
          </p:cNvSpPr>
          <p:nvPr>
            <p:ph idx="1"/>
          </p:nvPr>
        </p:nvSpPr>
        <p:spPr>
          <a:xfrm>
            <a:off x="250825" y="1484313"/>
            <a:ext cx="8424863" cy="2924175"/>
          </a:xfrm>
        </p:spPr>
        <p:txBody>
          <a:bodyPr/>
          <a:lstStyle/>
          <a:p>
            <a:pPr marL="0" indent="0" algn="ctr">
              <a:buFontTx/>
              <a:buNone/>
            </a:pPr>
            <a:endParaRPr lang="en-GB" altLang="en-US" sz="2800" smtClean="0"/>
          </a:p>
          <a:p>
            <a:pPr marL="0" indent="0" algn="ctr">
              <a:buFontTx/>
              <a:buNone/>
            </a:pPr>
            <a:r>
              <a:rPr lang="en-GB" altLang="en-US" sz="2800" smtClean="0"/>
              <a:t>    </a:t>
            </a:r>
            <a:r>
              <a:rPr lang="en-GB" altLang="en-US" sz="2000" smtClean="0"/>
              <a:t>Scheme areas - based on MLA – 3 Scheme Managers.</a:t>
            </a:r>
          </a:p>
          <a:p>
            <a:pPr marL="0" indent="0">
              <a:buFontTx/>
              <a:buNone/>
            </a:pPr>
            <a:endParaRPr lang="en-GB" altLang="en-US" sz="2000" smtClean="0"/>
          </a:p>
          <a:p>
            <a:pPr marL="0" indent="0">
              <a:buFontTx/>
              <a:buNone/>
            </a:pPr>
            <a:r>
              <a:rPr lang="en-GB" altLang="en-US" sz="2000" smtClean="0"/>
              <a:t>	ISO 17025, ISO 15189, ISO 17043 </a:t>
            </a:r>
          </a:p>
          <a:p>
            <a:pPr marL="0" indent="0">
              <a:buFontTx/>
              <a:buNone/>
            </a:pPr>
            <a:r>
              <a:rPr lang="en-GB" altLang="en-US" sz="2000" smtClean="0"/>
              <a:t>	ISO 17021, ISO 17065 and ISO 17024 </a:t>
            </a:r>
          </a:p>
          <a:p>
            <a:pPr marL="0" indent="0">
              <a:buFontTx/>
              <a:buNone/>
            </a:pPr>
            <a:r>
              <a:rPr lang="en-GB" altLang="en-US" sz="2000" smtClean="0"/>
              <a:t>	ISO 17020,  ISO 17034 </a:t>
            </a:r>
          </a:p>
        </p:txBody>
      </p:sp>
    </p:spTree>
    <p:extLst>
      <p:ext uri="{BB962C8B-B14F-4D97-AF65-F5344CB8AC3E}">
        <p14:creationId xmlns:p14="http://schemas.microsoft.com/office/powerpoint/2010/main" val="8422817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(1) Scheme Manager Role </a:t>
            </a:r>
          </a:p>
        </p:txBody>
      </p:sp>
      <p:sp>
        <p:nvSpPr>
          <p:cNvPr id="3" name="Content Placeholder 2"/>
          <p:cNvSpPr>
            <a:spLocks noGrp="1"/>
          </p:cNvSpPr>
          <p:nvPr>
            <p:ph idx="1"/>
          </p:nvPr>
        </p:nvSpPr>
        <p:spPr>
          <a:xfrm>
            <a:off x="323850" y="1484313"/>
            <a:ext cx="8424863" cy="2708275"/>
          </a:xfrm>
        </p:spPr>
        <p:txBody>
          <a:bodyPr/>
          <a:lstStyle/>
          <a:p>
            <a:pPr marL="0" indent="0">
              <a:buFontTx/>
              <a:buNone/>
              <a:defRPr/>
            </a:pPr>
            <a:endParaRPr lang="en-GB" sz="2000" b="1" dirty="0" smtClean="0"/>
          </a:p>
          <a:p>
            <a:pPr marL="0" indent="0">
              <a:buFontTx/>
              <a:buNone/>
              <a:defRPr/>
            </a:pPr>
            <a:r>
              <a:rPr lang="en-GB" sz="2000" b="1" dirty="0" smtClean="0"/>
              <a:t>Role</a:t>
            </a:r>
            <a:r>
              <a:rPr lang="en-GB" sz="2000" dirty="0" smtClean="0"/>
              <a:t>:- </a:t>
            </a:r>
            <a:r>
              <a:rPr lang="en-GB" sz="2000" dirty="0">
                <a:latin typeface="Calibri"/>
                <a:ea typeface="Times New Roman"/>
                <a:cs typeface="Arial"/>
              </a:rPr>
              <a:t>responsible for all matters relating to the management of </a:t>
            </a:r>
            <a:r>
              <a:rPr lang="en-GB" sz="2000" dirty="0" smtClean="0">
                <a:latin typeface="Calibri"/>
                <a:ea typeface="Times New Roman"/>
                <a:cs typeface="Arial"/>
              </a:rPr>
              <a:t>the assigned </a:t>
            </a:r>
            <a:r>
              <a:rPr lang="en-GB" sz="2000" dirty="0">
                <a:latin typeface="Calibri"/>
                <a:ea typeface="Times New Roman"/>
                <a:cs typeface="Arial"/>
              </a:rPr>
              <a:t>accreditation schemes</a:t>
            </a:r>
          </a:p>
          <a:p>
            <a:pPr marL="0" indent="0">
              <a:buFontTx/>
              <a:buNone/>
              <a:defRPr/>
            </a:pPr>
            <a:endParaRPr lang="en-GB" sz="2000" dirty="0" smtClean="0"/>
          </a:p>
          <a:p>
            <a:pPr marL="0" indent="0">
              <a:buFontTx/>
              <a:buNone/>
              <a:defRPr/>
            </a:pPr>
            <a:r>
              <a:rPr lang="en-GB" sz="2000" b="1" dirty="0" smtClean="0"/>
              <a:t>Responsibilities:- </a:t>
            </a:r>
            <a:r>
              <a:rPr lang="en-GB" sz="2000" dirty="0">
                <a:latin typeface="Calibri"/>
                <a:ea typeface="Times New Roman"/>
                <a:cs typeface="Arial"/>
              </a:rPr>
              <a:t>e.g. technical and policy issues, implement any changes, bring items for discussion within INAB to ensure harmonisation, Advise on the necessity for documents and development</a:t>
            </a:r>
          </a:p>
          <a:p>
            <a:pPr marL="0" indent="0">
              <a:buFontTx/>
              <a:buNone/>
              <a:defRPr/>
            </a:pPr>
            <a:endParaRPr lang="en-GB" sz="2000" b="1" dirty="0"/>
          </a:p>
          <a:p>
            <a:pPr>
              <a:defRPr/>
            </a:pPr>
            <a:endParaRPr lang="en-GB" dirty="0">
              <a:solidFill>
                <a:srgbClr val="008080"/>
              </a:solidFill>
            </a:endParaRPr>
          </a:p>
          <a:p>
            <a:pPr marL="0" indent="0">
              <a:buFontTx/>
              <a:buNone/>
              <a:defRPr/>
            </a:pPr>
            <a:endParaRPr lang="en-GB" b="1" dirty="0"/>
          </a:p>
          <a:p>
            <a:pPr marL="0" indent="0">
              <a:buFontTx/>
              <a:buNone/>
              <a:defRPr/>
            </a:pPr>
            <a:endParaRPr lang="en-GB" dirty="0"/>
          </a:p>
        </p:txBody>
      </p:sp>
    </p:spTree>
    <p:extLst>
      <p:ext uri="{BB962C8B-B14F-4D97-AF65-F5344CB8AC3E}">
        <p14:creationId xmlns:p14="http://schemas.microsoft.com/office/powerpoint/2010/main" val="3023890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How to log in</a:t>
            </a:r>
            <a:endParaRPr lang="en-GB" dirty="0"/>
          </a:p>
        </p:txBody>
      </p:sp>
      <p:sp>
        <p:nvSpPr>
          <p:cNvPr id="3" name="Content Placeholder 2"/>
          <p:cNvSpPr>
            <a:spLocks noGrp="1"/>
          </p:cNvSpPr>
          <p:nvPr>
            <p:ph idx="1"/>
          </p:nvPr>
        </p:nvSpPr>
        <p:spPr>
          <a:xfrm>
            <a:off x="107504" y="1851670"/>
            <a:ext cx="5760639" cy="2708672"/>
          </a:xfrm>
        </p:spPr>
        <p:txBody>
          <a:bodyPr/>
          <a:lstStyle/>
          <a:p>
            <a:r>
              <a:rPr lang="en-GB" dirty="0" smtClean="0"/>
              <a:t>Once registered</a:t>
            </a:r>
          </a:p>
          <a:p>
            <a:r>
              <a:rPr lang="en-GB" dirty="0" smtClean="0"/>
              <a:t>Access via INAB website – CRM portal </a:t>
            </a:r>
          </a:p>
          <a:p>
            <a:pPr marL="0" indent="0">
              <a:buNone/>
            </a:pPr>
            <a:r>
              <a:rPr lang="en-GB" dirty="0" smtClean="0"/>
              <a:t>Enter your email and password</a:t>
            </a:r>
          </a:p>
          <a:p>
            <a:pPr marL="0" indent="0">
              <a:buNone/>
            </a:pPr>
            <a:endParaRPr lang="en-GB" sz="1800" dirty="0" smtClean="0">
              <a:solidFill>
                <a:schemeClr val="bg2"/>
              </a:solidFill>
            </a:endParaRPr>
          </a:p>
          <a:p>
            <a:pPr marL="0" indent="0">
              <a:buNone/>
            </a:pPr>
            <a:r>
              <a:rPr lang="en-GB" sz="1600" dirty="0" smtClean="0">
                <a:solidFill>
                  <a:srgbClr val="FF0000"/>
                </a:solidFill>
              </a:rPr>
              <a:t>NB: do not use old </a:t>
            </a:r>
            <a:r>
              <a:rPr lang="en-GB" sz="1600" dirty="0">
                <a:solidFill>
                  <a:srgbClr val="FF0000"/>
                </a:solidFill>
              </a:rPr>
              <a:t>URL </a:t>
            </a:r>
            <a:r>
              <a:rPr lang="en-GB" sz="1600" dirty="0" smtClean="0">
                <a:solidFill>
                  <a:srgbClr val="FF0000"/>
                </a:solidFill>
              </a:rPr>
              <a:t>invitation link once registered</a:t>
            </a:r>
            <a:endParaRPr lang="en-GB" sz="1600" dirty="0">
              <a:solidFill>
                <a:srgbClr val="FF0000"/>
              </a:solidFill>
            </a:endParaRP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192" y="2931790"/>
            <a:ext cx="3615176" cy="221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7850" y="-57890"/>
            <a:ext cx="3473860" cy="295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rc 3"/>
          <p:cNvSpPr/>
          <p:nvPr/>
        </p:nvSpPr>
        <p:spPr bwMode="auto">
          <a:xfrm>
            <a:off x="3923928" y="3291830"/>
            <a:ext cx="2736304" cy="1296144"/>
          </a:xfrm>
          <a:prstGeom prst="arc">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6400" b="0" i="0" u="none" strike="noStrike" cap="none" normalizeH="0" baseline="0" smtClean="0">
              <a:ln>
                <a:noFill/>
              </a:ln>
              <a:solidFill>
                <a:srgbClr val="1A2D5B"/>
              </a:solidFill>
              <a:effectLst/>
              <a:latin typeface="Trebuchet MS" pitchFamily="34" charset="0"/>
            </a:endParaRPr>
          </a:p>
        </p:txBody>
      </p:sp>
      <p:sp>
        <p:nvSpPr>
          <p:cNvPr id="5" name="Freeform 4"/>
          <p:cNvSpPr/>
          <p:nvPr/>
        </p:nvSpPr>
        <p:spPr bwMode="auto">
          <a:xfrm>
            <a:off x="5451704" y="2427734"/>
            <a:ext cx="920496" cy="157744"/>
          </a:xfrm>
          <a:custGeom>
            <a:avLst/>
            <a:gdLst>
              <a:gd name="connsiteX0" fmla="*/ 0 w 920496"/>
              <a:gd name="connsiteY0" fmla="*/ 877824 h 877824"/>
              <a:gd name="connsiteX1" fmla="*/ 109728 w 920496"/>
              <a:gd name="connsiteY1" fmla="*/ 835152 h 877824"/>
              <a:gd name="connsiteX2" fmla="*/ 128016 w 920496"/>
              <a:gd name="connsiteY2" fmla="*/ 816864 h 877824"/>
              <a:gd name="connsiteX3" fmla="*/ 188976 w 920496"/>
              <a:gd name="connsiteY3" fmla="*/ 786384 h 877824"/>
              <a:gd name="connsiteX4" fmla="*/ 219456 w 920496"/>
              <a:gd name="connsiteY4" fmla="*/ 768096 h 877824"/>
              <a:gd name="connsiteX5" fmla="*/ 237744 w 920496"/>
              <a:gd name="connsiteY5" fmla="*/ 755904 h 877824"/>
              <a:gd name="connsiteX6" fmla="*/ 298704 w 920496"/>
              <a:gd name="connsiteY6" fmla="*/ 731520 h 877824"/>
              <a:gd name="connsiteX7" fmla="*/ 396240 w 920496"/>
              <a:gd name="connsiteY7" fmla="*/ 688848 h 877824"/>
              <a:gd name="connsiteX8" fmla="*/ 469392 w 920496"/>
              <a:gd name="connsiteY8" fmla="*/ 670560 h 877824"/>
              <a:gd name="connsiteX9" fmla="*/ 530352 w 920496"/>
              <a:gd name="connsiteY9" fmla="*/ 640080 h 877824"/>
              <a:gd name="connsiteX10" fmla="*/ 554736 w 920496"/>
              <a:gd name="connsiteY10" fmla="*/ 627888 h 877824"/>
              <a:gd name="connsiteX11" fmla="*/ 579120 w 920496"/>
              <a:gd name="connsiteY11" fmla="*/ 615696 h 877824"/>
              <a:gd name="connsiteX12" fmla="*/ 597408 w 920496"/>
              <a:gd name="connsiteY12" fmla="*/ 609600 h 877824"/>
              <a:gd name="connsiteX13" fmla="*/ 652272 w 920496"/>
              <a:gd name="connsiteY13" fmla="*/ 566928 h 877824"/>
              <a:gd name="connsiteX14" fmla="*/ 676656 w 920496"/>
              <a:gd name="connsiteY14" fmla="*/ 548640 h 877824"/>
              <a:gd name="connsiteX15" fmla="*/ 694944 w 920496"/>
              <a:gd name="connsiteY15" fmla="*/ 530352 h 877824"/>
              <a:gd name="connsiteX16" fmla="*/ 719328 w 920496"/>
              <a:gd name="connsiteY16" fmla="*/ 512064 h 877824"/>
              <a:gd name="connsiteX17" fmla="*/ 743712 w 920496"/>
              <a:gd name="connsiteY17" fmla="*/ 487680 h 877824"/>
              <a:gd name="connsiteX18" fmla="*/ 786384 w 920496"/>
              <a:gd name="connsiteY18" fmla="*/ 457200 h 877824"/>
              <a:gd name="connsiteX19" fmla="*/ 829056 w 920496"/>
              <a:gd name="connsiteY19" fmla="*/ 426720 h 877824"/>
              <a:gd name="connsiteX20" fmla="*/ 841248 w 920496"/>
              <a:gd name="connsiteY20" fmla="*/ 408432 h 877824"/>
              <a:gd name="connsiteX21" fmla="*/ 883920 w 920496"/>
              <a:gd name="connsiteY21" fmla="*/ 365760 h 877824"/>
              <a:gd name="connsiteX22" fmla="*/ 890016 w 920496"/>
              <a:gd name="connsiteY22" fmla="*/ 316992 h 877824"/>
              <a:gd name="connsiteX23" fmla="*/ 902208 w 920496"/>
              <a:gd name="connsiteY23" fmla="*/ 292608 h 877824"/>
              <a:gd name="connsiteX24" fmla="*/ 908304 w 920496"/>
              <a:gd name="connsiteY24" fmla="*/ 262128 h 877824"/>
              <a:gd name="connsiteX25" fmla="*/ 920496 w 920496"/>
              <a:gd name="connsiteY25" fmla="*/ 225552 h 877824"/>
              <a:gd name="connsiteX26" fmla="*/ 914400 w 920496"/>
              <a:gd name="connsiteY26" fmla="*/ 0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20496" h="877824">
                <a:moveTo>
                  <a:pt x="0" y="877824"/>
                </a:moveTo>
                <a:cubicBezTo>
                  <a:pt x="29925" y="867849"/>
                  <a:pt x="79945" y="855007"/>
                  <a:pt x="109728" y="835152"/>
                </a:cubicBezTo>
                <a:cubicBezTo>
                  <a:pt x="116901" y="830370"/>
                  <a:pt x="120674" y="821382"/>
                  <a:pt x="128016" y="816864"/>
                </a:cubicBezTo>
                <a:cubicBezTo>
                  <a:pt x="147364" y="804957"/>
                  <a:pt x="169495" y="798073"/>
                  <a:pt x="188976" y="786384"/>
                </a:cubicBezTo>
                <a:cubicBezTo>
                  <a:pt x="199136" y="780288"/>
                  <a:pt x="209408" y="774376"/>
                  <a:pt x="219456" y="768096"/>
                </a:cubicBezTo>
                <a:cubicBezTo>
                  <a:pt x="225669" y="764213"/>
                  <a:pt x="231092" y="758974"/>
                  <a:pt x="237744" y="755904"/>
                </a:cubicBezTo>
                <a:cubicBezTo>
                  <a:pt x="257615" y="746733"/>
                  <a:pt x="279129" y="741307"/>
                  <a:pt x="298704" y="731520"/>
                </a:cubicBezTo>
                <a:cubicBezTo>
                  <a:pt x="330401" y="715672"/>
                  <a:pt x="361886" y="698663"/>
                  <a:pt x="396240" y="688848"/>
                </a:cubicBezTo>
                <a:cubicBezTo>
                  <a:pt x="448875" y="673810"/>
                  <a:pt x="424406" y="679557"/>
                  <a:pt x="469392" y="670560"/>
                </a:cubicBezTo>
                <a:lnTo>
                  <a:pt x="530352" y="640080"/>
                </a:lnTo>
                <a:lnTo>
                  <a:pt x="554736" y="627888"/>
                </a:lnTo>
                <a:cubicBezTo>
                  <a:pt x="562864" y="623824"/>
                  <a:pt x="570499" y="618570"/>
                  <a:pt x="579120" y="615696"/>
                </a:cubicBezTo>
                <a:lnTo>
                  <a:pt x="597408" y="609600"/>
                </a:lnTo>
                <a:lnTo>
                  <a:pt x="652272" y="566928"/>
                </a:lnTo>
                <a:cubicBezTo>
                  <a:pt x="660325" y="560733"/>
                  <a:pt x="669472" y="555824"/>
                  <a:pt x="676656" y="548640"/>
                </a:cubicBezTo>
                <a:cubicBezTo>
                  <a:pt x="682752" y="542544"/>
                  <a:pt x="688398" y="535963"/>
                  <a:pt x="694944" y="530352"/>
                </a:cubicBezTo>
                <a:cubicBezTo>
                  <a:pt x="702658" y="523740"/>
                  <a:pt x="711682" y="518754"/>
                  <a:pt x="719328" y="512064"/>
                </a:cubicBezTo>
                <a:cubicBezTo>
                  <a:pt x="727979" y="504495"/>
                  <a:pt x="735061" y="495249"/>
                  <a:pt x="743712" y="487680"/>
                </a:cubicBezTo>
                <a:cubicBezTo>
                  <a:pt x="831558" y="410815"/>
                  <a:pt x="718106" y="514098"/>
                  <a:pt x="786384" y="457200"/>
                </a:cubicBezTo>
                <a:cubicBezTo>
                  <a:pt x="823455" y="426308"/>
                  <a:pt x="783936" y="449280"/>
                  <a:pt x="829056" y="426720"/>
                </a:cubicBezTo>
                <a:cubicBezTo>
                  <a:pt x="833120" y="420624"/>
                  <a:pt x="836347" y="413878"/>
                  <a:pt x="841248" y="408432"/>
                </a:cubicBezTo>
                <a:cubicBezTo>
                  <a:pt x="854705" y="393480"/>
                  <a:pt x="883920" y="365760"/>
                  <a:pt x="883920" y="365760"/>
                </a:cubicBezTo>
                <a:cubicBezTo>
                  <a:pt x="885952" y="349504"/>
                  <a:pt x="886043" y="332885"/>
                  <a:pt x="890016" y="316992"/>
                </a:cubicBezTo>
                <a:cubicBezTo>
                  <a:pt x="892220" y="308176"/>
                  <a:pt x="899334" y="301229"/>
                  <a:pt x="902208" y="292608"/>
                </a:cubicBezTo>
                <a:cubicBezTo>
                  <a:pt x="905485" y="282778"/>
                  <a:pt x="905578" y="272124"/>
                  <a:pt x="908304" y="262128"/>
                </a:cubicBezTo>
                <a:cubicBezTo>
                  <a:pt x="911685" y="249729"/>
                  <a:pt x="920496" y="225552"/>
                  <a:pt x="920496" y="225552"/>
                </a:cubicBezTo>
                <a:cubicBezTo>
                  <a:pt x="912675" y="69131"/>
                  <a:pt x="914400" y="144323"/>
                  <a:pt x="914400"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6400" b="0" i="0" u="none" strike="noStrike" cap="none" normalizeH="0" baseline="0" smtClean="0">
              <a:ln>
                <a:noFill/>
              </a:ln>
              <a:solidFill>
                <a:srgbClr val="1A2D5B"/>
              </a:solidFill>
              <a:effectLst/>
              <a:latin typeface="Trebuchet MS" pitchFamily="34" charset="0"/>
            </a:endParaRPr>
          </a:p>
        </p:txBody>
      </p:sp>
      <p:sp>
        <p:nvSpPr>
          <p:cNvPr id="6" name="TextBox 5"/>
          <p:cNvSpPr txBox="1"/>
          <p:nvPr/>
        </p:nvSpPr>
        <p:spPr>
          <a:xfrm>
            <a:off x="6861641" y="2506606"/>
            <a:ext cx="2258695" cy="307777"/>
          </a:xfrm>
          <a:prstGeom prst="rect">
            <a:avLst/>
          </a:prstGeom>
          <a:noFill/>
        </p:spPr>
        <p:txBody>
          <a:bodyPr wrap="none" rtlCol="0">
            <a:spAutoFit/>
          </a:bodyPr>
          <a:lstStyle/>
          <a:p>
            <a:r>
              <a:rPr lang="en-GB" sz="1400" dirty="0" smtClean="0"/>
              <a:t>INAB Website - Homepage</a:t>
            </a:r>
            <a:endParaRPr lang="en-GB" sz="1400" dirty="0"/>
          </a:p>
        </p:txBody>
      </p:sp>
      <p:sp>
        <p:nvSpPr>
          <p:cNvPr id="7" name="TextBox 6"/>
          <p:cNvSpPr txBox="1"/>
          <p:nvPr/>
        </p:nvSpPr>
        <p:spPr>
          <a:xfrm>
            <a:off x="5645370" y="4803998"/>
            <a:ext cx="2103461" cy="261610"/>
          </a:xfrm>
          <a:prstGeom prst="rect">
            <a:avLst/>
          </a:prstGeom>
          <a:noFill/>
        </p:spPr>
        <p:txBody>
          <a:bodyPr wrap="none" rtlCol="0">
            <a:spAutoFit/>
          </a:bodyPr>
          <a:lstStyle/>
          <a:p>
            <a:r>
              <a:rPr lang="en-GB" sz="1100" i="1" dirty="0" smtClean="0">
                <a:solidFill>
                  <a:schemeClr val="bg2"/>
                </a:solidFill>
              </a:rPr>
              <a:t>[Image from - Assessor Portal]</a:t>
            </a:r>
            <a:endParaRPr lang="en-GB" sz="1100" i="1" dirty="0">
              <a:solidFill>
                <a:schemeClr val="bg2"/>
              </a:solidFill>
            </a:endParaRPr>
          </a:p>
        </p:txBody>
      </p:sp>
    </p:spTree>
    <p:extLst>
      <p:ext uri="{BB962C8B-B14F-4D97-AF65-F5344CB8AC3E}">
        <p14:creationId xmlns:p14="http://schemas.microsoft.com/office/powerpoint/2010/main" val="7469864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z="3600" smtClean="0"/>
              <a:t>(1) </a:t>
            </a:r>
            <a:r>
              <a:rPr lang="en-GB" altLang="en-US" sz="3600" smtClean="0">
                <a:latin typeface="Calibri" pitchFamily="34" charset="0"/>
              </a:rPr>
              <a:t>INAB Board  </a:t>
            </a:r>
          </a:p>
        </p:txBody>
      </p:sp>
      <p:sp>
        <p:nvSpPr>
          <p:cNvPr id="12291" name="Content Placeholder 2"/>
          <p:cNvSpPr>
            <a:spLocks noGrp="1"/>
          </p:cNvSpPr>
          <p:nvPr>
            <p:ph idx="1"/>
          </p:nvPr>
        </p:nvSpPr>
        <p:spPr>
          <a:xfrm>
            <a:off x="395288" y="1484313"/>
            <a:ext cx="8424862" cy="2708275"/>
          </a:xfrm>
        </p:spPr>
        <p:txBody>
          <a:bodyPr/>
          <a:lstStyle/>
          <a:p>
            <a:pPr marL="0" indent="0">
              <a:buFontTx/>
              <a:buNone/>
            </a:pPr>
            <a:endParaRPr lang="en-GB" altLang="en-US" sz="2000" smtClean="0"/>
          </a:p>
          <a:p>
            <a:pPr marL="0" indent="0">
              <a:buFontTx/>
              <a:buNone/>
            </a:pPr>
            <a:endParaRPr lang="en-GB" altLang="en-US" sz="2000" smtClean="0"/>
          </a:p>
          <a:p>
            <a:pPr marL="0" indent="0">
              <a:buFontTx/>
              <a:buNone/>
            </a:pPr>
            <a:r>
              <a:rPr lang="en-GB" altLang="en-US" sz="2000" smtClean="0"/>
              <a:t>The INAB Board is established as a permanent committee of the Health and Safety Authority  </a:t>
            </a:r>
          </a:p>
          <a:p>
            <a:pPr marL="0" indent="0" algn="ctr">
              <a:buFontTx/>
              <a:buNone/>
            </a:pPr>
            <a:endParaRPr lang="en-GB" altLang="en-US" sz="2000" smtClean="0"/>
          </a:p>
          <a:p>
            <a:pPr marL="0" indent="0" algn="ctr">
              <a:buFontTx/>
              <a:buNone/>
            </a:pPr>
            <a:r>
              <a:rPr lang="en-GB" altLang="en-US" sz="2000" smtClean="0"/>
              <a:t>- The Board comprises 12 persons</a:t>
            </a:r>
            <a:endParaRPr lang="en-GB" altLang="en-US" sz="2000" smtClean="0">
              <a:latin typeface="Calibri" pitchFamily="34" charset="0"/>
            </a:endParaRPr>
          </a:p>
        </p:txBody>
      </p:sp>
    </p:spTree>
    <p:extLst>
      <p:ext uri="{BB962C8B-B14F-4D97-AF65-F5344CB8AC3E}">
        <p14:creationId xmlns:p14="http://schemas.microsoft.com/office/powerpoint/2010/main" val="2788359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628650"/>
            <a:ext cx="7813675" cy="430213"/>
          </a:xfrm>
        </p:spPr>
        <p:txBody>
          <a:bodyPr/>
          <a:lstStyle/>
          <a:p>
            <a:r>
              <a:rPr lang="en-GB" altLang="en-US" smtClean="0"/>
              <a:t>(2) New Scheduling Unit – how it works</a:t>
            </a:r>
          </a:p>
        </p:txBody>
      </p:sp>
      <p:sp>
        <p:nvSpPr>
          <p:cNvPr id="12291" name="Content Placeholder 2"/>
          <p:cNvSpPr>
            <a:spLocks noGrp="1"/>
          </p:cNvSpPr>
          <p:nvPr>
            <p:ph idx="1"/>
          </p:nvPr>
        </p:nvSpPr>
        <p:spPr>
          <a:xfrm>
            <a:off x="179388" y="1484313"/>
            <a:ext cx="8785225" cy="2708275"/>
          </a:xfrm>
        </p:spPr>
        <p:txBody>
          <a:bodyPr/>
          <a:lstStyle/>
          <a:p>
            <a:pPr marL="0" indent="0">
              <a:buFontTx/>
              <a:buNone/>
              <a:defRPr/>
            </a:pPr>
            <a:r>
              <a:rPr lang="en-GB" dirty="0" smtClean="0"/>
              <a:t>    Why ! </a:t>
            </a:r>
            <a:r>
              <a:rPr lang="en-GB" sz="2000" dirty="0"/>
              <a:t>introduce scheduling efficiencies</a:t>
            </a:r>
            <a:endParaRPr lang="en-GB" sz="2000" dirty="0" smtClean="0"/>
          </a:p>
          <a:p>
            <a:pPr>
              <a:buFontTx/>
              <a:buChar char="-"/>
              <a:defRPr/>
            </a:pPr>
            <a:endParaRPr lang="en-GB" sz="2000" dirty="0" smtClean="0"/>
          </a:p>
          <a:p>
            <a:pPr>
              <a:buFontTx/>
              <a:buChar char="-"/>
              <a:defRPr/>
            </a:pPr>
            <a:r>
              <a:rPr lang="en-GB" sz="2000" b="1" dirty="0" smtClean="0"/>
              <a:t>process </a:t>
            </a:r>
            <a:r>
              <a:rPr lang="en-GB" sz="2000" b="1" dirty="0"/>
              <a:t>is managed </a:t>
            </a:r>
            <a:r>
              <a:rPr lang="en-GB" sz="2000" dirty="0">
                <a:latin typeface="Calibri"/>
                <a:ea typeface="Times New Roman"/>
                <a:cs typeface="Arial"/>
              </a:rPr>
              <a:t>and driven by the </a:t>
            </a:r>
            <a:r>
              <a:rPr lang="en-GB" sz="2000" b="1" dirty="0">
                <a:latin typeface="Calibri"/>
                <a:ea typeface="Times New Roman"/>
                <a:cs typeface="Arial"/>
              </a:rPr>
              <a:t>INAB Administration </a:t>
            </a:r>
            <a:r>
              <a:rPr lang="en-GB" sz="2000" dirty="0">
                <a:latin typeface="Calibri"/>
                <a:ea typeface="Times New Roman"/>
                <a:cs typeface="Arial"/>
              </a:rPr>
              <a:t>with input from assessment </a:t>
            </a:r>
            <a:r>
              <a:rPr lang="en-GB" sz="2000" dirty="0" smtClean="0">
                <a:latin typeface="Calibri"/>
                <a:ea typeface="Times New Roman"/>
                <a:cs typeface="Arial"/>
              </a:rPr>
              <a:t>managers</a:t>
            </a:r>
          </a:p>
          <a:p>
            <a:pPr>
              <a:buFontTx/>
              <a:buChar char="-"/>
              <a:defRPr/>
            </a:pPr>
            <a:r>
              <a:rPr lang="en-GB" sz="2000" b="1" dirty="0">
                <a:latin typeface="Calibri"/>
                <a:ea typeface="Times New Roman"/>
                <a:cs typeface="Arial"/>
              </a:rPr>
              <a:t>The normal running schedule </a:t>
            </a:r>
            <a:r>
              <a:rPr lang="en-GB" sz="2000" dirty="0">
                <a:latin typeface="Calibri"/>
                <a:ea typeface="Times New Roman"/>
                <a:cs typeface="Arial"/>
              </a:rPr>
              <a:t>is to work as far in advance as possible and no less than 3 months in advance</a:t>
            </a:r>
            <a:endParaRPr lang="en-GB" altLang="en-US" sz="2000" dirty="0">
              <a:latin typeface="Calibri"/>
              <a:ea typeface="Times New Roman"/>
              <a:cs typeface="Arial"/>
            </a:endParaRPr>
          </a:p>
        </p:txBody>
      </p:sp>
    </p:spTree>
    <p:extLst>
      <p:ext uri="{BB962C8B-B14F-4D97-AF65-F5344CB8AC3E}">
        <p14:creationId xmlns:p14="http://schemas.microsoft.com/office/powerpoint/2010/main" val="25123904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1188" y="844550"/>
            <a:ext cx="7777162" cy="430213"/>
          </a:xfrm>
        </p:spPr>
        <p:txBody>
          <a:bodyPr/>
          <a:lstStyle/>
          <a:p>
            <a:r>
              <a:rPr lang="en-GB" altLang="en-US" smtClean="0"/>
              <a:t>(2) New Scheduling Unit – how it works</a:t>
            </a:r>
          </a:p>
        </p:txBody>
      </p:sp>
      <p:sp>
        <p:nvSpPr>
          <p:cNvPr id="14339" name="Content Placeholder 2"/>
          <p:cNvSpPr>
            <a:spLocks noGrp="1"/>
          </p:cNvSpPr>
          <p:nvPr>
            <p:ph idx="1"/>
          </p:nvPr>
        </p:nvSpPr>
        <p:spPr>
          <a:xfrm>
            <a:off x="323850" y="1484313"/>
            <a:ext cx="8569325" cy="2708275"/>
          </a:xfrm>
        </p:spPr>
        <p:txBody>
          <a:bodyPr/>
          <a:lstStyle/>
          <a:p>
            <a:pPr>
              <a:buFontTx/>
              <a:buChar char="-"/>
            </a:pPr>
            <a:endParaRPr lang="en-GB" altLang="en-US" sz="2000" smtClean="0"/>
          </a:p>
          <a:p>
            <a:pPr>
              <a:buFontTx/>
              <a:buChar char="-"/>
            </a:pPr>
            <a:r>
              <a:rPr lang="en-GB" altLang="en-US" sz="2000" smtClean="0"/>
              <a:t>Communications </a:t>
            </a:r>
            <a:r>
              <a:rPr lang="en-GB" altLang="en-US" sz="2000" smtClean="0">
                <a:latin typeface="Calibri" pitchFamily="34" charset="0"/>
                <a:ea typeface="Times New Roman" pitchFamily="18" charset="0"/>
                <a:cs typeface="Arial" charset="0"/>
              </a:rPr>
              <a:t>will be by email, phone, etc as necessary and key decision communication  </a:t>
            </a:r>
            <a:r>
              <a:rPr lang="en-GB" altLang="en-US" sz="2000" smtClean="0"/>
              <a:t>processed within CRM </a:t>
            </a:r>
          </a:p>
          <a:p>
            <a:pPr marL="342900" lvl="1" indent="-342900">
              <a:buFontTx/>
              <a:buChar char="-"/>
            </a:pPr>
            <a:r>
              <a:rPr lang="en-GB" altLang="en-US" smtClean="0"/>
              <a:t>Once the date has been agreed by all parties, </a:t>
            </a:r>
            <a:r>
              <a:rPr lang="en-GB" altLang="en-US" smtClean="0">
                <a:latin typeface="Calibri" pitchFamily="34" charset="0"/>
                <a:cs typeface="Times New Roman" pitchFamily="18" charset="0"/>
              </a:rPr>
              <a:t>an event is </a:t>
            </a:r>
            <a:r>
              <a:rPr lang="en-GB" altLang="en-US" b="1" smtClean="0">
                <a:latin typeface="Calibri" pitchFamily="34" charset="0"/>
                <a:cs typeface="Times New Roman" pitchFamily="18" charset="0"/>
              </a:rPr>
              <a:t>set up in CRM</a:t>
            </a:r>
            <a:r>
              <a:rPr lang="en-GB" altLang="en-US" smtClean="0">
                <a:latin typeface="Calibri" pitchFamily="34" charset="0"/>
                <a:cs typeface="Times New Roman" pitchFamily="18" charset="0"/>
              </a:rPr>
              <a:t> by Administration who will then send </a:t>
            </a:r>
            <a:r>
              <a:rPr lang="en-GB" altLang="en-US" b="1" smtClean="0">
                <a:latin typeface="Calibri" pitchFamily="34" charset="0"/>
                <a:cs typeface="Times New Roman" pitchFamily="18" charset="0"/>
              </a:rPr>
              <a:t>agreements</a:t>
            </a:r>
            <a:r>
              <a:rPr lang="en-GB" altLang="en-US" smtClean="0">
                <a:latin typeface="Calibri" pitchFamily="34" charset="0"/>
                <a:cs typeface="Times New Roman" pitchFamily="18" charset="0"/>
              </a:rPr>
              <a:t> to all parties, including the Accreditation Officer as lead assessor. </a:t>
            </a:r>
          </a:p>
          <a:p>
            <a:pPr>
              <a:buFontTx/>
              <a:buChar char="-"/>
            </a:pPr>
            <a:r>
              <a:rPr lang="en-GB" altLang="en-US" sz="2000" smtClean="0"/>
              <a:t>The agreements </a:t>
            </a:r>
            <a:r>
              <a:rPr lang="en-GB" altLang="en-US" sz="2000" smtClean="0">
                <a:latin typeface="Calibri" pitchFamily="34" charset="0"/>
                <a:cs typeface="Times New Roman" pitchFamily="18" charset="0"/>
              </a:rPr>
              <a:t>will have the </a:t>
            </a:r>
            <a:r>
              <a:rPr lang="en-GB" altLang="en-US" sz="2000" smtClean="0"/>
              <a:t>standard p/p time of 4 hours automatically included.</a:t>
            </a:r>
          </a:p>
        </p:txBody>
      </p:sp>
    </p:spTree>
    <p:extLst>
      <p:ext uri="{BB962C8B-B14F-4D97-AF65-F5344CB8AC3E}">
        <p14:creationId xmlns:p14="http://schemas.microsoft.com/office/powerpoint/2010/main" val="7633586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z="3600" smtClean="0"/>
              <a:t>(2) </a:t>
            </a:r>
            <a:r>
              <a:rPr lang="en-GB" altLang="en-US" sz="3600" smtClean="0">
                <a:latin typeface="Calibri" pitchFamily="34" charset="0"/>
              </a:rPr>
              <a:t>Key points of the policy </a:t>
            </a:r>
          </a:p>
        </p:txBody>
      </p:sp>
      <p:sp>
        <p:nvSpPr>
          <p:cNvPr id="15363" name="Content Placeholder 2"/>
          <p:cNvSpPr>
            <a:spLocks noGrp="1"/>
          </p:cNvSpPr>
          <p:nvPr>
            <p:ph idx="1"/>
          </p:nvPr>
        </p:nvSpPr>
        <p:spPr>
          <a:xfrm>
            <a:off x="323850" y="1563688"/>
            <a:ext cx="8569325" cy="2708275"/>
          </a:xfrm>
        </p:spPr>
        <p:txBody>
          <a:bodyPr/>
          <a:lstStyle/>
          <a:p>
            <a:pPr>
              <a:buFontTx/>
              <a:buChar char="-"/>
            </a:pPr>
            <a:endParaRPr lang="en-GB" altLang="en-US" sz="2000" dirty="0" smtClean="0"/>
          </a:p>
          <a:p>
            <a:pPr>
              <a:buFontTx/>
              <a:buChar char="-"/>
            </a:pPr>
            <a:r>
              <a:rPr lang="en-GB" altLang="en-US" sz="2000" dirty="0" smtClean="0"/>
              <a:t>INAB Administration will </a:t>
            </a:r>
            <a:r>
              <a:rPr lang="en-GB" altLang="en-US" sz="2000" dirty="0" smtClean="0">
                <a:latin typeface="Calibri" pitchFamily="34" charset="0"/>
                <a:ea typeface="Times New Roman" pitchFamily="18" charset="0"/>
                <a:cs typeface="Arial" charset="0"/>
              </a:rPr>
              <a:t>ensure the </a:t>
            </a:r>
            <a:r>
              <a:rPr lang="en-GB" altLang="en-US" sz="2000" b="1" dirty="0" smtClean="0">
                <a:latin typeface="Calibri" pitchFamily="34" charset="0"/>
                <a:ea typeface="Times New Roman" pitchFamily="18" charset="0"/>
                <a:cs typeface="Arial" charset="0"/>
              </a:rPr>
              <a:t>PS10 </a:t>
            </a:r>
            <a:r>
              <a:rPr lang="en-GB" altLang="en-US" sz="2000" dirty="0" smtClean="0">
                <a:latin typeface="Calibri" pitchFamily="34" charset="0"/>
                <a:ea typeface="Times New Roman" pitchFamily="18" charset="0"/>
                <a:cs typeface="Arial" charset="0"/>
              </a:rPr>
              <a:t>documentation is submitted,</a:t>
            </a:r>
          </a:p>
          <a:p>
            <a:pPr>
              <a:buFontTx/>
              <a:buChar char="-"/>
            </a:pPr>
            <a:r>
              <a:rPr lang="en-GB" altLang="en-US" sz="2000" dirty="0" smtClean="0"/>
              <a:t>Assessment Managers </a:t>
            </a:r>
            <a:r>
              <a:rPr lang="en-GB" altLang="en-US" sz="2000" dirty="0" smtClean="0">
                <a:latin typeface="Calibri" pitchFamily="34" charset="0"/>
                <a:cs typeface="Times New Roman" pitchFamily="18" charset="0"/>
              </a:rPr>
              <a:t>provide all information needed to enable a visit to be scheduled in a timely manner, </a:t>
            </a:r>
            <a:br>
              <a:rPr lang="en-GB" altLang="en-US" sz="2000" dirty="0" smtClean="0">
                <a:latin typeface="Calibri" pitchFamily="34" charset="0"/>
                <a:cs typeface="Times New Roman" pitchFamily="18" charset="0"/>
              </a:rPr>
            </a:br>
            <a:r>
              <a:rPr lang="en-GB" altLang="en-US" sz="2000" dirty="0" smtClean="0">
                <a:latin typeface="Calibri" pitchFamily="34" charset="0"/>
                <a:cs typeface="Times New Roman" pitchFamily="18" charset="0"/>
              </a:rPr>
              <a:t>-will </a:t>
            </a:r>
            <a:r>
              <a:rPr lang="en-GB" sz="1800" dirty="0" smtClean="0"/>
              <a:t>document </a:t>
            </a:r>
            <a:r>
              <a:rPr lang="en-GB" sz="1800" dirty="0"/>
              <a:t>all visit logistics (start, end times </a:t>
            </a:r>
            <a:r>
              <a:rPr lang="en-GB" sz="1800" dirty="0" err="1"/>
              <a:t>etc</a:t>
            </a:r>
            <a:r>
              <a:rPr lang="en-GB" sz="1800" dirty="0"/>
              <a:t>) </a:t>
            </a:r>
            <a:r>
              <a:rPr lang="en-GB" sz="1800" dirty="0" smtClean="0"/>
              <a:t/>
            </a:r>
            <a:br>
              <a:rPr lang="en-GB" sz="1800" dirty="0" smtClean="0"/>
            </a:br>
            <a:r>
              <a:rPr lang="en-GB" sz="1800" dirty="0" smtClean="0"/>
              <a:t>- responsible </a:t>
            </a:r>
            <a:r>
              <a:rPr lang="en-GB" sz="1800" dirty="0"/>
              <a:t>for issuing all visit </a:t>
            </a:r>
            <a:r>
              <a:rPr lang="en-GB" sz="1800" dirty="0" smtClean="0"/>
              <a:t>plans (VP). </a:t>
            </a:r>
            <a:r>
              <a:rPr lang="en-GB" sz="1800" dirty="0"/>
              <a:t>Until such time as the scope elements are in CRM, the VP can be issued by email through the </a:t>
            </a:r>
            <a:r>
              <a:rPr lang="en-GB" sz="1800" dirty="0" smtClean="0"/>
              <a:t>CRM.</a:t>
            </a:r>
            <a:endParaRPr lang="en-GB" sz="1800" dirty="0"/>
          </a:p>
          <a:p>
            <a:pPr>
              <a:buFontTx/>
              <a:buChar char="-"/>
            </a:pPr>
            <a:endParaRPr lang="en-GB" altLang="en-US" dirty="0" smtClean="0"/>
          </a:p>
          <a:p>
            <a:pPr>
              <a:buFontTx/>
              <a:buChar char="-"/>
            </a:pPr>
            <a:endParaRPr lang="en-GB" altLang="en-US" dirty="0" smtClean="0"/>
          </a:p>
        </p:txBody>
      </p:sp>
      <p:sp>
        <p:nvSpPr>
          <p:cNvPr id="15364" name="Right Arrow 3"/>
          <p:cNvSpPr>
            <a:spLocks noChangeArrowheads="1"/>
          </p:cNvSpPr>
          <p:nvPr/>
        </p:nvSpPr>
        <p:spPr bwMode="auto">
          <a:xfrm>
            <a:off x="3059113" y="3113088"/>
            <a:ext cx="979487" cy="361950"/>
          </a:xfrm>
          <a:prstGeom prst="rightArrow">
            <a:avLst>
              <a:gd name="adj1" fmla="val 50000"/>
              <a:gd name="adj2" fmla="val 5026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buClr>
                <a:srgbClr val="3B7D74"/>
              </a:buClr>
              <a:defRPr sz="2400">
                <a:solidFill>
                  <a:schemeClr val="tx1"/>
                </a:solidFill>
                <a:latin typeface="Trebuchet MS" pitchFamily="34" charset="0"/>
              </a:defRPr>
            </a:lvl1pPr>
            <a:lvl2pPr marL="742950" indent="-285750" eaLnBrk="0" hangingPunct="0">
              <a:buClr>
                <a:srgbClr val="3B7D74"/>
              </a:buClr>
              <a:defRPr sz="2000">
                <a:solidFill>
                  <a:schemeClr val="tx1"/>
                </a:solidFill>
                <a:latin typeface="Trebuchet MS" pitchFamily="34" charset="0"/>
              </a:defRPr>
            </a:lvl2pPr>
            <a:lvl3pPr marL="1143000" indent="-228600" eaLnBrk="0" hangingPunct="0">
              <a:buClr>
                <a:srgbClr val="3B7D74"/>
              </a:buClr>
              <a:defRPr>
                <a:solidFill>
                  <a:schemeClr val="tx1"/>
                </a:solidFill>
                <a:latin typeface="Trebuchet MS" pitchFamily="34" charset="0"/>
              </a:defRPr>
            </a:lvl3pPr>
            <a:lvl4pPr marL="1600200" indent="-228600" eaLnBrk="0" hangingPunct="0">
              <a:buClr>
                <a:srgbClr val="3B7D74"/>
              </a:buClr>
              <a:defRPr sz="1600">
                <a:solidFill>
                  <a:schemeClr val="tx1"/>
                </a:solidFill>
                <a:latin typeface="Trebuchet MS" pitchFamily="34" charset="0"/>
              </a:defRPr>
            </a:lvl4pPr>
            <a:lvl5pPr marL="2057400" indent="-228600" eaLnBrk="0" hangingPunct="0">
              <a:defRPr>
                <a:solidFill>
                  <a:srgbClr val="1A2D5B"/>
                </a:solidFill>
                <a:latin typeface="Trebuchet MS" pitchFamily="34" charset="0"/>
              </a:defRPr>
            </a:lvl5pPr>
            <a:lvl6pPr marL="2514600" indent="-228600" eaLnBrk="0" fontAlgn="base" hangingPunct="0">
              <a:spcBef>
                <a:spcPct val="20000"/>
              </a:spcBef>
              <a:spcAft>
                <a:spcPct val="0"/>
              </a:spcAft>
              <a:buChar char="•"/>
              <a:defRPr>
                <a:solidFill>
                  <a:srgbClr val="1A2D5B"/>
                </a:solidFill>
                <a:latin typeface="Trebuchet MS" pitchFamily="34" charset="0"/>
              </a:defRPr>
            </a:lvl6pPr>
            <a:lvl7pPr marL="2971800" indent="-228600" eaLnBrk="0" fontAlgn="base" hangingPunct="0">
              <a:spcBef>
                <a:spcPct val="20000"/>
              </a:spcBef>
              <a:spcAft>
                <a:spcPct val="0"/>
              </a:spcAft>
              <a:buChar char="•"/>
              <a:defRPr>
                <a:solidFill>
                  <a:srgbClr val="1A2D5B"/>
                </a:solidFill>
                <a:latin typeface="Trebuchet MS" pitchFamily="34" charset="0"/>
              </a:defRPr>
            </a:lvl7pPr>
            <a:lvl8pPr marL="3429000" indent="-228600" eaLnBrk="0" fontAlgn="base" hangingPunct="0">
              <a:spcBef>
                <a:spcPct val="20000"/>
              </a:spcBef>
              <a:spcAft>
                <a:spcPct val="0"/>
              </a:spcAft>
              <a:buChar char="•"/>
              <a:defRPr>
                <a:solidFill>
                  <a:srgbClr val="1A2D5B"/>
                </a:solidFill>
                <a:latin typeface="Trebuchet MS" pitchFamily="34" charset="0"/>
              </a:defRPr>
            </a:lvl8pPr>
            <a:lvl9pPr marL="3886200" indent="-228600" eaLnBrk="0" fontAlgn="base" hangingPunct="0">
              <a:spcBef>
                <a:spcPct val="20000"/>
              </a:spcBef>
              <a:spcAft>
                <a:spcPct val="0"/>
              </a:spcAft>
              <a:buChar char="•"/>
              <a:defRPr>
                <a:solidFill>
                  <a:srgbClr val="1A2D5B"/>
                </a:solidFill>
                <a:latin typeface="Trebuchet MS" pitchFamily="34" charset="0"/>
              </a:defRPr>
            </a:lvl9pPr>
          </a:lstStyle>
          <a:p>
            <a:pPr eaLnBrk="1" hangingPunct="1">
              <a:buClrTx/>
            </a:pPr>
            <a:endParaRPr lang="en-GB" altLang="en-US" sz="6400">
              <a:solidFill>
                <a:srgbClr val="1A2D5B"/>
              </a:solidFill>
            </a:endParaRPr>
          </a:p>
        </p:txBody>
      </p:sp>
    </p:spTree>
    <p:extLst>
      <p:ext uri="{BB962C8B-B14F-4D97-AF65-F5344CB8AC3E}">
        <p14:creationId xmlns:p14="http://schemas.microsoft.com/office/powerpoint/2010/main" val="13800072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z="3600" smtClean="0"/>
              <a:t>(3) Role of the Assessment Team</a:t>
            </a:r>
            <a:endParaRPr lang="en-GB" altLang="en-US" sz="3600" smtClean="0">
              <a:latin typeface="Calibri" pitchFamily="34" charset="0"/>
            </a:endParaRPr>
          </a:p>
        </p:txBody>
      </p:sp>
      <p:sp>
        <p:nvSpPr>
          <p:cNvPr id="16387" name="Content Placeholder 2"/>
          <p:cNvSpPr>
            <a:spLocks noGrp="1"/>
          </p:cNvSpPr>
          <p:nvPr>
            <p:ph idx="1"/>
          </p:nvPr>
        </p:nvSpPr>
        <p:spPr>
          <a:xfrm>
            <a:off x="179388" y="1484313"/>
            <a:ext cx="8569325" cy="27082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FontTx/>
              <a:buNone/>
            </a:pPr>
            <a:r>
              <a:rPr lang="en-US" altLang="en-US" sz="2000" smtClean="0"/>
              <a:t>The INAB assessment team comprises a Lead Assessor and/or a Technical Assessor(s)/Technical Expert(s) and an INAB Officer. </a:t>
            </a:r>
            <a:endParaRPr lang="en-GB" altLang="en-US" sz="2000" smtClean="0"/>
          </a:p>
          <a:p>
            <a:pPr marL="0" indent="0">
              <a:buFontTx/>
              <a:buNone/>
            </a:pPr>
            <a:endParaRPr lang="en-US" altLang="en-US" sz="2000" smtClean="0"/>
          </a:p>
          <a:p>
            <a:pPr marL="0" indent="0">
              <a:buFontTx/>
              <a:buNone/>
            </a:pPr>
            <a:r>
              <a:rPr lang="en-US" altLang="en-US" sz="2000" smtClean="0"/>
              <a:t>The assessment team is responsible for providing INAB with a recommendation on accreditation on completion of the visit. </a:t>
            </a:r>
          </a:p>
          <a:p>
            <a:pPr marL="0" indent="0">
              <a:buFontTx/>
              <a:buNone/>
            </a:pPr>
            <a:endParaRPr lang="en-US" altLang="en-US" sz="2000" smtClean="0"/>
          </a:p>
          <a:p>
            <a:pPr marL="0" indent="0">
              <a:buFontTx/>
              <a:buNone/>
            </a:pPr>
            <a:r>
              <a:rPr lang="en-US" altLang="en-US" sz="2000" smtClean="0"/>
              <a:t>The assessment team recommendation must be supported by evidence collected by the team during the visit</a:t>
            </a:r>
            <a:endParaRPr lang="en-GB" altLang="en-US" sz="2000" smtClean="0"/>
          </a:p>
        </p:txBody>
      </p:sp>
    </p:spTree>
    <p:extLst>
      <p:ext uri="{BB962C8B-B14F-4D97-AF65-F5344CB8AC3E}">
        <p14:creationId xmlns:p14="http://schemas.microsoft.com/office/powerpoint/2010/main" val="38876612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87450" y="842963"/>
            <a:ext cx="7237413" cy="430212"/>
          </a:xfrm>
        </p:spPr>
        <p:txBody>
          <a:bodyPr/>
          <a:lstStyle/>
          <a:p>
            <a:r>
              <a:rPr lang="en-GB" altLang="en-US" smtClean="0"/>
              <a:t>(3) Team functions within CRM</a:t>
            </a:r>
          </a:p>
        </p:txBody>
      </p:sp>
      <p:sp>
        <p:nvSpPr>
          <p:cNvPr id="17411" name="Content Placeholder 2"/>
          <p:cNvSpPr>
            <a:spLocks noGrp="1"/>
          </p:cNvSpPr>
          <p:nvPr>
            <p:ph idx="1"/>
          </p:nvPr>
        </p:nvSpPr>
        <p:spPr>
          <a:xfrm>
            <a:off x="323850" y="1484313"/>
            <a:ext cx="7993063" cy="2708275"/>
          </a:xfrm>
        </p:spPr>
        <p:txBody>
          <a:bodyPr/>
          <a:lstStyle/>
          <a:p>
            <a:pPr marL="0" indent="0">
              <a:buFontTx/>
              <a:buNone/>
              <a:defRPr/>
            </a:pPr>
            <a:r>
              <a:rPr lang="en-GB" sz="2000" dirty="0" smtClean="0"/>
              <a:t>Lead assessor /Technical assessor  / Expert  </a:t>
            </a:r>
          </a:p>
          <a:p>
            <a:pPr>
              <a:buFontTx/>
              <a:buChar char="-"/>
              <a:defRPr/>
            </a:pPr>
            <a:r>
              <a:rPr lang="en-IE" sz="2000" dirty="0">
                <a:latin typeface="Calibri"/>
                <a:ea typeface="Times New Roman"/>
                <a:cs typeface="Arial"/>
              </a:rPr>
              <a:t>Confirm Availability </a:t>
            </a:r>
          </a:p>
          <a:p>
            <a:pPr>
              <a:buFontTx/>
              <a:buChar char="-"/>
              <a:defRPr/>
            </a:pPr>
            <a:r>
              <a:rPr lang="en-GB" sz="2000" dirty="0">
                <a:latin typeface="Calibri"/>
                <a:ea typeface="Times New Roman"/>
                <a:cs typeface="Arial"/>
              </a:rPr>
              <a:t>Review application or Accreditation and history, documents uploaded to an event</a:t>
            </a:r>
          </a:p>
          <a:p>
            <a:pPr>
              <a:buFontTx/>
              <a:buChar char="-"/>
              <a:defRPr/>
            </a:pPr>
            <a:r>
              <a:rPr lang="en-IE" sz="2000" dirty="0">
                <a:latin typeface="Calibri"/>
                <a:ea typeface="Times New Roman"/>
                <a:cs typeface="Arial"/>
              </a:rPr>
              <a:t>View the Visit Plan, assign scope elements, event Logistics,  undertake Actual Visit and record scope elements, </a:t>
            </a:r>
            <a:endParaRPr lang="en-GB" sz="2000" dirty="0">
              <a:latin typeface="Calibri"/>
              <a:ea typeface="Times New Roman"/>
              <a:cs typeface="Arial"/>
            </a:endParaRPr>
          </a:p>
          <a:p>
            <a:pPr>
              <a:buFontTx/>
              <a:buChar char="-"/>
              <a:defRPr/>
            </a:pPr>
            <a:r>
              <a:rPr lang="en-IE" sz="2000" dirty="0">
                <a:latin typeface="Calibri"/>
                <a:ea typeface="Times New Roman"/>
                <a:cs typeface="Arial"/>
              </a:rPr>
              <a:t>Download NC template and </a:t>
            </a:r>
            <a:r>
              <a:rPr lang="en-IE" sz="2000" dirty="0" smtClean="0">
                <a:latin typeface="Calibri"/>
                <a:ea typeface="Times New Roman"/>
                <a:cs typeface="Arial"/>
              </a:rPr>
              <a:t>upload to CRM</a:t>
            </a:r>
            <a:endParaRPr lang="en-IE" sz="2000" dirty="0">
              <a:latin typeface="Calibri"/>
              <a:ea typeface="Times New Roman"/>
              <a:cs typeface="Arial"/>
            </a:endParaRPr>
          </a:p>
          <a:p>
            <a:pPr>
              <a:buFontTx/>
              <a:buChar char="-"/>
              <a:defRPr/>
            </a:pPr>
            <a:r>
              <a:rPr lang="en-IE" sz="2000" dirty="0">
                <a:latin typeface="Calibri"/>
                <a:ea typeface="Times New Roman"/>
                <a:cs typeface="Arial"/>
              </a:rPr>
              <a:t>Review CAB Corrective actions on NC and respond</a:t>
            </a:r>
          </a:p>
          <a:p>
            <a:pPr>
              <a:buFontTx/>
              <a:buChar char="-"/>
              <a:defRPr/>
            </a:pPr>
            <a:r>
              <a:rPr lang="en-IE" sz="2000" dirty="0">
                <a:latin typeface="Calibri"/>
                <a:ea typeface="Times New Roman"/>
                <a:cs typeface="Arial"/>
              </a:rPr>
              <a:t>Upload documents to an event</a:t>
            </a:r>
            <a:endParaRPr lang="en-GB" sz="2000" dirty="0">
              <a:latin typeface="Calibri"/>
              <a:ea typeface="Times New Roman"/>
              <a:cs typeface="Arial"/>
            </a:endParaRPr>
          </a:p>
        </p:txBody>
      </p:sp>
    </p:spTree>
    <p:extLst>
      <p:ext uri="{BB962C8B-B14F-4D97-AF65-F5344CB8AC3E}">
        <p14:creationId xmlns:p14="http://schemas.microsoft.com/office/powerpoint/2010/main" val="22708888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(3) Role of the Assessment Team</a:t>
            </a:r>
          </a:p>
        </p:txBody>
      </p:sp>
      <p:sp>
        <p:nvSpPr>
          <p:cNvPr id="18435" name="Content Placeholder 2"/>
          <p:cNvSpPr>
            <a:spLocks noGrp="1"/>
          </p:cNvSpPr>
          <p:nvPr>
            <p:ph idx="1"/>
          </p:nvPr>
        </p:nvSpPr>
        <p:spPr>
          <a:xfrm>
            <a:off x="395288" y="1484313"/>
            <a:ext cx="8497887" cy="2708275"/>
          </a:xfrm>
        </p:spPr>
        <p:txBody>
          <a:bodyPr/>
          <a:lstStyle/>
          <a:p>
            <a:pPr marL="0" indent="0">
              <a:buFontTx/>
              <a:buNone/>
            </a:pPr>
            <a:r>
              <a:rPr lang="en-GB" altLang="en-US" smtClean="0"/>
              <a:t>The INAB accreditation assessment manager </a:t>
            </a:r>
            <a:r>
              <a:rPr lang="en-GB" altLang="en-US" sz="2000" smtClean="0"/>
              <a:t>is now the</a:t>
            </a:r>
            <a:r>
              <a:rPr lang="en-GB" altLang="en-US" sz="2000" b="1" smtClean="0"/>
              <a:t> Lead assessor</a:t>
            </a:r>
            <a:r>
              <a:rPr lang="en-GB" altLang="en-US" sz="2000" smtClean="0"/>
              <a:t>  and </a:t>
            </a:r>
            <a:r>
              <a:rPr lang="en-GB" altLang="en-US" sz="2000" smtClean="0">
                <a:latin typeface="Calibri" pitchFamily="34" charset="0"/>
                <a:ea typeface="Times New Roman" pitchFamily="18" charset="0"/>
                <a:cs typeface="Arial" charset="0"/>
              </a:rPr>
              <a:t>undertakes the </a:t>
            </a:r>
            <a:r>
              <a:rPr lang="en-GB" altLang="en-US" sz="2000" b="1" smtClean="0"/>
              <a:t>opening and closing meeting</a:t>
            </a:r>
            <a:r>
              <a:rPr lang="en-GB" altLang="en-US" sz="2000" smtClean="0">
                <a:latin typeface="Calibri" pitchFamily="34" charset="0"/>
                <a:cs typeface="Times New Roman" pitchFamily="18" charset="0"/>
              </a:rPr>
              <a:t>, and </a:t>
            </a:r>
            <a:r>
              <a:rPr lang="en-GB" altLang="en-US" sz="2000" b="1" smtClean="0"/>
              <a:t>reviews the management systems, </a:t>
            </a:r>
            <a:r>
              <a:rPr lang="en-GB" altLang="en-US" sz="2000" smtClean="0">
                <a:latin typeface="Calibri" pitchFamily="34" charset="0"/>
                <a:cs typeface="Times New Roman" pitchFamily="18" charset="0"/>
              </a:rPr>
              <a:t>also </a:t>
            </a:r>
            <a:r>
              <a:rPr lang="en-US" altLang="en-US" sz="2000" smtClean="0">
                <a:latin typeface="Calibri" pitchFamily="34" charset="0"/>
                <a:cs typeface="Times New Roman" pitchFamily="18" charset="0"/>
              </a:rPr>
              <a:t>ensures that the team is thorough, professional, fair and objective as per the INAB Code of conduct (PS8) and to ensure that all relevant aspects of the standard and INAB requirements are reviewed in sufficient depth as per the visit plan. </a:t>
            </a:r>
            <a:endParaRPr lang="en-GB" altLang="en-US" sz="2000" smtClean="0">
              <a:latin typeface="Calibri" pitchFamily="34" charset="0"/>
              <a:cs typeface="Times New Roman" pitchFamily="18" charset="0"/>
            </a:endParaRPr>
          </a:p>
          <a:p>
            <a:pPr marL="0" indent="0">
              <a:buFontTx/>
              <a:buNone/>
            </a:pPr>
            <a:endParaRPr lang="en-GB" altLang="en-US" sz="2000" smtClean="0"/>
          </a:p>
          <a:p>
            <a:pPr marL="0" indent="0">
              <a:buFontTx/>
              <a:buNone/>
            </a:pPr>
            <a:r>
              <a:rPr lang="en-GB" altLang="en-US" sz="2000" smtClean="0"/>
              <a:t>Technical / experts </a:t>
            </a:r>
            <a:r>
              <a:rPr lang="en-US" altLang="en-US" sz="2000" smtClean="0">
                <a:latin typeface="Calibri" pitchFamily="34" charset="0"/>
                <a:cs typeface="Times New Roman" pitchFamily="18" charset="0"/>
              </a:rPr>
              <a:t>to assess the technical competence of the client conformity assessment body (CAB) and its compliance with the relevant international standard(s)/</a:t>
            </a:r>
            <a:r>
              <a:rPr lang="en-GB" altLang="en-US" sz="2000" smtClean="0">
                <a:latin typeface="Calibri" pitchFamily="34" charset="0"/>
                <a:cs typeface="Times New Roman" pitchFamily="18" charset="0"/>
              </a:rPr>
              <a:t>requirements</a:t>
            </a:r>
            <a:r>
              <a:rPr lang="en-US" altLang="en-US" sz="2000" smtClean="0">
                <a:latin typeface="Calibri" pitchFamily="34" charset="0"/>
                <a:cs typeface="Times New Roman" pitchFamily="18" charset="0"/>
              </a:rPr>
              <a:t> for a specific scope</a:t>
            </a:r>
            <a:endParaRPr lang="en-GB" altLang="en-US" sz="2000" smtClean="0">
              <a:latin typeface="Calibri" pitchFamily="34" charset="0"/>
              <a:cs typeface="Times New Roman" pitchFamily="18" charset="0"/>
            </a:endParaRPr>
          </a:p>
          <a:p>
            <a:pPr marL="0" indent="0">
              <a:buFontTx/>
              <a:buNone/>
            </a:pPr>
            <a:endParaRPr lang="en-GB" altLang="en-US" smtClean="0"/>
          </a:p>
        </p:txBody>
      </p:sp>
    </p:spTree>
    <p:extLst>
      <p:ext uri="{BB962C8B-B14F-4D97-AF65-F5344CB8AC3E}">
        <p14:creationId xmlns:p14="http://schemas.microsoft.com/office/powerpoint/2010/main" val="37480746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(4) PS10 content and review</a:t>
            </a:r>
          </a:p>
        </p:txBody>
      </p:sp>
      <p:sp>
        <p:nvSpPr>
          <p:cNvPr id="19459" name="Content Placeholder 2"/>
          <p:cNvSpPr>
            <a:spLocks noGrp="1"/>
          </p:cNvSpPr>
          <p:nvPr>
            <p:ph idx="1"/>
          </p:nvPr>
        </p:nvSpPr>
        <p:spPr>
          <a:xfrm>
            <a:off x="250825" y="1635125"/>
            <a:ext cx="8713788" cy="2557463"/>
          </a:xfrm>
        </p:spPr>
        <p:txBody>
          <a:bodyPr/>
          <a:lstStyle/>
          <a:p>
            <a:pPr marL="0" indent="0">
              <a:buFontTx/>
              <a:buNone/>
            </a:pPr>
            <a:endParaRPr lang="en-GB" altLang="en-US" smtClean="0"/>
          </a:p>
          <a:p>
            <a:pPr marL="0" indent="0">
              <a:buFontTx/>
              <a:buNone/>
            </a:pPr>
            <a:r>
              <a:rPr lang="en-GB" altLang="en-US" sz="2000" smtClean="0">
                <a:latin typeface="Calibri" pitchFamily="34" charset="0"/>
                <a:ea typeface="Times New Roman" pitchFamily="18" charset="0"/>
                <a:cs typeface="Arial" charset="0"/>
              </a:rPr>
              <a:t>This statement sets out the Irish National Accreditation Board </a:t>
            </a:r>
            <a:r>
              <a:rPr lang="en-GB" altLang="en-US" sz="2000" b="1" smtClean="0"/>
              <a:t>policy on the submission of documents by a Conformity Assessment Body </a:t>
            </a:r>
            <a:r>
              <a:rPr lang="en-GB" altLang="en-US" sz="2000" smtClean="0">
                <a:latin typeface="Calibri" pitchFamily="34" charset="0"/>
                <a:cs typeface="Times New Roman" pitchFamily="18" charset="0"/>
              </a:rPr>
              <a:t>(CAB – laboratory, certification and inspection body, reference material producer) to INAB, prior to an assessment/surveillance/re-assessment visit or scheduled witnessed activity.</a:t>
            </a:r>
          </a:p>
        </p:txBody>
      </p:sp>
    </p:spTree>
    <p:extLst>
      <p:ext uri="{BB962C8B-B14F-4D97-AF65-F5344CB8AC3E}">
        <p14:creationId xmlns:p14="http://schemas.microsoft.com/office/powerpoint/2010/main" val="27506928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0825" y="844550"/>
            <a:ext cx="8713788" cy="430213"/>
          </a:xfrm>
        </p:spPr>
        <p:txBody>
          <a:bodyPr/>
          <a:lstStyle/>
          <a:p>
            <a:r>
              <a:rPr lang="en-GB" altLang="en-US" smtClean="0"/>
              <a:t>(4) PS10 - CAB submission timeframe</a:t>
            </a:r>
          </a:p>
        </p:txBody>
      </p:sp>
      <p:sp>
        <p:nvSpPr>
          <p:cNvPr id="20483" name="Content Placeholder 2"/>
          <p:cNvSpPr>
            <a:spLocks noGrp="1"/>
          </p:cNvSpPr>
          <p:nvPr>
            <p:ph idx="1"/>
          </p:nvPr>
        </p:nvSpPr>
        <p:spPr>
          <a:xfrm>
            <a:off x="250825" y="1484313"/>
            <a:ext cx="8713788" cy="2870200"/>
          </a:xfrm>
        </p:spPr>
        <p:txBody>
          <a:bodyPr/>
          <a:lstStyle/>
          <a:p>
            <a:r>
              <a:rPr lang="en-GB" altLang="en-US" smtClean="0"/>
              <a:t>CABs provide </a:t>
            </a:r>
            <a:r>
              <a:rPr lang="en-GB" altLang="en-US" sz="2000" smtClean="0">
                <a:latin typeface="Calibri" pitchFamily="34" charset="0"/>
                <a:ea typeface="Times New Roman" pitchFamily="18" charset="0"/>
                <a:cs typeface="Arial" charset="0"/>
              </a:rPr>
              <a:t>the information to INAB </a:t>
            </a:r>
            <a:r>
              <a:rPr lang="en-GB" altLang="en-US" smtClean="0"/>
              <a:t>six weeks </a:t>
            </a:r>
            <a:r>
              <a:rPr lang="en-GB" altLang="en-US" sz="2000" smtClean="0">
                <a:latin typeface="Calibri" pitchFamily="34" charset="0"/>
                <a:cs typeface="Times New Roman" pitchFamily="18" charset="0"/>
              </a:rPr>
              <a:t>prior to a scheduled surveillance visit,</a:t>
            </a:r>
            <a:r>
              <a:rPr lang="en-GB" altLang="en-US" smtClean="0"/>
              <a:t> and six months </a:t>
            </a:r>
            <a:r>
              <a:rPr lang="en-GB" altLang="en-US" sz="2000" smtClean="0">
                <a:latin typeface="Calibri" pitchFamily="34" charset="0"/>
                <a:cs typeface="Times New Roman" pitchFamily="18" charset="0"/>
              </a:rPr>
              <a:t>prior to a to a scheduled extension to scope assessment </a:t>
            </a:r>
          </a:p>
          <a:p>
            <a:r>
              <a:rPr lang="en-GB" altLang="en-US" smtClean="0"/>
              <a:t>All PS10 documentation </a:t>
            </a:r>
            <a:r>
              <a:rPr lang="en-GB" altLang="en-US" sz="2000" smtClean="0">
                <a:latin typeface="Calibri" pitchFamily="34" charset="0"/>
                <a:cs typeface="Times New Roman" pitchFamily="18" charset="0"/>
              </a:rPr>
              <a:t>submitted to INAB must be </a:t>
            </a:r>
            <a:r>
              <a:rPr lang="en-GB" altLang="en-US" smtClean="0"/>
              <a:t>uploaded to INAB CRM via the Client Portal.  </a:t>
            </a:r>
          </a:p>
          <a:p>
            <a:r>
              <a:rPr lang="en-GB" altLang="en-US" smtClean="0"/>
              <a:t>A zipped folder </a:t>
            </a:r>
            <a:r>
              <a:rPr lang="en-GB" altLang="en-US" sz="2000" smtClean="0">
                <a:latin typeface="Calibri" pitchFamily="34" charset="0"/>
                <a:cs typeface="Times New Roman" pitchFamily="18" charset="0"/>
              </a:rPr>
              <a:t>with all documents for each team member</a:t>
            </a:r>
          </a:p>
        </p:txBody>
      </p:sp>
    </p:spTree>
    <p:extLst>
      <p:ext uri="{BB962C8B-B14F-4D97-AF65-F5344CB8AC3E}">
        <p14:creationId xmlns:p14="http://schemas.microsoft.com/office/powerpoint/2010/main" val="27475441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844550"/>
            <a:ext cx="8713788" cy="430213"/>
          </a:xfrm>
        </p:spPr>
        <p:txBody>
          <a:bodyPr/>
          <a:lstStyle/>
          <a:p>
            <a:pPr marL="342900" indent="-342900"/>
            <a:r>
              <a:rPr lang="en-GB" altLang="en-US" smtClean="0"/>
              <a:t>(4) Doc’s required for each TM on visit day</a:t>
            </a:r>
            <a:br>
              <a:rPr lang="en-GB" altLang="en-US" smtClean="0"/>
            </a:br>
            <a:endParaRPr lang="en-GB" altLang="en-US" sz="3600" smtClean="0">
              <a:latin typeface="Calibri" pitchFamily="34" charset="0"/>
            </a:endParaRPr>
          </a:p>
        </p:txBody>
      </p:sp>
      <p:sp>
        <p:nvSpPr>
          <p:cNvPr id="21507" name="Content Placeholder 2"/>
          <p:cNvSpPr>
            <a:spLocks noGrp="1"/>
          </p:cNvSpPr>
          <p:nvPr>
            <p:ph idx="1"/>
          </p:nvPr>
        </p:nvSpPr>
        <p:spPr>
          <a:xfrm>
            <a:off x="327025" y="1563688"/>
            <a:ext cx="8785225" cy="2708275"/>
          </a:xfrm>
        </p:spPr>
        <p:txBody>
          <a:bodyPr/>
          <a:lstStyle/>
          <a:p>
            <a:pPr lvl="1">
              <a:defRPr/>
            </a:pPr>
            <a:r>
              <a:rPr lang="en-GB" dirty="0"/>
              <a:t>Quality manual </a:t>
            </a:r>
            <a:r>
              <a:rPr lang="en-GB" dirty="0">
                <a:latin typeface="Calibri"/>
                <a:ea typeface="Times New Roman"/>
                <a:cs typeface="Arial"/>
              </a:rPr>
              <a:t>and any amendments </a:t>
            </a:r>
          </a:p>
          <a:p>
            <a:pPr lvl="1">
              <a:defRPr/>
            </a:pPr>
            <a:r>
              <a:rPr lang="en-GB" dirty="0" smtClean="0"/>
              <a:t>Schedule </a:t>
            </a:r>
            <a:r>
              <a:rPr lang="en-GB" dirty="0">
                <a:latin typeface="Calibri"/>
                <a:ea typeface="Times New Roman"/>
                <a:cs typeface="Arial"/>
              </a:rPr>
              <a:t>of all </a:t>
            </a:r>
            <a:r>
              <a:rPr lang="en-GB" dirty="0" smtClean="0"/>
              <a:t>audits</a:t>
            </a:r>
          </a:p>
          <a:p>
            <a:pPr lvl="1">
              <a:defRPr/>
            </a:pPr>
            <a:r>
              <a:rPr lang="en-GB" dirty="0" smtClean="0"/>
              <a:t>i</a:t>
            </a:r>
            <a:r>
              <a:rPr lang="en-GB" dirty="0">
                <a:latin typeface="Calibri"/>
                <a:ea typeface="Times New Roman"/>
                <a:cs typeface="Arial"/>
              </a:rPr>
              <a:t>ssued </a:t>
            </a:r>
            <a:r>
              <a:rPr lang="en-GB" dirty="0" smtClean="0"/>
              <a:t>report/certificate</a:t>
            </a:r>
          </a:p>
          <a:p>
            <a:pPr lvl="1">
              <a:defRPr/>
            </a:pPr>
            <a:r>
              <a:rPr lang="en-GB" dirty="0">
                <a:latin typeface="Calibri"/>
                <a:ea typeface="Times New Roman"/>
                <a:cs typeface="Arial"/>
              </a:rPr>
              <a:t>Register and summary of </a:t>
            </a:r>
            <a:r>
              <a:rPr lang="en-GB" dirty="0"/>
              <a:t>non- conforming work </a:t>
            </a:r>
            <a:r>
              <a:rPr lang="en-GB" dirty="0" smtClean="0"/>
              <a:t>investigation</a:t>
            </a:r>
          </a:p>
          <a:p>
            <a:pPr lvl="1">
              <a:defRPr/>
            </a:pPr>
            <a:r>
              <a:rPr lang="en-GB" dirty="0"/>
              <a:t>Primary sample collection manual (ISO 15189 only);</a:t>
            </a:r>
            <a:endParaRPr lang="en-GB" dirty="0" smtClean="0"/>
          </a:p>
          <a:p>
            <a:pPr lvl="1">
              <a:defRPr/>
            </a:pPr>
            <a:r>
              <a:rPr lang="en-GB" dirty="0"/>
              <a:t>A review of </a:t>
            </a:r>
            <a:r>
              <a:rPr lang="en-GB" dirty="0">
                <a:latin typeface="Calibri"/>
                <a:ea typeface="Times New Roman"/>
                <a:cs typeface="Arial"/>
              </a:rPr>
              <a:t>compliance</a:t>
            </a:r>
            <a:r>
              <a:rPr lang="en-GB" dirty="0"/>
              <a:t> with mandatory documents (INAB DC1 refers</a:t>
            </a:r>
            <a:r>
              <a:rPr lang="en-GB" dirty="0" smtClean="0"/>
              <a:t>)</a:t>
            </a:r>
          </a:p>
          <a:p>
            <a:pPr lvl="1">
              <a:defRPr/>
            </a:pPr>
            <a:r>
              <a:rPr lang="en-GB" dirty="0">
                <a:latin typeface="Calibri"/>
                <a:ea typeface="Times New Roman"/>
                <a:cs typeface="Arial"/>
              </a:rPr>
              <a:t>Identification of all </a:t>
            </a:r>
            <a:r>
              <a:rPr lang="en-GB" dirty="0"/>
              <a:t>relationships with related </a:t>
            </a:r>
            <a:r>
              <a:rPr lang="en-GB" dirty="0" smtClean="0"/>
              <a:t>organisations</a:t>
            </a:r>
          </a:p>
          <a:p>
            <a:pPr lvl="1">
              <a:defRPr/>
            </a:pPr>
            <a:r>
              <a:rPr lang="en-GB" dirty="0"/>
              <a:t>A documented impact/risk analysis on impartiality </a:t>
            </a:r>
            <a:r>
              <a:rPr lang="en-GB" dirty="0" smtClean="0"/>
              <a:t>and </a:t>
            </a:r>
            <a:r>
              <a:rPr lang="en-GB" dirty="0"/>
              <a:t>independence of CAB activities. </a:t>
            </a:r>
            <a:endParaRPr lang="en-GB" dirty="0" smtClean="0"/>
          </a:p>
          <a:p>
            <a:pPr marL="457200" lvl="1" indent="0">
              <a:buFontTx/>
              <a:buNone/>
              <a:defRPr/>
            </a:pPr>
            <a:endParaRPr lang="en-GB" altLang="en-US" dirty="0" smtClean="0"/>
          </a:p>
        </p:txBody>
      </p:sp>
    </p:spTree>
    <p:extLst>
      <p:ext uri="{BB962C8B-B14F-4D97-AF65-F5344CB8AC3E}">
        <p14:creationId xmlns:p14="http://schemas.microsoft.com/office/powerpoint/2010/main" val="2938728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F Presentation Template FA">
  <a:themeElements>
    <a:clrScheme name="FF Presentation Template FA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FF Presentation Template F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itchFamily="34" charset="0"/>
          </a:defRPr>
        </a:defPPr>
      </a:lstStyle>
    </a:lnDef>
  </a:objectDefaults>
  <a:extraClrSchemeLst>
    <a:extraClrScheme>
      <a:clrScheme name="FF Presentation Template FA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F Presentation Template FA">
  <a:themeElements>
    <a:clrScheme name="FF Presentation Template FA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FF Presentation Template F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6400" b="0" i="0" u="none" strike="noStrike" cap="none" normalizeH="0" baseline="0" smtClean="0">
            <a:ln>
              <a:noFill/>
            </a:ln>
            <a:solidFill>
              <a:srgbClr val="1A2D5B"/>
            </a:solidFill>
            <a:effectLst/>
            <a:latin typeface="Trebuchet MS" pitchFamily="34" charset="0"/>
          </a:defRPr>
        </a:defPPr>
      </a:lstStyle>
    </a:lnDef>
  </a:objectDefaults>
  <a:extraClrSchemeLst>
    <a:extraClrScheme>
      <a:clrScheme name="FF Presentation Template FA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8A56AA2FB9FD42B4ADC58B4D870B0F" ma:contentTypeVersion="0" ma:contentTypeDescription="Create a new document." ma:contentTypeScope="" ma:versionID="dd74255f807b8f696c382b17e31f4abc">
  <xsd:schema xmlns:xsd="http://www.w3.org/2001/XMLSchema" xmlns:xs="http://www.w3.org/2001/XMLSchema" xmlns:p="http://schemas.microsoft.com/office/2006/metadata/properties" xmlns:ns2="bcee22b4-4644-4797-b41e-54340d4a9c46" targetNamespace="http://schemas.microsoft.com/office/2006/metadata/properties" ma:root="true" ma:fieldsID="590a1d22a65102b86f0c391cba866169" ns2:_="">
    <xsd:import namespace="bcee22b4-4644-4797-b41e-54340d4a9c46"/>
    <xsd:element name="properties">
      <xsd:complexType>
        <xsd:sequence>
          <xsd:element name="documentManagement">
            <xsd:complexType>
              <xsd:all>
                <xsd:element ref="ns2:Owner" minOccurs="0"/>
                <xsd:element ref="ns2:SPSDescription" minOccurs="0"/>
                <xsd:element ref="ns2:Status" minOccurs="0"/>
                <xsd:element ref="ns2:Record" minOccurs="0"/>
                <xsd:element ref="ns2:Recor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e22b4-4644-4797-b41e-54340d4a9c46" elementFormDefault="qualified">
    <xsd:import namespace="http://schemas.microsoft.com/office/2006/documentManagement/types"/>
    <xsd:import namespace="http://schemas.microsoft.com/office/infopath/2007/PartnerControls"/>
    <xsd:element name="Owner" ma:index="8" nillable="true" ma:displayName="Owner" ma:format="" ma:internalName="Owner" ma:readOnly="false">
      <xsd:simpleType>
        <xsd:restriction base="dms:Text"/>
      </xsd:simpleType>
    </xsd:element>
    <xsd:element name="SPSDescription" ma:index="9" nillable="true" ma:displayName="Description" ma:format="" ma:internalName="SPSDescription" ma:readOnly="false">
      <xsd:simpleType>
        <xsd:restriction base="dms:Note">
          <xsd:maxLength value="255"/>
        </xsd:restriction>
      </xsd:simpleType>
    </xsd:element>
    <xsd:element name="Status" ma:index="10" nillable="true" ma:displayName="Status" ma:format="" ma:internalName="Status" ma:readOnly="false">
      <xsd:simpleType>
        <xsd:restriction base="dms:Choice">
          <xsd:enumeration value="Rough"/>
          <xsd:enumeration value="Draft"/>
          <xsd:enumeration value="In Review"/>
          <xsd:enumeration value="Final"/>
        </xsd:restriction>
      </xsd:simpleType>
    </xsd:element>
    <xsd:element name="Record" ma:index="11" nillable="true" ma:displayName="Record" ma:default="0" ma:description="Indicates this document is a record" ma:format="" ma:internalName="Record" ma:readOnly="false">
      <xsd:simpleType>
        <xsd:restriction base="dms:Boolean"/>
      </xsd:simpleType>
    </xsd:element>
    <xsd:element name="RecordDate" ma:index="12" nillable="true" ma:displayName="RecordDate" ma:description="The date when this document became a record" ma:format="DateTime" ma:internalName="Record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bcee22b4-4644-4797-b41e-54340d4a9c46" xsi:nil="true"/>
    <SPSDescription xmlns="bcee22b4-4644-4797-b41e-54340d4a9c46" xsi:nil="true"/>
    <Status xmlns="bcee22b4-4644-4797-b41e-54340d4a9c46" xsi:nil="true"/>
    <Record xmlns="bcee22b4-4644-4797-b41e-54340d4a9c46">false</Record>
    <RecordDate xmlns="bcee22b4-4644-4797-b41e-54340d4a9c46" xsi:nil="true"/>
  </documentManagement>
</p:properties>
</file>

<file path=customXml/itemProps1.xml><?xml version="1.0" encoding="utf-8"?>
<ds:datastoreItem xmlns:ds="http://schemas.openxmlformats.org/officeDocument/2006/customXml" ds:itemID="{C9670663-AA1E-4314-A844-EC06E4F85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ee22b4-4644-4797-b41e-54340d4a9c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4B1F41-632C-45D5-A298-B7F87FF0611C}">
  <ds:schemaRefs>
    <ds:schemaRef ds:uri="http://schemas.microsoft.com/sharepoint/v3/contenttype/forms"/>
  </ds:schemaRefs>
</ds:datastoreItem>
</file>

<file path=customXml/itemProps3.xml><?xml version="1.0" encoding="utf-8"?>
<ds:datastoreItem xmlns:ds="http://schemas.openxmlformats.org/officeDocument/2006/customXml" ds:itemID="{41BEFB87-D355-431E-BA8C-A98A55A6196F}">
  <ds:schemaRefs>
    <ds:schemaRef ds:uri="http://purl.org/dc/elements/1.1/"/>
    <ds:schemaRef ds:uri="bcee22b4-4644-4797-b41e-54340d4a9c46"/>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3172</TotalTime>
  <Words>6608</Words>
  <Application>Microsoft Office PowerPoint</Application>
  <PresentationFormat>On-screen Show (16:9)</PresentationFormat>
  <Paragraphs>1425</Paragraphs>
  <Slides>212</Slides>
  <Notes>50</Notes>
  <HiddenSlides>0</HiddenSlides>
  <MMClips>0</MMClips>
  <ScaleCrop>false</ScaleCrop>
  <HeadingPairs>
    <vt:vector size="4" baseType="variant">
      <vt:variant>
        <vt:lpstr>Theme</vt:lpstr>
      </vt:variant>
      <vt:variant>
        <vt:i4>2</vt:i4>
      </vt:variant>
      <vt:variant>
        <vt:lpstr>Slide Titles</vt:lpstr>
      </vt:variant>
      <vt:variant>
        <vt:i4>212</vt:i4>
      </vt:variant>
    </vt:vector>
  </HeadingPairs>
  <TitlesOfParts>
    <vt:vector size="214" baseType="lpstr">
      <vt:lpstr>FF Presentation Template FA</vt:lpstr>
      <vt:lpstr>1_FF Presentation Template FA</vt:lpstr>
      <vt:lpstr>PowerPoint Presentation</vt:lpstr>
      <vt:lpstr>Agenda</vt:lpstr>
      <vt:lpstr>PowerPoint Presentation</vt:lpstr>
      <vt:lpstr>PowerPoint Presentation</vt:lpstr>
      <vt:lpstr>What can you expect?</vt:lpstr>
      <vt:lpstr>What is the INAB CRM?</vt:lpstr>
      <vt:lpstr>Background</vt:lpstr>
      <vt:lpstr>ACCESS: How to register for CRM?</vt:lpstr>
      <vt:lpstr>ACCESS: How to log in</vt:lpstr>
      <vt:lpstr>Homepage – Assessor Portal</vt:lpstr>
      <vt:lpstr>Homepage – Assessor Portal</vt:lpstr>
      <vt:lpstr>Padraig Keane </vt:lpstr>
      <vt:lpstr>The Assessment Visit</vt:lpstr>
      <vt:lpstr>Confirm availability</vt:lpstr>
      <vt:lpstr>Confirm availability</vt:lpstr>
      <vt:lpstr>PowerPoint Presentation</vt:lpstr>
      <vt:lpstr>PowerPoint Presentation</vt:lpstr>
      <vt:lpstr>PowerPoint Presentation</vt:lpstr>
      <vt:lpstr>PowerPoint Presentation</vt:lpstr>
      <vt:lpstr>PowerPoint Presentation</vt:lpstr>
      <vt:lpstr>PowerPoint Presentation</vt:lpstr>
      <vt:lpstr>Plan confirmed</vt:lpstr>
      <vt:lpstr>PowerPoint Presentation</vt:lpstr>
      <vt:lpstr>PowerPoint Presentation</vt:lpstr>
      <vt:lpstr>PowerPoint Presentation</vt:lpstr>
      <vt:lpstr>On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Submitting expense claims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Submitting expense claims</vt:lpstr>
      <vt:lpstr>PowerPoint Presentation</vt:lpstr>
      <vt:lpstr>NC review and clearances</vt:lpstr>
      <vt:lpstr>NC review and clearances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 and Improvements</vt:lpstr>
      <vt:lpstr>Feedback – CRM Survey results </vt:lpstr>
      <vt:lpstr>PowerPoint Presentation</vt:lpstr>
      <vt:lpstr>Feedback – assessor forum survey</vt:lpstr>
      <vt:lpstr>Improvements </vt:lpstr>
      <vt:lpstr>Helpful hints and tips</vt:lpstr>
      <vt:lpstr>Helpful hints and tips</vt:lpstr>
      <vt:lpstr>Thank you</vt:lpstr>
      <vt:lpstr>PowerPoint Presentation</vt:lpstr>
      <vt:lpstr>Policy on nonconformity management (and other stuff)</vt:lpstr>
      <vt:lpstr>Before revision of ISO 17011</vt:lpstr>
      <vt:lpstr>Publication of new ISO 17011</vt:lpstr>
      <vt:lpstr>New INAB policy</vt:lpstr>
      <vt:lpstr>New INAB policy</vt:lpstr>
      <vt:lpstr>A niggly-naggly problem</vt:lpstr>
      <vt:lpstr>Summary</vt:lpstr>
      <vt:lpstr>Summary</vt:lpstr>
      <vt:lpstr>That’s all for NCs</vt:lpstr>
      <vt:lpstr>Sampling – before:</vt:lpstr>
      <vt:lpstr>Sampling – new:</vt:lpstr>
      <vt:lpstr>Sampling</vt:lpstr>
      <vt:lpstr>That’s all for sampling</vt:lpstr>
      <vt:lpstr>Amended INAB forms</vt:lpstr>
      <vt:lpstr>Amended INAB forms</vt:lpstr>
      <vt:lpstr>PowerPoint Presentation</vt:lpstr>
      <vt:lpstr>Questions?</vt:lpstr>
      <vt:lpstr>What is new in INAB  </vt:lpstr>
      <vt:lpstr>(1) New structure of INAB</vt:lpstr>
      <vt:lpstr>(1) New staff in INAB </vt:lpstr>
      <vt:lpstr>(1) Scheme Mangers </vt:lpstr>
      <vt:lpstr>(1) Scheme Manager Role </vt:lpstr>
      <vt:lpstr>(1) INAB Board  </vt:lpstr>
      <vt:lpstr>(2) New Scheduling Unit – how it works</vt:lpstr>
      <vt:lpstr>(2) New Scheduling Unit – how it works</vt:lpstr>
      <vt:lpstr>(2) Key points of the policy </vt:lpstr>
      <vt:lpstr>(3) Role of the Assessment Team</vt:lpstr>
      <vt:lpstr>(3) Team functions within CRM</vt:lpstr>
      <vt:lpstr>(3) Role of the Assessment Team</vt:lpstr>
      <vt:lpstr>(4) PS10 content and review</vt:lpstr>
      <vt:lpstr>(4) PS10 - CAB submission timeframe</vt:lpstr>
      <vt:lpstr>(4) Doc’s required for each TM on visit day </vt:lpstr>
      <vt:lpstr>(4) Documents For Submission: ALL CABs </vt:lpstr>
      <vt:lpstr>(4) Documents For Submission: ALL CABs</vt:lpstr>
      <vt:lpstr>(4) Additional for Laboratories</vt:lpstr>
      <vt:lpstr>(4) Additional for Laboratories</vt:lpstr>
      <vt:lpstr>(4) Reference Material Producers (RMP)</vt:lpstr>
      <vt:lpstr>(4) Reference Material Producers (RMP)</vt:lpstr>
      <vt:lpstr>(4) Certification &amp; Inspection Bodies H/O </vt:lpstr>
      <vt:lpstr>(4) Witnessed activities (CB and IB)</vt:lpstr>
      <vt:lpstr>PowerPoint Presentation</vt:lpstr>
      <vt:lpstr>  </vt:lpstr>
      <vt:lpstr>Assessor Management</vt:lpstr>
      <vt:lpstr>Assessor Management</vt:lpstr>
      <vt:lpstr>Assessor Management</vt:lpstr>
      <vt:lpstr>Assessor Management</vt:lpstr>
      <vt:lpstr>Assessor Management</vt:lpstr>
      <vt:lpstr>Assessor Management</vt:lpstr>
      <vt:lpstr>Assessor Management</vt:lpstr>
      <vt:lpstr>Assessor Management</vt:lpstr>
      <vt:lpstr>Assessor Management</vt:lpstr>
      <vt:lpstr> </vt:lpstr>
      <vt:lpstr>Feedback</vt:lpstr>
      <vt:lpstr>Other Feedback</vt:lpstr>
      <vt:lpstr>INAB Stakeholder Feedback</vt:lpstr>
      <vt:lpstr>Client Feedback Examples 2016</vt:lpstr>
      <vt:lpstr>Client Feedback Examples 2016</vt:lpstr>
      <vt:lpstr>Client Feedback Examples 2017</vt:lpstr>
      <vt:lpstr>Client Feedback Examples 2017</vt:lpstr>
      <vt:lpstr>Client Feedback Outcomes</vt:lpstr>
      <vt:lpstr>Client Feedback Outcomes</vt:lpstr>
      <vt:lpstr>Client Feedback Outcomes</vt:lpstr>
      <vt:lpstr>Client Feedback Outcomes</vt:lpstr>
      <vt:lpstr>Annual Assessor Performance Review Feedback</vt:lpstr>
      <vt:lpstr>Annual Assessor Performance Review Feedback</vt:lpstr>
      <vt:lpstr>  </vt:lpstr>
      <vt:lpstr>ISO 17011 Revision</vt:lpstr>
      <vt:lpstr>ISO 17011 Revision</vt:lpstr>
      <vt:lpstr>ISO 17011 Revision</vt:lpstr>
      <vt:lpstr>ISO 17011 Revision</vt:lpstr>
      <vt:lpstr>ISO 17011 Revision</vt:lpstr>
      <vt:lpstr>PowerPoint Presentation</vt:lpstr>
      <vt:lpstr>European Accreditation Peer Evaluation Process</vt:lpstr>
      <vt:lpstr>INAB EA MLA Scope</vt:lpstr>
      <vt:lpstr>EA Peer Evaluation Process</vt:lpstr>
      <vt:lpstr>INAB EA Peer Evaluation Process</vt:lpstr>
      <vt:lpstr>INAB EA Peer Evaluation Process</vt:lpstr>
      <vt:lpstr>INAB EA Peer Evaluation </vt:lpstr>
      <vt:lpstr>INAB EA Peer Evaluation </vt:lpstr>
      <vt:lpstr>PowerPoint Presentation</vt:lpstr>
      <vt:lpstr>General Data Protection Regulation (GDPR)  Frank Crowe </vt:lpstr>
      <vt:lpstr>What I will talk about today</vt:lpstr>
      <vt:lpstr>The Data Protection Act</vt:lpstr>
      <vt:lpstr>What is Personal Data</vt:lpstr>
      <vt:lpstr>8 core principles of data protection </vt:lpstr>
      <vt:lpstr>Key Data Protection Terms</vt:lpstr>
      <vt:lpstr>GDPR</vt:lpstr>
      <vt:lpstr>8 principles condensed into 6 </vt:lpstr>
      <vt:lpstr>GDPR – New Accountability</vt:lpstr>
      <vt:lpstr>GDPR widens the definition personal data </vt:lpstr>
      <vt:lpstr>GDPR - A Regulation not a Directive</vt:lpstr>
      <vt:lpstr>GDPR applies to all </vt:lpstr>
      <vt:lpstr>GDPR and UK </vt:lpstr>
      <vt:lpstr>Why should we care about GDPR </vt:lpstr>
      <vt:lpstr>Why should we care about GDPR </vt:lpstr>
      <vt:lpstr>Why should we care about GDPR </vt:lpstr>
      <vt:lpstr>Why should we care about GDPR </vt:lpstr>
      <vt:lpstr>Why should we care about GDPR </vt:lpstr>
      <vt:lpstr>Why should we care about GDPR </vt:lpstr>
      <vt:lpstr>Why should we care about GDPR </vt:lpstr>
      <vt:lpstr>Why should we care about GDPR </vt:lpstr>
      <vt:lpstr>Why should we care about GDPR </vt:lpstr>
      <vt:lpstr>Increased Administrative Overhead  </vt:lpstr>
      <vt:lpstr>Going Forward</vt:lpstr>
      <vt:lpstr> </vt:lpstr>
      <vt:lpstr>PowerPoint Presentation</vt:lpstr>
      <vt:lpstr>PowerPoint Presentation</vt:lpstr>
      <vt:lpstr>INAB Processes Induction Training</vt:lpstr>
      <vt:lpstr>INAB Processes Induction Training</vt:lpstr>
      <vt:lpstr>INAB Accreditation Cycle</vt:lpstr>
      <vt:lpstr>INAB Accreditation Cycle</vt:lpstr>
      <vt:lpstr>Visits Management and Assessor Portal</vt:lpstr>
      <vt:lpstr>Visits Management  and Assessor Portal</vt:lpstr>
      <vt:lpstr>Visits Management  and Assessor Portal</vt:lpstr>
      <vt:lpstr>Visits Management  and Assessor Portal</vt:lpstr>
      <vt:lpstr>Visits Management  and Assessor Portal</vt:lpstr>
      <vt:lpstr>Visits Management  and Assessor Portal</vt:lpstr>
      <vt:lpstr>Code of Conduct for Assessment Teams</vt:lpstr>
      <vt:lpstr>INAB Publications -  INAB Website</vt:lpstr>
      <vt:lpstr>INAB Expectations</vt:lpstr>
      <vt:lpstr>INAB Objectives</vt:lpstr>
      <vt:lpstr>INAB Objectives</vt:lpstr>
      <vt:lpstr>Outcomes</vt:lpstr>
      <vt:lpstr>PowerPoint Presentation</vt:lpstr>
      <vt:lpstr>PowerPoint Presentation</vt:lpstr>
      <vt:lpstr>Accreditation</vt:lpstr>
      <vt:lpstr>ISO 17034</vt:lpstr>
      <vt:lpstr>INAB Policy RM </vt:lpstr>
      <vt:lpstr>Significant Changes within ISO 17034</vt:lpstr>
      <vt:lpstr>Inspection ISO 17020 Terms and definitions</vt:lpstr>
      <vt:lpstr>Impartiality</vt:lpstr>
      <vt:lpstr>Independence</vt:lpstr>
      <vt:lpstr>Impartiality / Independence</vt:lpstr>
      <vt:lpstr>Impartiality / Independence–Field Application</vt:lpstr>
      <vt:lpstr>Competence -Independence Type A, B &amp;C</vt:lpstr>
      <vt:lpstr>Testing and/or Inspection </vt:lpstr>
      <vt:lpstr>Testing and/or Inspection </vt:lpstr>
      <vt:lpstr>ISO 17020 / ILAC P15</vt:lpstr>
      <vt:lpstr>ISO 17020 / ILAC P15</vt:lpstr>
      <vt:lpstr>ISO 17020 / ILAC P15</vt:lpstr>
      <vt:lpstr>ILAC G27:06/2017</vt:lpstr>
      <vt:lpstr>ILAC G27:06/2017</vt:lpstr>
      <vt:lpstr>Current EA views that is being considered</vt:lpstr>
      <vt:lpstr>AB Team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 Burke</dc:creator>
  <cp:lastModifiedBy>Orla Ivers</cp:lastModifiedBy>
  <cp:revision>212</cp:revision>
  <dcterms:created xsi:type="dcterms:W3CDTF">2016-09-13T07:41:17Z</dcterms:created>
  <dcterms:modified xsi:type="dcterms:W3CDTF">2018-01-29T12:07:39Z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0x010100FF8A56AA2FB9FD42B4ADC58B4D870B0F</vt:lpwstr>
  </property>
  <property fmtid="{D5CDD505-2E9C-101B-9397-08002B2CF9AE}" pid="3" name="Title">
    <vt:lpwstr>PowerPoint Presentation</vt:lpwstr>
  </property>
  <property fmtid="{D5CDD505-2E9C-101B-9397-08002B2CF9AE}" pid="4" name="Owner">
    <vt:lpwstr/>
  </property>
  <property fmtid="{D5CDD505-2E9C-101B-9397-08002B2CF9AE}" pid="5" name="SPSDescription">
    <vt:lpwstr/>
  </property>
  <property fmtid="{D5CDD505-2E9C-101B-9397-08002B2CF9AE}" pid="6" name="Status">
    <vt:lpwstr/>
  </property>
  <property fmtid="{D5CDD505-2E9C-101B-9397-08002B2CF9AE}" pid="7" name="Record">
    <vt:lpwstr>false</vt:lpwstr>
  </property>
  <property fmtid="{D5CDD505-2E9C-101B-9397-08002B2CF9AE}" pid="8" name="RecordDate">
    <vt:lpwstr/>
  </property>
</Properties>
</file>