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85" r:id="rId2"/>
    <p:sldId id="258" r:id="rId3"/>
    <p:sldId id="262" r:id="rId4"/>
    <p:sldId id="303" r:id="rId5"/>
    <p:sldId id="260" r:id="rId6"/>
    <p:sldId id="307" r:id="rId7"/>
    <p:sldId id="308" r:id="rId8"/>
    <p:sldId id="304" r:id="rId9"/>
    <p:sldId id="264" r:id="rId10"/>
    <p:sldId id="309" r:id="rId11"/>
    <p:sldId id="286" r:id="rId12"/>
    <p:sldId id="298" r:id="rId13"/>
    <p:sldId id="296" r:id="rId14"/>
    <p:sldId id="310" r:id="rId15"/>
    <p:sldId id="311" r:id="rId16"/>
    <p:sldId id="306" r:id="rId17"/>
    <p:sldId id="261" r:id="rId18"/>
    <p:sldId id="301" r:id="rId19"/>
  </p:sldIdLst>
  <p:sldSz cx="9144000" cy="5143500" type="screen16x9"/>
  <p:notesSz cx="6797675" cy="9928225"/>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35" autoAdjust="0"/>
  </p:normalViewPr>
  <p:slideViewPr>
    <p:cSldViewPr>
      <p:cViewPr>
        <p:scale>
          <a:sx n="93" d="100"/>
          <a:sy n="93" d="100"/>
        </p:scale>
        <p:origin x="-1138" y="-408"/>
      </p:cViewPr>
      <p:guideLst>
        <p:guide orient="horz" pos="1620"/>
        <p:guide pos="2880"/>
      </p:guideLst>
    </p:cSldViewPr>
  </p:slideViewPr>
  <p:notesTextViewPr>
    <p:cViewPr>
      <p:scale>
        <a:sx n="1" d="1"/>
        <a:sy n="1" d="1"/>
      </p:scale>
      <p:origin x="0" y="0"/>
    </p:cViewPr>
  </p:notesTextViewPr>
  <p:notesViewPr>
    <p:cSldViewPr>
      <p:cViewPr varScale="1">
        <p:scale>
          <a:sx n="76" d="100"/>
          <a:sy n="76" d="100"/>
        </p:scale>
        <p:origin x="-189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858705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r>
              <a:rPr lang="en-GB"/>
              <a:t>Definitions &amp; Guidance</a:t>
            </a:r>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r>
              <a:rPr lang="en-GB"/>
              <a:t>© Cilmery Fields t/a Savant Technologies 2013</a:t>
            </a:r>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16DDBC0-D3D0-40EB-8CEC-59557982E92F}" type="slidenum">
              <a:rPr lang="en-GB" smtClean="0"/>
              <a:t>‹#›</a:t>
            </a:fld>
            <a:endParaRPr lang="en-GB"/>
          </a:p>
        </p:txBody>
      </p:sp>
    </p:spTree>
    <p:extLst>
      <p:ext uri="{BB962C8B-B14F-4D97-AF65-F5344CB8AC3E}">
        <p14:creationId xmlns:p14="http://schemas.microsoft.com/office/powerpoint/2010/main" val="4205528533"/>
      </p:ext>
    </p:extLst>
  </p:cSld>
  <p:clrMap bg1="lt1" tx1="dk1" bg2="lt2" tx2="dk2" accent1="accent1" accent2="accent2" accent3="accent3" accent4="accent4" accent5="accent5" accent6="accent6" hlink="hlink" folHlink="folHlink"/>
  <p:hf/>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6DDBC0-D3D0-40EB-8CEC-59557982E92F}" type="slidenum">
              <a:rPr lang="en-GB" smtClean="0"/>
              <a:t>1</a:t>
            </a:fld>
            <a:endParaRPr lang="en-GB"/>
          </a:p>
        </p:txBody>
      </p:sp>
      <p:sp>
        <p:nvSpPr>
          <p:cNvPr id="5" name="Date Placeholder 4"/>
          <p:cNvSpPr>
            <a:spLocks noGrp="1"/>
          </p:cNvSpPr>
          <p:nvPr>
            <p:ph type="dt" idx="11"/>
          </p:nvPr>
        </p:nvSpPr>
        <p:spPr/>
        <p:txBody>
          <a:bodyPr/>
          <a:lstStyle/>
          <a:p>
            <a:endParaRPr lang="en-GB"/>
          </a:p>
        </p:txBody>
      </p:sp>
      <p:sp>
        <p:nvSpPr>
          <p:cNvPr id="6" name="Footer Placeholder 5"/>
          <p:cNvSpPr>
            <a:spLocks noGrp="1"/>
          </p:cNvSpPr>
          <p:nvPr>
            <p:ph type="ftr" sz="quarter" idx="12"/>
          </p:nvPr>
        </p:nvSpPr>
        <p:spPr/>
        <p:txBody>
          <a:bodyPr/>
          <a:lstStyle/>
          <a:p>
            <a:r>
              <a:rPr lang="en-GB"/>
              <a:t>© Cilmery Fields t/a Savant Technologies 2013</a:t>
            </a:r>
          </a:p>
        </p:txBody>
      </p:sp>
      <p:sp>
        <p:nvSpPr>
          <p:cNvPr id="7" name="Header Placeholder 6"/>
          <p:cNvSpPr>
            <a:spLocks noGrp="1"/>
          </p:cNvSpPr>
          <p:nvPr>
            <p:ph type="hdr" sz="quarter" idx="13"/>
          </p:nvPr>
        </p:nvSpPr>
        <p:spPr/>
        <p:txBody>
          <a:bodyPr/>
          <a:lstStyle/>
          <a:p>
            <a:r>
              <a:rPr lang="en-GB"/>
              <a:t>Definitions &amp; Guidance</a:t>
            </a:r>
          </a:p>
        </p:txBody>
      </p:sp>
    </p:spTree>
    <p:extLst>
      <p:ext uri="{BB962C8B-B14F-4D97-AF65-F5344CB8AC3E}">
        <p14:creationId xmlns:p14="http://schemas.microsoft.com/office/powerpoint/2010/main" val="1518410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25422B-4DCD-4C69-8FC0-027598510EA2}" type="slidenum">
              <a:rPr lang="en-US"/>
              <a:pPr/>
              <a:t>3</a:t>
            </a:fld>
            <a:endParaRPr lang="en-US"/>
          </a:p>
        </p:txBody>
      </p:sp>
      <p:sp>
        <p:nvSpPr>
          <p:cNvPr id="45058" name="Rectangle 2"/>
          <p:cNvSpPr>
            <a:spLocks noGrp="1" noRot="1" noChangeAspect="1" noChangeArrowheads="1" noTextEdit="1"/>
          </p:cNvSpPr>
          <p:nvPr>
            <p:ph type="sldImg"/>
          </p:nvPr>
        </p:nvSpPr>
        <p:spPr>
          <a:xfrm>
            <a:off x="90488" y="744538"/>
            <a:ext cx="6616700" cy="3722687"/>
          </a:xfrm>
          <a:ln/>
        </p:spPr>
      </p:sp>
      <p:sp>
        <p:nvSpPr>
          <p:cNvPr id="45059"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endParaRPr lang="en-GB"/>
          </a:p>
        </p:txBody>
      </p:sp>
      <p:sp>
        <p:nvSpPr>
          <p:cNvPr id="3" name="Footer Placeholder 2"/>
          <p:cNvSpPr>
            <a:spLocks noGrp="1"/>
          </p:cNvSpPr>
          <p:nvPr>
            <p:ph type="ftr" sz="quarter" idx="11"/>
          </p:nvPr>
        </p:nvSpPr>
        <p:spPr/>
        <p:txBody>
          <a:bodyPr/>
          <a:lstStyle/>
          <a:p>
            <a:r>
              <a:rPr lang="en-GB"/>
              <a:t>© Cilmery Fields t/a Savant Technologies 2013</a:t>
            </a:r>
          </a:p>
        </p:txBody>
      </p:sp>
      <p:sp>
        <p:nvSpPr>
          <p:cNvPr id="4" name="Header Placeholder 3"/>
          <p:cNvSpPr>
            <a:spLocks noGrp="1"/>
          </p:cNvSpPr>
          <p:nvPr>
            <p:ph type="hdr" sz="quarter" idx="12"/>
          </p:nvPr>
        </p:nvSpPr>
        <p:spPr/>
        <p:txBody>
          <a:bodyPr/>
          <a:lstStyle/>
          <a:p>
            <a:r>
              <a:rPr lang="en-GB"/>
              <a:t>Definitions &amp; Guidance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DD9749-8C68-4A3E-B5DC-468E0068657D}" type="slidenum">
              <a:rPr lang="en-US"/>
              <a:pPr/>
              <a:t>5</a:t>
            </a:fld>
            <a:endParaRPr lang="en-US"/>
          </a:p>
        </p:txBody>
      </p:sp>
      <p:sp>
        <p:nvSpPr>
          <p:cNvPr id="49154" name="Rectangle 2"/>
          <p:cNvSpPr>
            <a:spLocks noGrp="1" noRot="1" noChangeAspect="1" noChangeArrowheads="1" noTextEdit="1"/>
          </p:cNvSpPr>
          <p:nvPr>
            <p:ph type="sldImg"/>
          </p:nvPr>
        </p:nvSpPr>
        <p:spPr>
          <a:xfrm>
            <a:off x="90488" y="744538"/>
            <a:ext cx="6616700" cy="3722687"/>
          </a:xfrm>
          <a:ln/>
        </p:spPr>
      </p:sp>
      <p:sp>
        <p:nvSpPr>
          <p:cNvPr id="49155" name="Rectangle 3"/>
          <p:cNvSpPr>
            <a:spLocks noGrp="1" noChangeArrowheads="1"/>
          </p:cNvSpPr>
          <p:nvPr>
            <p:ph type="body" idx="1"/>
          </p:nvPr>
        </p:nvSpPr>
        <p:spPr/>
        <p:txBody>
          <a:bodyPr/>
          <a:lstStyle/>
          <a:p>
            <a:endParaRPr lang="en-GB" dirty="0"/>
          </a:p>
        </p:txBody>
      </p:sp>
      <p:sp>
        <p:nvSpPr>
          <p:cNvPr id="2" name="Date Placeholder 1"/>
          <p:cNvSpPr>
            <a:spLocks noGrp="1"/>
          </p:cNvSpPr>
          <p:nvPr>
            <p:ph type="dt" idx="10"/>
          </p:nvPr>
        </p:nvSpPr>
        <p:spPr/>
        <p:txBody>
          <a:bodyPr/>
          <a:lstStyle/>
          <a:p>
            <a:endParaRPr lang="en-GB"/>
          </a:p>
        </p:txBody>
      </p:sp>
      <p:sp>
        <p:nvSpPr>
          <p:cNvPr id="3" name="Footer Placeholder 2"/>
          <p:cNvSpPr>
            <a:spLocks noGrp="1"/>
          </p:cNvSpPr>
          <p:nvPr>
            <p:ph type="ftr" sz="quarter" idx="11"/>
          </p:nvPr>
        </p:nvSpPr>
        <p:spPr/>
        <p:txBody>
          <a:bodyPr/>
          <a:lstStyle/>
          <a:p>
            <a:r>
              <a:rPr lang="en-GB"/>
              <a:t>© Cilmery Fields t/a Savant Technologies 2013</a:t>
            </a:r>
          </a:p>
        </p:txBody>
      </p:sp>
      <p:sp>
        <p:nvSpPr>
          <p:cNvPr id="4" name="Header Placeholder 3"/>
          <p:cNvSpPr>
            <a:spLocks noGrp="1"/>
          </p:cNvSpPr>
          <p:nvPr>
            <p:ph type="hdr" sz="quarter" idx="12"/>
          </p:nvPr>
        </p:nvSpPr>
        <p:spPr/>
        <p:txBody>
          <a:bodyPr/>
          <a:lstStyle/>
          <a:p>
            <a:r>
              <a:rPr lang="en-GB"/>
              <a:t>Definitions &amp; Guidance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C2066F-90A2-4203-A7AC-3B13740E1A53}" type="slidenum">
              <a:rPr lang="en-US"/>
              <a:pPr/>
              <a:t>17</a:t>
            </a:fld>
            <a:endParaRPr lang="en-US"/>
          </a:p>
        </p:txBody>
      </p:sp>
      <p:sp>
        <p:nvSpPr>
          <p:cNvPr id="47106" name="Rectangle 2"/>
          <p:cNvSpPr>
            <a:spLocks noGrp="1" noRot="1" noChangeAspect="1" noChangeArrowheads="1" noTextEdit="1"/>
          </p:cNvSpPr>
          <p:nvPr>
            <p:ph type="sldImg"/>
          </p:nvPr>
        </p:nvSpPr>
        <p:spPr>
          <a:xfrm>
            <a:off x="90488" y="744538"/>
            <a:ext cx="6616700" cy="3722687"/>
          </a:xfrm>
          <a:ln/>
        </p:spPr>
      </p:sp>
      <p:sp>
        <p:nvSpPr>
          <p:cNvPr id="47107"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endParaRPr lang="en-GB"/>
          </a:p>
        </p:txBody>
      </p:sp>
      <p:sp>
        <p:nvSpPr>
          <p:cNvPr id="3" name="Footer Placeholder 2"/>
          <p:cNvSpPr>
            <a:spLocks noGrp="1"/>
          </p:cNvSpPr>
          <p:nvPr>
            <p:ph type="ftr" sz="quarter" idx="11"/>
          </p:nvPr>
        </p:nvSpPr>
        <p:spPr/>
        <p:txBody>
          <a:bodyPr/>
          <a:lstStyle/>
          <a:p>
            <a:r>
              <a:rPr lang="en-GB"/>
              <a:t>© Cilmery Fields t/a Savant Technologies 2013</a:t>
            </a:r>
          </a:p>
        </p:txBody>
      </p:sp>
      <p:sp>
        <p:nvSpPr>
          <p:cNvPr id="4" name="Header Placeholder 3"/>
          <p:cNvSpPr>
            <a:spLocks noGrp="1"/>
          </p:cNvSpPr>
          <p:nvPr>
            <p:ph type="hdr" sz="quarter" idx="12"/>
          </p:nvPr>
        </p:nvSpPr>
        <p:spPr/>
        <p:txBody>
          <a:bodyPr/>
          <a:lstStyle/>
          <a:p>
            <a:r>
              <a:rPr lang="en-GB"/>
              <a:t>Definitions &amp; Guidance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9" name="Rectangle 18"/>
          <p:cNvSpPr>
            <a:spLocks noChangeArrowheads="1"/>
          </p:cNvSpPr>
          <p:nvPr/>
        </p:nvSpPr>
        <p:spPr bwMode="white">
          <a:xfrm>
            <a:off x="8991600" y="2286"/>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6" name="Rectangle 15"/>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2" name="Rectangle 11"/>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9" name="Subtitle 8"/>
          <p:cNvSpPr>
            <a:spLocks noGrp="1"/>
          </p:cNvSpPr>
          <p:nvPr>
            <p:ph type="subTitle" idx="1"/>
          </p:nvPr>
        </p:nvSpPr>
        <p:spPr>
          <a:xfrm>
            <a:off x="1371600" y="2114550"/>
            <a:ext cx="6400800" cy="1314450"/>
          </a:xfrm>
        </p:spPr>
        <p:txBody>
          <a:bodyPr/>
          <a:lstStyle>
            <a:lvl1pPr marL="0" indent="0" algn="ctr">
              <a:buNone/>
              <a:defRPr sz="1200" b="1" cap="all" spc="188" baseline="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pPr eaLnBrk="1" latinLnBrk="0" hangingPunct="1"/>
            <a:fld id="{61247CE6-2470-43D9-AAF9-0992D2739346}" type="datetime1">
              <a:rPr lang="en-US" smtClean="0"/>
              <a:t>6/12/2018</a:t>
            </a:fld>
            <a:endParaRPr lang="en-US"/>
          </a:p>
        </p:txBody>
      </p:sp>
      <p:sp>
        <p:nvSpPr>
          <p:cNvPr id="17" name="Footer Placeholder 16"/>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7" name="Straight Connector 6"/>
          <p:cNvSpPr>
            <a:spLocks noChangeShapeType="1"/>
          </p:cNvSpPr>
          <p:nvPr/>
        </p:nvSpPr>
        <p:spPr bwMode="auto">
          <a:xfrm>
            <a:off x="155448" y="1815084"/>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400"/>
          </a:p>
        </p:txBody>
      </p:sp>
      <p:sp>
        <p:nvSpPr>
          <p:cNvPr id="10" name="Rectangle 9"/>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400" dirty="0"/>
          </a:p>
        </p:txBody>
      </p:sp>
      <p:sp>
        <p:nvSpPr>
          <p:cNvPr id="13" name="Oval 12"/>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14" name="Oval 13"/>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29" name="Slide Number Placeholder 28"/>
          <p:cNvSpPr>
            <a:spLocks noGrp="1"/>
          </p:cNvSpPr>
          <p:nvPr>
            <p:ph type="sldNum" sz="quarter" idx="12"/>
          </p:nvPr>
        </p:nvSpPr>
        <p:spPr>
          <a:xfrm>
            <a:off x="4343400" y="1649589"/>
            <a:ext cx="457200" cy="330994"/>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285750"/>
            <a:ext cx="7772400" cy="1314450"/>
          </a:xfrm>
        </p:spPr>
        <p:txBody>
          <a:bodyPr anchor="b"/>
          <a:lstStyle>
            <a:lvl1pPr>
              <a:defRPr sz="3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451C2F9D-031C-4FF5-AA4C-D6B824725E30}" type="datetime1">
              <a:rPr lang="en-US" smtClean="0"/>
              <a:t>6/12/2018</a:t>
            </a:fld>
            <a:endParaRPr lang="en-US"/>
          </a:p>
        </p:txBody>
      </p:sp>
      <p:sp>
        <p:nvSpPr>
          <p:cNvPr id="5" name="Footer Placeholder 4"/>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8" name="Rectangle 7"/>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9" name="Rectangle 8"/>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0" name="Rectangle 9"/>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1" name="Rectangle 10"/>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2" name="Rectangle 11"/>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400" dirty="0"/>
          </a:p>
        </p:txBody>
      </p:sp>
      <p:sp>
        <p:nvSpPr>
          <p:cNvPr id="13" name="Straight Connector 12"/>
          <p:cNvSpPr>
            <a:spLocks noChangeShapeType="1"/>
          </p:cNvSpPr>
          <p:nvPr/>
        </p:nvSpPr>
        <p:spPr bwMode="auto">
          <a:xfrm rot="5400000">
            <a:off x="4802505" y="2458593"/>
            <a:ext cx="468401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400"/>
          </a:p>
        </p:txBody>
      </p:sp>
      <p:sp>
        <p:nvSpPr>
          <p:cNvPr id="14" name="Oval 13"/>
          <p:cNvSpPr/>
          <p:nvPr/>
        </p:nvSpPr>
        <p:spPr>
          <a:xfrm>
            <a:off x="6839712"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15" name="Oval 14"/>
          <p:cNvSpPr/>
          <p:nvPr/>
        </p:nvSpPr>
        <p:spPr>
          <a:xfrm>
            <a:off x="6934200" y="2265188"/>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6" name="Slide Number Placeholder 5"/>
          <p:cNvSpPr>
            <a:spLocks noGrp="1"/>
          </p:cNvSpPr>
          <p:nvPr>
            <p:ph type="sldNum" sz="quarter" idx="12"/>
          </p:nvPr>
        </p:nvSpPr>
        <p:spPr>
          <a:xfrm>
            <a:off x="6915912" y="2257427"/>
            <a:ext cx="457200" cy="330994"/>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228600"/>
            <a:ext cx="6553200" cy="43660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530809B4-94DA-4F32-B9DB-22339CF569E0}" type="datetime1">
              <a:rPr lang="en-US" smtClean="0"/>
              <a:t>6/12/2018</a:t>
            </a:fld>
            <a:endParaRPr lang="en-US"/>
          </a:p>
        </p:txBody>
      </p:sp>
      <p:sp>
        <p:nvSpPr>
          <p:cNvPr id="5" name="Footer Placeholder 4"/>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2" name="Vertical Title 1"/>
          <p:cNvSpPr>
            <a:spLocks noGrp="1"/>
          </p:cNvSpPr>
          <p:nvPr>
            <p:ph type="title" orient="vert"/>
          </p:nvPr>
        </p:nvSpPr>
        <p:spPr>
          <a:xfrm>
            <a:off x="7391400" y="228602"/>
            <a:ext cx="1447800" cy="4388644"/>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228600"/>
            <a:ext cx="6400800" cy="10858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2133600" y="1485900"/>
            <a:ext cx="3124200" cy="3028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10200" y="1485900"/>
            <a:ext cx="3124200" cy="3028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2133600" y="4686300"/>
            <a:ext cx="1295400" cy="342900"/>
          </a:xfrm>
        </p:spPr>
        <p:txBody>
          <a:bodyPr/>
          <a:lstStyle>
            <a:lvl1pPr>
              <a:defRPr/>
            </a:lvl1pPr>
          </a:lstStyle>
          <a:p>
            <a:fld id="{CE87B9F3-C9B3-425B-AF08-5779166204F6}" type="datetime1">
              <a:rPr lang="en-US" smtClean="0"/>
              <a:t>6/12/2018</a:t>
            </a:fld>
            <a:endParaRPr lang="en-US"/>
          </a:p>
        </p:txBody>
      </p:sp>
      <p:sp>
        <p:nvSpPr>
          <p:cNvPr id="6" name="Footer Placeholder 5"/>
          <p:cNvSpPr>
            <a:spLocks noGrp="1"/>
          </p:cNvSpPr>
          <p:nvPr>
            <p:ph type="ftr" sz="quarter" idx="11"/>
          </p:nvPr>
        </p:nvSpPr>
        <p:spPr>
          <a:xfrm>
            <a:off x="3886200" y="4686300"/>
            <a:ext cx="2895600" cy="342900"/>
          </a:xfrm>
        </p:spPr>
        <p:txBody>
          <a:bodyPr/>
          <a:lstStyle>
            <a:lvl1pPr>
              <a:defRPr/>
            </a:lvl1pPr>
          </a:lstStyle>
          <a:p>
            <a:r>
              <a:rPr lang="en-GB"/>
              <a:t>Les Coveney, INAB Calibration &amp; Uncertainty Day, 18th June 2018</a:t>
            </a:r>
            <a:endParaRPr lang="en-US"/>
          </a:p>
        </p:txBody>
      </p:sp>
      <p:sp>
        <p:nvSpPr>
          <p:cNvPr id="7" name="Slide Number Placeholder 6"/>
          <p:cNvSpPr>
            <a:spLocks noGrp="1"/>
          </p:cNvSpPr>
          <p:nvPr>
            <p:ph type="sldNum" sz="quarter" idx="12"/>
          </p:nvPr>
        </p:nvSpPr>
        <p:spPr>
          <a:xfrm>
            <a:off x="7239000" y="4686300"/>
            <a:ext cx="1295400" cy="342900"/>
          </a:xfrm>
        </p:spPr>
        <p:txBody>
          <a:bodyPr/>
          <a:lstStyle>
            <a:lvl1pPr>
              <a:defRPr/>
            </a:lvl1pPr>
          </a:lstStyle>
          <a:p>
            <a:fld id="{159F39E4-E52F-4771-9706-6E8D306F6A51}" type="slidenum">
              <a:rPr lang="en-US"/>
              <a:pPr/>
              <a:t>‹#›</a:t>
            </a:fld>
            <a:endParaRPr lang="en-US"/>
          </a:p>
        </p:txBody>
      </p:sp>
    </p:spTree>
    <p:extLst>
      <p:ext uri="{BB962C8B-B14F-4D97-AF65-F5344CB8AC3E}">
        <p14:creationId xmlns:p14="http://schemas.microsoft.com/office/powerpoint/2010/main" val="438404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228600"/>
            <a:ext cx="6400800" cy="10858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2133600" y="1485900"/>
            <a:ext cx="3124200" cy="3028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5410200" y="1485900"/>
            <a:ext cx="3124200" cy="1457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5410200" y="3057525"/>
            <a:ext cx="3124200" cy="1457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Date Placeholder 5"/>
          <p:cNvSpPr>
            <a:spLocks noGrp="1"/>
          </p:cNvSpPr>
          <p:nvPr>
            <p:ph type="dt" sz="half" idx="10"/>
          </p:nvPr>
        </p:nvSpPr>
        <p:spPr>
          <a:xfrm>
            <a:off x="2133600" y="4686300"/>
            <a:ext cx="1295400" cy="342900"/>
          </a:xfrm>
        </p:spPr>
        <p:txBody>
          <a:bodyPr/>
          <a:lstStyle>
            <a:lvl1pPr>
              <a:defRPr/>
            </a:lvl1pPr>
          </a:lstStyle>
          <a:p>
            <a:fld id="{FF7A7F32-C79F-458C-A24A-D58456015FFE}" type="datetime1">
              <a:rPr lang="en-US" smtClean="0"/>
              <a:t>6/12/2018</a:t>
            </a:fld>
            <a:endParaRPr lang="en-US"/>
          </a:p>
        </p:txBody>
      </p:sp>
      <p:sp>
        <p:nvSpPr>
          <p:cNvPr id="7" name="Footer Placeholder 6"/>
          <p:cNvSpPr>
            <a:spLocks noGrp="1"/>
          </p:cNvSpPr>
          <p:nvPr>
            <p:ph type="ftr" sz="quarter" idx="11"/>
          </p:nvPr>
        </p:nvSpPr>
        <p:spPr>
          <a:xfrm>
            <a:off x="3886200" y="4686300"/>
            <a:ext cx="2895600" cy="342900"/>
          </a:xfrm>
        </p:spPr>
        <p:txBody>
          <a:bodyPr/>
          <a:lstStyle>
            <a:lvl1pPr>
              <a:defRPr/>
            </a:lvl1pPr>
          </a:lstStyle>
          <a:p>
            <a:r>
              <a:rPr lang="en-GB"/>
              <a:t>Les Coveney, INAB Calibration &amp; Uncertainty Day, 18th June 2018</a:t>
            </a:r>
            <a:endParaRPr lang="en-US"/>
          </a:p>
        </p:txBody>
      </p:sp>
      <p:sp>
        <p:nvSpPr>
          <p:cNvPr id="8" name="Slide Number Placeholder 7"/>
          <p:cNvSpPr>
            <a:spLocks noGrp="1"/>
          </p:cNvSpPr>
          <p:nvPr>
            <p:ph type="sldNum" sz="quarter" idx="12"/>
          </p:nvPr>
        </p:nvSpPr>
        <p:spPr>
          <a:xfrm>
            <a:off x="7239000" y="4686300"/>
            <a:ext cx="1295400" cy="342900"/>
          </a:xfrm>
        </p:spPr>
        <p:txBody>
          <a:bodyPr/>
          <a:lstStyle>
            <a:lvl1pPr>
              <a:defRPr/>
            </a:lvl1pPr>
          </a:lstStyle>
          <a:p>
            <a:fld id="{241B9771-94E4-4737-8547-E0126A7D7507}" type="slidenum">
              <a:rPr lang="en-US"/>
              <a:pPr/>
              <a:t>‹#›</a:t>
            </a:fld>
            <a:endParaRPr lang="en-US"/>
          </a:p>
        </p:txBody>
      </p:sp>
    </p:spTree>
    <p:extLst>
      <p:ext uri="{BB962C8B-B14F-4D97-AF65-F5344CB8AC3E}">
        <p14:creationId xmlns:p14="http://schemas.microsoft.com/office/powerpoint/2010/main" val="578917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pPr eaLnBrk="1" latinLnBrk="0" hangingPunct="1"/>
            <a:fld id="{97367F75-6B13-4832-AE7F-0C311BA7329A}" type="datetime1">
              <a:rPr lang="en-US" smtClean="0"/>
              <a:t>6/12/2018</a:t>
            </a:fld>
            <a:endParaRPr lang="en-US"/>
          </a:p>
        </p:txBody>
      </p:sp>
      <p:sp>
        <p:nvSpPr>
          <p:cNvPr id="5" name="Footer Placeholder 4"/>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6" name="Slide Number Placeholder 5"/>
          <p:cNvSpPr>
            <a:spLocks noGrp="1"/>
          </p:cNvSpPr>
          <p:nvPr>
            <p:ph type="sldNum" sz="quarter" idx="12"/>
          </p:nvPr>
        </p:nvSpPr>
        <p:spPr>
          <a:xfrm>
            <a:off x="4361688" y="769780"/>
            <a:ext cx="457200" cy="330994"/>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145286"/>
            <a:ext cx="8503920" cy="3429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6" name="Rectangle 1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8" name="Rectangle 17"/>
          <p:cNvSpPr>
            <a:spLocks noChangeArrowheads="1"/>
          </p:cNvSpPr>
          <p:nvPr/>
        </p:nvSpPr>
        <p:spPr bwMode="white">
          <a:xfrm>
            <a:off x="8991600"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9" name="Rectangle 18"/>
          <p:cNvSpPr>
            <a:spLocks noChangeArrowheads="1"/>
          </p:cNvSpPr>
          <p:nvPr/>
        </p:nvSpPr>
        <p:spPr bwMode="white">
          <a:xfrm>
            <a:off x="152400" y="1714500"/>
            <a:ext cx="8833104" cy="228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2" name="Rectangle 11"/>
          <p:cNvSpPr>
            <a:spLocks noChangeArrowheads="1"/>
          </p:cNvSpPr>
          <p:nvPr/>
        </p:nvSpPr>
        <p:spPr bwMode="auto">
          <a:xfrm>
            <a:off x="155448" y="106764"/>
            <a:ext cx="8833104" cy="1604772"/>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3" name="Text Placeholder 2"/>
          <p:cNvSpPr>
            <a:spLocks noGrp="1"/>
          </p:cNvSpPr>
          <p:nvPr>
            <p:ph type="body" idx="1"/>
          </p:nvPr>
        </p:nvSpPr>
        <p:spPr>
          <a:xfrm>
            <a:off x="1368426" y="2057400"/>
            <a:ext cx="6480174" cy="1254919"/>
          </a:xfrm>
        </p:spPr>
        <p:txBody>
          <a:bodyPr anchor="t"/>
          <a:lstStyle>
            <a:lvl1pPr marL="0" indent="0" algn="ctr">
              <a:buNone/>
              <a:defRPr sz="1200" b="1" cap="all" spc="188" baseline="0">
                <a:solidFill>
                  <a:schemeClr val="tx2"/>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4" name="Rectangle 13"/>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400" dirty="0"/>
          </a:p>
        </p:txBody>
      </p:sp>
      <p:sp>
        <p:nvSpPr>
          <p:cNvPr id="5" name="Footer Placeholder 4"/>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4" name="Date Placeholder 3"/>
          <p:cNvSpPr>
            <a:spLocks noGrp="1"/>
          </p:cNvSpPr>
          <p:nvPr>
            <p:ph type="dt" sz="half" idx="10"/>
          </p:nvPr>
        </p:nvSpPr>
        <p:spPr/>
        <p:txBody>
          <a:bodyPr/>
          <a:lstStyle/>
          <a:p>
            <a:pPr eaLnBrk="1" latinLnBrk="0" hangingPunct="1"/>
            <a:fld id="{05DB0C32-CDCE-4BA4-AD8A-4E66F0BC5248}" type="datetime1">
              <a:rPr lang="en-US" smtClean="0"/>
              <a:t>6/12/2018</a:t>
            </a:fld>
            <a:endParaRPr lang="en-US"/>
          </a:p>
        </p:txBody>
      </p:sp>
      <p:sp>
        <p:nvSpPr>
          <p:cNvPr id="8" name="Straight Connector 7"/>
          <p:cNvSpPr>
            <a:spLocks noChangeShapeType="1"/>
          </p:cNvSpPr>
          <p:nvPr/>
        </p:nvSpPr>
        <p:spPr bwMode="auto">
          <a:xfrm>
            <a:off x="152400" y="18288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400"/>
          </a:p>
        </p:txBody>
      </p:sp>
      <p:sp>
        <p:nvSpPr>
          <p:cNvPr id="10" name="Oval 9"/>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11" name="Oval 10"/>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6" name="Slide Number Placeholder 5"/>
          <p:cNvSpPr>
            <a:spLocks noGrp="1"/>
          </p:cNvSpPr>
          <p:nvPr>
            <p:ph type="sldNum" sz="quarter" idx="12"/>
          </p:nvPr>
        </p:nvSpPr>
        <p:spPr>
          <a:xfrm>
            <a:off x="4343400" y="1649589"/>
            <a:ext cx="457200" cy="330994"/>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400050"/>
            <a:ext cx="7772400" cy="1143000"/>
          </a:xfrm>
        </p:spPr>
        <p:txBody>
          <a:bodyPr anchor="b"/>
          <a:lstStyle>
            <a:lvl1pPr algn="ctr">
              <a:buNone/>
              <a:defRPr sz="3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569214"/>
          </a:xfrm>
        </p:spPr>
        <p:txBody>
          <a:bodyPr/>
          <a:lstStyle/>
          <a:p>
            <a:r>
              <a:rPr kumimoji="0" lang="en-US"/>
              <a:t>Click to edit Master title style</a:t>
            </a:r>
          </a:p>
        </p:txBody>
      </p:sp>
      <p:sp>
        <p:nvSpPr>
          <p:cNvPr id="5" name="Date Placeholder 4"/>
          <p:cNvSpPr>
            <a:spLocks noGrp="1"/>
          </p:cNvSpPr>
          <p:nvPr>
            <p:ph type="dt" sz="half" idx="10"/>
          </p:nvPr>
        </p:nvSpPr>
        <p:spPr>
          <a:xfrm>
            <a:off x="5791200" y="4807458"/>
            <a:ext cx="3044952" cy="274320"/>
          </a:xfrm>
        </p:spPr>
        <p:txBody>
          <a:bodyPr/>
          <a:lstStyle/>
          <a:p>
            <a:pPr eaLnBrk="1" latinLnBrk="0" hangingPunct="1"/>
            <a:fld id="{9A9F3205-0E45-4D86-875A-BCFFA564FBF9}" type="datetime1">
              <a:rPr lang="en-US" smtClean="0"/>
              <a:t>6/12/2018</a:t>
            </a:fld>
            <a:endParaRPr lang="en-US"/>
          </a:p>
        </p:txBody>
      </p:sp>
      <p:sp>
        <p:nvSpPr>
          <p:cNvPr id="6" name="Footer Placeholder 5"/>
          <p:cNvSpPr>
            <a:spLocks noGrp="1"/>
          </p:cNvSpPr>
          <p:nvPr>
            <p:ph type="ftr" sz="quarter" idx="11"/>
          </p:nvPr>
        </p:nvSpPr>
        <p:spPr/>
        <p:txBody>
          <a:bodyPr/>
          <a:lstStyle/>
          <a:p>
            <a:r>
              <a:rPr kumimoji="0" lang="en-GB"/>
              <a:t>Les Coveney, INAB Calibration &amp; Uncertainty Day, 18th June 2018</a:t>
            </a:r>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1" y="1181740"/>
            <a:ext cx="8921" cy="3614668"/>
          </a:xfrm>
          <a:prstGeom prst="line">
            <a:avLst/>
          </a:prstGeom>
          <a:noFill/>
          <a:ln w="9525" cap="flat" cmpd="sng" algn="ctr">
            <a:solidFill>
              <a:schemeClr val="tx2"/>
            </a:solidFill>
            <a:prstDash val="sysDash"/>
            <a:round/>
            <a:headEnd type="none" w="med" len="med"/>
            <a:tailEnd type="none" w="med" len="med"/>
          </a:ln>
          <a:effectLst/>
        </p:spPr>
        <p:txBody>
          <a:bodyPr vert="horz" wrap="none" lIns="68580" tIns="34290" rIns="68580" bIns="34290" anchor="ctr" compatLnSpc="1"/>
          <a:lstStyle/>
          <a:p>
            <a:endParaRPr kumimoji="0" lang="en-US" sz="1400"/>
          </a:p>
        </p:txBody>
      </p:sp>
      <p:sp>
        <p:nvSpPr>
          <p:cNvPr id="10" name="Content Placeholder 9"/>
          <p:cNvSpPr>
            <a:spLocks noGrp="1"/>
          </p:cNvSpPr>
          <p:nvPr>
            <p:ph sz="half" idx="1"/>
          </p:nvPr>
        </p:nvSpPr>
        <p:spPr>
          <a:xfrm>
            <a:off x="301752" y="1028700"/>
            <a:ext cx="4038600" cy="3511296"/>
          </a:xfrm>
        </p:spPr>
        <p:txBody>
          <a:bodyPr/>
          <a:lstStyle>
            <a:lvl1pPr>
              <a:defRPr sz="19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028700"/>
            <a:ext cx="4038600" cy="3511296"/>
          </a:xfrm>
        </p:spPr>
        <p:txBody>
          <a:bodyPr/>
          <a:lstStyle>
            <a:lvl1pPr>
              <a:defRPr sz="19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650206"/>
            <a:ext cx="0" cy="3140964"/>
          </a:xfrm>
          <a:prstGeom prst="line">
            <a:avLst/>
          </a:prstGeom>
          <a:noFill/>
          <a:ln w="9525" cap="flat" cmpd="sng" algn="ctr">
            <a:solidFill>
              <a:schemeClr val="tx2"/>
            </a:solidFill>
            <a:prstDash val="sysDash"/>
            <a:round/>
            <a:headEnd type="none" w="med" len="med"/>
            <a:tailEnd type="none" w="med" len="med"/>
          </a:ln>
          <a:effectLst/>
        </p:spPr>
        <p:txBody>
          <a:bodyPr vert="horz" wrap="none" lIns="68580" tIns="34290" rIns="68580" bIns="34290" anchor="ctr" compatLnSpc="1"/>
          <a:lstStyle/>
          <a:p>
            <a:endParaRPr kumimoji="0" lang="en-US" sz="1400"/>
          </a:p>
        </p:txBody>
      </p:sp>
      <p:sp>
        <p:nvSpPr>
          <p:cNvPr id="20" name="Rectangle 19"/>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21" name="Rectangle 20"/>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22" name="Rectangle 21"/>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1" name="Rectangle 10"/>
          <p:cNvSpPr/>
          <p:nvPr/>
        </p:nvSpPr>
        <p:spPr>
          <a:xfrm>
            <a:off x="152400" y="1028700"/>
            <a:ext cx="8833104"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13" name="Rectangle 12"/>
          <p:cNvSpPr>
            <a:spLocks noChangeArrowheads="1"/>
          </p:cNvSpPr>
          <p:nvPr/>
        </p:nvSpPr>
        <p:spPr bwMode="auto">
          <a:xfrm>
            <a:off x="145923" y="4793742"/>
            <a:ext cx="8833104" cy="233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3" name="Text Placeholder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1700" b="1" dirty="0" smtClean="0">
                <a:solidFill>
                  <a:srgbClr val="FFFFFF"/>
                </a:solidFill>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1700" b="1"/>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pPr eaLnBrk="1" latinLnBrk="0" hangingPunct="1"/>
            <a:fld id="{87542999-232E-4A64-B2E4-30493167C792}" type="datetime1">
              <a:rPr lang="en-US" smtClean="0"/>
              <a:t>6/12/2018</a:t>
            </a:fld>
            <a:endParaRPr lang="en-US"/>
          </a:p>
        </p:txBody>
      </p:sp>
      <p:sp>
        <p:nvSpPr>
          <p:cNvPr id="8" name="Footer Placeholder 7"/>
          <p:cNvSpPr>
            <a:spLocks noGrp="1"/>
          </p:cNvSpPr>
          <p:nvPr>
            <p:ph type="ftr" sz="quarter" idx="11"/>
          </p:nvPr>
        </p:nvSpPr>
        <p:spPr>
          <a:xfrm>
            <a:off x="304800" y="4807458"/>
            <a:ext cx="3581400" cy="274320"/>
          </a:xfrm>
        </p:spPr>
        <p:txBody>
          <a:bodyPr/>
          <a:lstStyle/>
          <a:p>
            <a:r>
              <a:rPr kumimoji="0" lang="en-GB"/>
              <a:t>Les Coveney, INAB Calibration &amp; Uncertainty Day, 18th June 2018</a:t>
            </a:r>
            <a:endParaRPr kumimoji="0" lang="en-US"/>
          </a:p>
        </p:txBody>
      </p:sp>
      <p:sp>
        <p:nvSpPr>
          <p:cNvPr id="15" name="Straight Connector 14"/>
          <p:cNvSpPr>
            <a:spLocks noChangeShapeType="1"/>
          </p:cNvSpPr>
          <p:nvPr/>
        </p:nvSpPr>
        <p:spPr bwMode="auto">
          <a:xfrm>
            <a:off x="152400" y="96012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400"/>
          </a:p>
        </p:txBody>
      </p:sp>
      <p:sp>
        <p:nvSpPr>
          <p:cNvPr id="18" name="Rectangle 1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400" dirty="0"/>
          </a:p>
        </p:txBody>
      </p:sp>
      <p:sp>
        <p:nvSpPr>
          <p:cNvPr id="24" name="Content Placeholder 23"/>
          <p:cNvSpPr>
            <a:spLocks noGrp="1"/>
          </p:cNvSpPr>
          <p:nvPr>
            <p:ph sz="quarter" idx="2"/>
          </p:nvPr>
        </p:nvSpPr>
        <p:spPr>
          <a:xfrm>
            <a:off x="301752" y="1853537"/>
            <a:ext cx="4041648" cy="286380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1853537"/>
            <a:ext cx="4038600" cy="286664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27" name="Oval 26"/>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9" name="Slide Number Placeholder 8"/>
          <p:cNvSpPr>
            <a:spLocks noGrp="1"/>
          </p:cNvSpPr>
          <p:nvPr>
            <p:ph type="sldNum" sz="quarter" idx="12"/>
          </p:nvPr>
        </p:nvSpPr>
        <p:spPr>
          <a:xfrm>
            <a:off x="4343400" y="781813"/>
            <a:ext cx="457200" cy="330994"/>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eaLnBrk="1" latinLnBrk="0" hangingPunct="1"/>
            <a:fld id="{D7C5020D-0705-43DF-8176-DD3EE5084414}" type="datetime1">
              <a:rPr lang="en-US" smtClean="0"/>
              <a:t>6/12/2018</a:t>
            </a:fld>
            <a:endParaRPr lang="en-US"/>
          </a:p>
        </p:txBody>
      </p:sp>
      <p:sp>
        <p:nvSpPr>
          <p:cNvPr id="4" name="Footer Placeholder 3"/>
          <p:cNvSpPr>
            <a:spLocks noGrp="1"/>
          </p:cNvSpPr>
          <p:nvPr>
            <p:ph type="ftr" sz="quarter" idx="11"/>
          </p:nvPr>
        </p:nvSpPr>
        <p:spPr/>
        <p:txBody>
          <a:bodyPr/>
          <a:lstStyle/>
          <a:p>
            <a:r>
              <a:rPr kumimoji="0" lang="en-GB"/>
              <a:t>Les Coveney, INAB Calibration &amp; Uncertainty Day, 18th June 2018</a:t>
            </a:r>
            <a:endParaRPr kumimoji="0" lang="en-US" dirty="0"/>
          </a:p>
        </p:txBody>
      </p:sp>
      <p:sp>
        <p:nvSpPr>
          <p:cNvPr id="5" name="Slide Number Placeholder 4"/>
          <p:cNvSpPr>
            <a:spLocks noGrp="1"/>
          </p:cNvSpPr>
          <p:nvPr>
            <p:ph type="sldNum" sz="quarter" idx="12"/>
          </p:nvPr>
        </p:nvSpPr>
        <p:spPr>
          <a:xfrm>
            <a:off x="4343400" y="777016"/>
            <a:ext cx="457200" cy="330994"/>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8" name="Rectangle 7"/>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0" name="Rectangle 9"/>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5" name="Rectangle 4"/>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6" name="Rectangle 5"/>
          <p:cNvSpPr>
            <a:spLocks noChangeArrowheads="1"/>
          </p:cNvSpPr>
          <p:nvPr/>
        </p:nvSpPr>
        <p:spPr bwMode="auto">
          <a:xfrm>
            <a:off x="152400" y="118872"/>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400" dirty="0"/>
          </a:p>
        </p:txBody>
      </p:sp>
      <p:sp>
        <p:nvSpPr>
          <p:cNvPr id="2" name="Date Placeholder 1"/>
          <p:cNvSpPr>
            <a:spLocks noGrp="1"/>
          </p:cNvSpPr>
          <p:nvPr>
            <p:ph type="dt" sz="half" idx="10"/>
          </p:nvPr>
        </p:nvSpPr>
        <p:spPr/>
        <p:txBody>
          <a:bodyPr/>
          <a:lstStyle/>
          <a:p>
            <a:pPr eaLnBrk="1" latinLnBrk="0" hangingPunct="1"/>
            <a:fld id="{8DD80319-EC4C-42A6-A661-CF55741C023A}" type="datetime1">
              <a:rPr lang="en-US" smtClean="0"/>
              <a:t>6/12/2018</a:t>
            </a:fld>
            <a:endParaRPr lang="en-US"/>
          </a:p>
        </p:txBody>
      </p:sp>
      <p:sp>
        <p:nvSpPr>
          <p:cNvPr id="3" name="Footer Placeholder 2"/>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4" name="Slide Number Placeholder 3"/>
          <p:cNvSpPr>
            <a:spLocks noGrp="1"/>
          </p:cNvSpPr>
          <p:nvPr>
            <p:ph type="sldNum" sz="quarter" idx="12"/>
          </p:nvPr>
        </p:nvSpPr>
        <p:spPr>
          <a:xfrm>
            <a:off x="4267200" y="4743450"/>
            <a:ext cx="609600" cy="330993"/>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14300"/>
            <a:ext cx="8833104" cy="2286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8" name="Rectangle 17"/>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6" name="Rectangle 15"/>
          <p:cNvSpPr>
            <a:spLocks noChangeArrowheads="1"/>
          </p:cNvSpPr>
          <p:nvPr/>
        </p:nvSpPr>
        <p:spPr bwMode="white">
          <a:xfrm>
            <a:off x="0" y="0"/>
            <a:ext cx="9144000" cy="8915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3" name="Rectangle 12"/>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2" name="Title 1"/>
          <p:cNvSpPr>
            <a:spLocks noGrp="1"/>
          </p:cNvSpPr>
          <p:nvPr>
            <p:ph type="title"/>
          </p:nvPr>
        </p:nvSpPr>
        <p:spPr>
          <a:xfrm>
            <a:off x="381000" y="685800"/>
            <a:ext cx="2362200" cy="742950"/>
          </a:xfrm>
        </p:spPr>
        <p:txBody>
          <a:bodyPr anchor="b">
            <a:noAutofit/>
          </a:bodyPr>
          <a:lstStyle>
            <a:lvl1pPr algn="l">
              <a:buNone/>
              <a:defRPr sz="17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485901"/>
            <a:ext cx="2362200" cy="3108722"/>
          </a:xfrm>
        </p:spPr>
        <p:txBody>
          <a:bodyPr/>
          <a:lstStyle>
            <a:lvl1pPr marL="0" indent="0">
              <a:spcAft>
                <a:spcPts val="750"/>
              </a:spcAft>
              <a:buNone/>
              <a:defRPr sz="1200">
                <a:solidFill>
                  <a:srgbClr val="FFFFFF"/>
                </a:solidFill>
              </a:defRPr>
            </a:lvl1pPr>
            <a:lvl2pPr>
              <a:buNone/>
              <a:defRPr sz="900"/>
            </a:lvl2pPr>
            <a:lvl3pPr>
              <a:buNone/>
              <a:defRPr sz="800"/>
            </a:lvl3pPr>
            <a:lvl4pPr>
              <a:buNone/>
              <a:defRPr sz="700"/>
            </a:lvl4pPr>
            <a:lvl5pPr>
              <a:buNone/>
              <a:defRPr sz="7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400" dirty="0"/>
          </a:p>
        </p:txBody>
      </p:sp>
      <p:sp>
        <p:nvSpPr>
          <p:cNvPr id="9" name="Straight Connector 8"/>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400"/>
          </a:p>
        </p:txBody>
      </p:sp>
      <p:sp>
        <p:nvSpPr>
          <p:cNvPr id="20" name="Content Placeholder 19"/>
          <p:cNvSpPr>
            <a:spLocks noGrp="1"/>
          </p:cNvSpPr>
          <p:nvPr>
            <p:ph sz="quarter" idx="1"/>
          </p:nvPr>
        </p:nvSpPr>
        <p:spPr>
          <a:xfrm>
            <a:off x="3124200" y="514350"/>
            <a:ext cx="5638800" cy="405765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11" name="Oval 10"/>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7" name="Slide Number Placeholder 6"/>
          <p:cNvSpPr>
            <a:spLocks noGrp="1"/>
          </p:cNvSpPr>
          <p:nvPr>
            <p:ph type="sldNum" sz="quarter" idx="12"/>
          </p:nvPr>
        </p:nvSpPr>
        <p:spPr>
          <a:xfrm>
            <a:off x="1371600" y="234555"/>
            <a:ext cx="457200" cy="330994"/>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4791290"/>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5" name="Date Placeholder 4"/>
          <p:cNvSpPr>
            <a:spLocks noGrp="1"/>
          </p:cNvSpPr>
          <p:nvPr>
            <p:ph type="dt" sz="half" idx="10"/>
          </p:nvPr>
        </p:nvSpPr>
        <p:spPr/>
        <p:txBody>
          <a:bodyPr/>
          <a:lstStyle/>
          <a:p>
            <a:pPr eaLnBrk="1" latinLnBrk="0" hangingPunct="1"/>
            <a:fld id="{0E9F00C4-C37A-4793-B8FB-6FED4426D586}" type="datetime1">
              <a:rPr lang="en-US" smtClean="0"/>
              <a:t>6/12/2018</a:t>
            </a:fld>
            <a:endParaRPr lang="en-US"/>
          </a:p>
        </p:txBody>
      </p:sp>
      <p:sp>
        <p:nvSpPr>
          <p:cNvPr id="6" name="Footer Placeholder 5"/>
          <p:cNvSpPr>
            <a:spLocks noGrp="1"/>
          </p:cNvSpPr>
          <p:nvPr>
            <p:ph type="ftr" sz="quarter" idx="11"/>
          </p:nvPr>
        </p:nvSpPr>
        <p:spPr>
          <a:xfrm>
            <a:off x="301752" y="4808136"/>
            <a:ext cx="3383280" cy="274320"/>
          </a:xfrm>
        </p:spPr>
        <p:txBody>
          <a:bodyPr/>
          <a:lstStyle/>
          <a:p>
            <a:r>
              <a:rPr kumimoji="0" lang="en-GB"/>
              <a:t>Les Coveney, INAB Calibration &amp; Uncertainty Day, 18th June 2018</a:t>
            </a:r>
            <a:endParaRPr kumimoji="0"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40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6" name="Rectangle 15"/>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7" name="Rectangle 16"/>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dirty="0"/>
          </a:p>
        </p:txBody>
      </p:sp>
      <p:sp>
        <p:nvSpPr>
          <p:cNvPr id="20" name="Rectangle 19"/>
          <p:cNvSpPr>
            <a:spLocks noChangeArrowheads="1"/>
          </p:cNvSpPr>
          <p:nvPr/>
        </p:nvSpPr>
        <p:spPr bwMode="auto">
          <a:xfrm>
            <a:off x="152400" y="114300"/>
            <a:ext cx="8833104" cy="226314"/>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8" name="Rectangle 7"/>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15" name="Rectangle 14"/>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400" dirty="0"/>
          </a:p>
        </p:txBody>
      </p:sp>
      <p:sp>
        <p:nvSpPr>
          <p:cNvPr id="12" name="Oval 11"/>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13" name="Oval 12"/>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7" name="Slide Number Placeholder 6"/>
          <p:cNvSpPr>
            <a:spLocks noGrp="1"/>
          </p:cNvSpPr>
          <p:nvPr>
            <p:ph type="sldNum" sz="quarter" idx="12"/>
          </p:nvPr>
        </p:nvSpPr>
        <p:spPr>
          <a:xfrm>
            <a:off x="1371600" y="234555"/>
            <a:ext cx="457200" cy="330994"/>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3771900"/>
            <a:ext cx="5867400" cy="914400"/>
          </a:xfrm>
        </p:spPr>
        <p:txBody>
          <a:bodyPr anchor="t">
            <a:noAutofit/>
          </a:bodyPr>
          <a:lstStyle>
            <a:lvl1pPr algn="l">
              <a:buNone/>
              <a:defRPr sz="18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457200"/>
            <a:ext cx="5867400" cy="3200400"/>
          </a:xfrm>
        </p:spPr>
        <p:txBody>
          <a:bodyPr/>
          <a:lstStyle>
            <a:lvl1pPr marL="0" indent="0">
              <a:buNone/>
              <a:defRPr sz="24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742950"/>
            <a:ext cx="2438400" cy="3943350"/>
          </a:xfrm>
        </p:spPr>
        <p:txBody>
          <a:bodyPr/>
          <a:lstStyle>
            <a:lvl1pPr marL="0" indent="0">
              <a:spcAft>
                <a:spcPts val="750"/>
              </a:spcAft>
              <a:buFontTx/>
              <a:buNone/>
              <a:defRPr sz="1200">
                <a:solidFill>
                  <a:srgbClr val="FFFFFF"/>
                </a:solidFill>
              </a:defRPr>
            </a:lvl1pPr>
            <a:lvl2pPr>
              <a:defRPr sz="900"/>
            </a:lvl2pPr>
            <a:lvl3pPr>
              <a:defRPr sz="800"/>
            </a:lvl3pPr>
            <a:lvl4pPr>
              <a:defRPr sz="700"/>
            </a:lvl4pPr>
            <a:lvl5pPr>
              <a:defRPr sz="7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4791290"/>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5" name="Date Placeholder 4"/>
          <p:cNvSpPr>
            <a:spLocks noGrp="1"/>
          </p:cNvSpPr>
          <p:nvPr>
            <p:ph type="dt" sz="half" idx="10"/>
          </p:nvPr>
        </p:nvSpPr>
        <p:spPr>
          <a:xfrm>
            <a:off x="5788152" y="4803738"/>
            <a:ext cx="3044952" cy="274320"/>
          </a:xfrm>
        </p:spPr>
        <p:txBody>
          <a:bodyPr/>
          <a:lstStyle/>
          <a:p>
            <a:pPr eaLnBrk="1" latinLnBrk="0" hangingPunct="1"/>
            <a:fld id="{AD78EE10-B37B-40AF-96DC-705D8C24333E}" type="datetime1">
              <a:rPr lang="en-US" smtClean="0"/>
              <a:t>6/12/2018</a:t>
            </a:fld>
            <a:endParaRPr lang="en-US" dirty="0"/>
          </a:p>
        </p:txBody>
      </p:sp>
      <p:sp>
        <p:nvSpPr>
          <p:cNvPr id="6" name="Footer Placeholder 5"/>
          <p:cNvSpPr>
            <a:spLocks noGrp="1"/>
          </p:cNvSpPr>
          <p:nvPr>
            <p:ph type="ftr" sz="quarter" idx="11"/>
          </p:nvPr>
        </p:nvSpPr>
        <p:spPr>
          <a:xfrm>
            <a:off x="301752" y="4808136"/>
            <a:ext cx="3584448" cy="274320"/>
          </a:xfrm>
        </p:spPr>
        <p:txBody>
          <a:bodyPr/>
          <a:lstStyle/>
          <a:p>
            <a:r>
              <a:rPr kumimoji="0" lang="en-GB"/>
              <a:t>Les Coveney, INAB Calibration &amp; Uncertainty Day, 18th June 2018</a:t>
            </a:r>
            <a:endParaRPr kumimoji="0"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6" name="Rectangle 15"/>
          <p:cNvSpPr>
            <a:spLocks noChangeArrowheads="1"/>
          </p:cNvSpPr>
          <p:nvPr/>
        </p:nvSpPr>
        <p:spPr bwMode="white">
          <a:xfrm>
            <a:off x="0" y="1"/>
            <a:ext cx="9144000" cy="10450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9" name="Rectangle 18"/>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9" name="Rectangle 8"/>
          <p:cNvSpPr>
            <a:spLocks noChangeArrowheads="1"/>
          </p:cNvSpPr>
          <p:nvPr/>
        </p:nvSpPr>
        <p:spPr bwMode="auto">
          <a:xfrm>
            <a:off x="149352" y="4791290"/>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400"/>
          </a:p>
        </p:txBody>
      </p:sp>
      <p:sp>
        <p:nvSpPr>
          <p:cNvPr id="14" name="Date Placeholder 13"/>
          <p:cNvSpPr>
            <a:spLocks noGrp="1"/>
          </p:cNvSpPr>
          <p:nvPr>
            <p:ph type="dt" sz="half" idx="2"/>
          </p:nvPr>
        </p:nvSpPr>
        <p:spPr>
          <a:xfrm>
            <a:off x="5791200" y="4803738"/>
            <a:ext cx="3044952" cy="274320"/>
          </a:xfrm>
          <a:prstGeom prst="rect">
            <a:avLst/>
          </a:prstGeom>
        </p:spPr>
        <p:txBody>
          <a:bodyPr vert="horz" lIns="68580" tIns="34290" rIns="68580" bIns="34290"/>
          <a:lstStyle>
            <a:lvl1pPr algn="r" eaLnBrk="1" latinLnBrk="0" hangingPunct="1">
              <a:defRPr kumimoji="0" sz="1100">
                <a:solidFill>
                  <a:srgbClr val="FFFFFF"/>
                </a:solidFill>
              </a:defRPr>
            </a:lvl1pPr>
          </a:lstStyle>
          <a:p>
            <a:pPr algn="r" eaLnBrk="1" latinLnBrk="0" hangingPunct="1"/>
            <a:fld id="{13504F28-519A-4C87-BAD6-A67E1A30320B}" type="datetime1">
              <a:rPr lang="en-US" smtClean="0"/>
              <a:t>6/12/2018</a:t>
            </a:fld>
            <a:endParaRPr lang="en-US" sz="1100" dirty="0">
              <a:solidFill>
                <a:srgbClr val="FFFFFF"/>
              </a:solidFill>
            </a:endParaRPr>
          </a:p>
        </p:txBody>
      </p:sp>
      <p:sp>
        <p:nvSpPr>
          <p:cNvPr id="3" name="Footer Placeholder 2"/>
          <p:cNvSpPr>
            <a:spLocks noGrp="1"/>
          </p:cNvSpPr>
          <p:nvPr>
            <p:ph type="ftr" sz="quarter" idx="3"/>
          </p:nvPr>
        </p:nvSpPr>
        <p:spPr>
          <a:xfrm>
            <a:off x="304800" y="4808136"/>
            <a:ext cx="3581400" cy="274320"/>
          </a:xfrm>
          <a:prstGeom prst="rect">
            <a:avLst/>
          </a:prstGeom>
        </p:spPr>
        <p:txBody>
          <a:bodyPr vert="horz" lIns="68580" tIns="34290" rIns="68580" bIns="34290"/>
          <a:lstStyle>
            <a:lvl1pPr algn="l" eaLnBrk="1" latinLnBrk="0" hangingPunct="1">
              <a:defRPr kumimoji="0" sz="900">
                <a:solidFill>
                  <a:srgbClr val="FFFFFF"/>
                </a:solidFill>
              </a:defRPr>
            </a:lvl1pPr>
          </a:lstStyle>
          <a:p>
            <a:pPr algn="l" eaLnBrk="1" latinLnBrk="0" hangingPunct="1"/>
            <a:r>
              <a:rPr kumimoji="0" lang="en-GB">
                <a:solidFill>
                  <a:srgbClr val="FFFFFF"/>
                </a:solidFill>
              </a:rPr>
              <a:t>Les Coveney, INAB Calibration &amp; Uncertainty Day, 18th June 2018</a:t>
            </a:r>
            <a:endParaRPr kumimoji="0" lang="en-US" dirty="0">
              <a:solidFill>
                <a:srgbClr val="FFFFFF"/>
              </a:solidFill>
            </a:endParaRPr>
          </a:p>
        </p:txBody>
      </p:sp>
      <p:sp>
        <p:nvSpPr>
          <p:cNvPr id="8" name="Rectangle 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400" dirty="0"/>
          </a:p>
        </p:txBody>
      </p:sp>
      <p:sp>
        <p:nvSpPr>
          <p:cNvPr id="10" name="Straight Connector 9"/>
          <p:cNvSpPr>
            <a:spLocks noChangeShapeType="1"/>
          </p:cNvSpPr>
          <p:nvPr/>
        </p:nvSpPr>
        <p:spPr bwMode="auto">
          <a:xfrm>
            <a:off x="152400" y="957557"/>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400"/>
          </a:p>
        </p:txBody>
      </p:sp>
      <p:sp>
        <p:nvSpPr>
          <p:cNvPr id="12" name="Oval 11"/>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15" name="Oval 14"/>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400"/>
          </a:p>
        </p:txBody>
      </p:sp>
      <p:sp>
        <p:nvSpPr>
          <p:cNvPr id="23" name="Slide Number Placeholder 22"/>
          <p:cNvSpPr>
            <a:spLocks noGrp="1"/>
          </p:cNvSpPr>
          <p:nvPr>
            <p:ph type="sldNum" sz="quarter" idx="4"/>
          </p:nvPr>
        </p:nvSpPr>
        <p:spPr>
          <a:xfrm>
            <a:off x="4343400" y="780132"/>
            <a:ext cx="457200" cy="330994"/>
          </a:xfrm>
          <a:prstGeom prst="rect">
            <a:avLst/>
          </a:prstGeom>
        </p:spPr>
        <p:txBody>
          <a:bodyPr vert="horz" lIns="34290" tIns="34290" rIns="34290" bIns="34290" anchor="ctr">
            <a:normAutofit/>
          </a:bodyPr>
          <a:lstStyle>
            <a:lvl1pPr algn="ctr" eaLnBrk="1" latinLnBrk="0" hangingPunct="1">
              <a:defRPr kumimoji="0" sz="12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200" dirty="0">
              <a:solidFill>
                <a:schemeClr val="accent3">
                  <a:shade val="75000"/>
                </a:schemeClr>
              </a:solidFill>
            </a:endParaRPr>
          </a:p>
        </p:txBody>
      </p:sp>
      <p:sp>
        <p:nvSpPr>
          <p:cNvPr id="22" name="Title Placeholder 21"/>
          <p:cNvSpPr>
            <a:spLocks noGrp="1"/>
          </p:cNvSpPr>
          <p:nvPr>
            <p:ph type="title"/>
          </p:nvPr>
        </p:nvSpPr>
        <p:spPr>
          <a:xfrm>
            <a:off x="301752" y="171450"/>
            <a:ext cx="8534400" cy="569214"/>
          </a:xfrm>
          <a:prstGeom prst="rect">
            <a:avLst/>
          </a:prstGeom>
        </p:spPr>
        <p:txBody>
          <a:bodyPr vert="horz" lIns="68580" tIns="34290" rIns="68580" bIns="34290" anchor="b">
            <a:normAutofit/>
          </a:bodyPr>
          <a:lstStyle/>
          <a:p>
            <a:r>
              <a:rPr kumimoji="0" lang="en-US"/>
              <a:t>Click to edit Master title style</a:t>
            </a:r>
          </a:p>
        </p:txBody>
      </p:sp>
      <p:sp>
        <p:nvSpPr>
          <p:cNvPr id="13" name="Text Placeholder 12"/>
          <p:cNvSpPr>
            <a:spLocks noGrp="1"/>
          </p:cNvSpPr>
          <p:nvPr>
            <p:ph type="body" idx="1"/>
          </p:nvPr>
        </p:nvSpPr>
        <p:spPr>
          <a:xfrm>
            <a:off x="301752" y="1143000"/>
            <a:ext cx="8534400" cy="3449574"/>
          </a:xfrm>
          <a:prstGeom prst="rect">
            <a:avLst/>
          </a:prstGeom>
        </p:spPr>
        <p:txBody>
          <a:bodyPr vert="horz" lIns="68580" tIns="34290" rIns="68580" bIns="3429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ctr" rtl="0" eaLnBrk="1" latinLnBrk="0" hangingPunct="1">
        <a:spcBef>
          <a:spcPct val="0"/>
        </a:spcBef>
        <a:buNone/>
        <a:defRPr kumimoji="0" sz="2500" kern="1200">
          <a:solidFill>
            <a:schemeClr val="accent3">
              <a:shade val="75000"/>
            </a:schemeClr>
          </a:solidFill>
          <a:latin typeface="+mj-lt"/>
          <a:ea typeface="+mj-ea"/>
          <a:cs typeface="+mj-cs"/>
        </a:defRPr>
      </a:lvl1pPr>
    </p:titleStyle>
    <p:bodyStyle>
      <a:lvl1pPr marL="205740" indent="-205740" algn="l" rtl="0" eaLnBrk="1" latinLnBrk="0" hangingPunct="1">
        <a:spcBef>
          <a:spcPct val="20000"/>
        </a:spcBef>
        <a:buClr>
          <a:schemeClr val="accent1"/>
        </a:buClr>
        <a:buSzPct val="85000"/>
        <a:buFont typeface="Wingdings 2"/>
        <a:buChar char=""/>
        <a:defRPr kumimoji="0" sz="2000" kern="1200">
          <a:solidFill>
            <a:schemeClr val="tx1"/>
          </a:solidFill>
          <a:latin typeface="+mn-lt"/>
          <a:ea typeface="+mn-ea"/>
          <a:cs typeface="+mn-cs"/>
        </a:defRPr>
      </a:lvl1pPr>
      <a:lvl2pPr marL="411480" indent="-205740" algn="l" rtl="0" eaLnBrk="1" latinLnBrk="0" hangingPunct="1">
        <a:spcBef>
          <a:spcPct val="20000"/>
        </a:spcBef>
        <a:buClr>
          <a:schemeClr val="accent2"/>
        </a:buClr>
        <a:buSzPct val="70000"/>
        <a:buFont typeface="Wingdings"/>
        <a:buChar char=""/>
        <a:defRPr kumimoji="0" sz="1700" kern="1200">
          <a:solidFill>
            <a:schemeClr val="tx2"/>
          </a:solidFill>
          <a:latin typeface="+mn-lt"/>
          <a:ea typeface="+mn-ea"/>
          <a:cs typeface="+mn-cs"/>
        </a:defRPr>
      </a:lvl2pPr>
      <a:lvl3pPr marL="617220" indent="-171450" algn="l" rtl="0" eaLnBrk="1" latinLnBrk="0" hangingPunct="1">
        <a:spcBef>
          <a:spcPct val="20000"/>
        </a:spcBef>
        <a:buClr>
          <a:schemeClr val="accent3"/>
        </a:buClr>
        <a:buSzPct val="75000"/>
        <a:buFont typeface="Wingdings 2"/>
        <a:buChar char=""/>
        <a:defRPr kumimoji="0" sz="1500" kern="1200">
          <a:solidFill>
            <a:schemeClr val="tx1"/>
          </a:solidFill>
          <a:latin typeface="+mn-lt"/>
          <a:ea typeface="+mn-ea"/>
          <a:cs typeface="+mn-cs"/>
        </a:defRPr>
      </a:lvl3pPr>
      <a:lvl4pPr marL="822960" indent="-171450" algn="l" rtl="0" eaLnBrk="1" latinLnBrk="0" hangingPunct="1">
        <a:spcBef>
          <a:spcPct val="20000"/>
        </a:spcBef>
        <a:buClr>
          <a:schemeClr val="accent4"/>
        </a:buClr>
        <a:buSzPct val="70000"/>
        <a:buFont typeface="Wingdings"/>
        <a:buChar char=""/>
        <a:defRPr kumimoji="0" sz="1500" kern="1200">
          <a:solidFill>
            <a:schemeClr val="tx2"/>
          </a:solidFill>
          <a:latin typeface="+mn-lt"/>
          <a:ea typeface="+mn-ea"/>
          <a:cs typeface="+mn-cs"/>
        </a:defRPr>
      </a:lvl4pPr>
      <a:lvl5pPr marL="1028700" indent="-171450" algn="l" rtl="0" eaLnBrk="1" latinLnBrk="0" hangingPunct="1">
        <a:spcBef>
          <a:spcPct val="20000"/>
        </a:spcBef>
        <a:buClr>
          <a:schemeClr val="accent5"/>
        </a:buClr>
        <a:buFontTx/>
        <a:buChar char="•"/>
        <a:defRPr kumimoji="0" sz="1400" kern="1200">
          <a:solidFill>
            <a:schemeClr val="tx1"/>
          </a:solidFill>
          <a:latin typeface="+mn-lt"/>
          <a:ea typeface="+mn-ea"/>
          <a:cs typeface="+mn-cs"/>
        </a:defRPr>
      </a:lvl5pPr>
      <a:lvl6pPr marL="1234440" indent="-137160" algn="l" rtl="0" eaLnBrk="1" latinLnBrk="0" hangingPunct="1">
        <a:spcBef>
          <a:spcPct val="20000"/>
        </a:spcBef>
        <a:buClr>
          <a:schemeClr val="accent6"/>
        </a:buClr>
        <a:buSzPct val="80000"/>
        <a:buFont typeface="Wingdings 2"/>
        <a:buChar char=""/>
        <a:defRPr kumimoji="0" sz="1400" kern="1200">
          <a:solidFill>
            <a:schemeClr val="tx1"/>
          </a:solidFill>
          <a:latin typeface="+mn-lt"/>
          <a:ea typeface="+mn-ea"/>
          <a:cs typeface="+mn-cs"/>
        </a:defRPr>
      </a:lvl6pPr>
      <a:lvl7pPr marL="1440180" indent="-137160" algn="l" rtl="0" eaLnBrk="1" latinLnBrk="0" hangingPunct="1">
        <a:spcBef>
          <a:spcPct val="20000"/>
        </a:spcBef>
        <a:buClr>
          <a:schemeClr val="accent1">
            <a:shade val="75000"/>
          </a:schemeClr>
        </a:buClr>
        <a:buSzPct val="90000"/>
        <a:buChar char="•"/>
        <a:defRPr kumimoji="0" sz="1200" kern="1200" baseline="0">
          <a:solidFill>
            <a:schemeClr val="tx1"/>
          </a:solidFill>
          <a:latin typeface="+mn-lt"/>
          <a:ea typeface="+mn-ea"/>
          <a:cs typeface="+mn-cs"/>
        </a:defRPr>
      </a:lvl7pPr>
      <a:lvl8pPr marL="1577340" indent="-137160" algn="l" rtl="0" eaLnBrk="1" latinLnBrk="0" hangingPunct="1">
        <a:spcBef>
          <a:spcPct val="20000"/>
        </a:spcBef>
        <a:buClr>
          <a:schemeClr val="accent4">
            <a:shade val="75000"/>
          </a:schemeClr>
        </a:buClr>
        <a:buChar char="•"/>
        <a:defRPr kumimoji="0" sz="1200" kern="1200">
          <a:solidFill>
            <a:schemeClr val="tx1"/>
          </a:solidFill>
          <a:latin typeface="+mn-lt"/>
          <a:ea typeface="+mn-ea"/>
          <a:cs typeface="+mn-cs"/>
        </a:defRPr>
      </a:lvl8pPr>
      <a:lvl9pPr marL="1783080" indent="-137160" algn="l" rtl="0" eaLnBrk="1" latinLnBrk="0" hangingPunct="1">
        <a:spcBef>
          <a:spcPct val="20000"/>
        </a:spcBef>
        <a:buClr>
          <a:schemeClr val="accent2">
            <a:shade val="75000"/>
          </a:schemeClr>
        </a:buClr>
        <a:buSzPct val="90000"/>
        <a:buChar char="•"/>
        <a:defRPr kumimoji="0" sz="11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dirty="0"/>
              <a:t>Measurement Uncertainty in Testing: What it is and what its for</a:t>
            </a:r>
          </a:p>
        </p:txBody>
      </p:sp>
      <p:sp>
        <p:nvSpPr>
          <p:cNvPr id="3" name="Title 2"/>
          <p:cNvSpPr>
            <a:spLocks noGrp="1"/>
          </p:cNvSpPr>
          <p:nvPr>
            <p:ph type="ctrTitle"/>
          </p:nvPr>
        </p:nvSpPr>
        <p:spPr/>
        <p:txBody>
          <a:bodyPr/>
          <a:lstStyle/>
          <a:p>
            <a:r>
              <a:rPr lang="en-GB" dirty="0"/>
              <a:t>Uncertainty Essentials</a:t>
            </a:r>
          </a:p>
        </p:txBody>
      </p:sp>
      <p:sp>
        <p:nvSpPr>
          <p:cNvPr id="4" name="Footer Placeholder 3"/>
          <p:cNvSpPr>
            <a:spLocks noGrp="1"/>
          </p:cNvSpPr>
          <p:nvPr>
            <p:ph type="ftr" sz="quarter" idx="11"/>
          </p:nvPr>
        </p:nvSpPr>
        <p:spPr>
          <a:xfrm>
            <a:off x="143508" y="4808136"/>
            <a:ext cx="5076564" cy="274320"/>
          </a:xfrm>
        </p:spPr>
        <p:txBody>
          <a:bodyPr/>
          <a:lstStyle/>
          <a:p>
            <a:r>
              <a:rPr kumimoji="0" lang="en-GB" dirty="0"/>
              <a:t>Les Coveney, INAB Calibration &amp; Uncertainty Day, 18th June 2018</a:t>
            </a:r>
            <a:endParaRPr kumimoji="0" lang="en-US" dirty="0"/>
          </a:p>
        </p:txBody>
      </p:sp>
    </p:spTree>
    <p:extLst>
      <p:ext uri="{BB962C8B-B14F-4D97-AF65-F5344CB8AC3E}">
        <p14:creationId xmlns:p14="http://schemas.microsoft.com/office/powerpoint/2010/main" val="4270262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64212B-C648-473B-99CD-77AAC6C6A13F}"/>
              </a:ext>
            </a:extLst>
          </p:cNvPr>
          <p:cNvSpPr>
            <a:spLocks noGrp="1"/>
          </p:cNvSpPr>
          <p:nvPr>
            <p:ph type="title"/>
          </p:nvPr>
        </p:nvSpPr>
        <p:spPr/>
        <p:txBody>
          <a:bodyPr/>
          <a:lstStyle/>
          <a:p>
            <a:r>
              <a:rPr lang="en-GB" dirty="0"/>
              <a:t>Transformation &amp; Harmonisation</a:t>
            </a:r>
          </a:p>
        </p:txBody>
      </p:sp>
      <p:sp>
        <p:nvSpPr>
          <p:cNvPr id="3" name="Footer Placeholder 2">
            <a:extLst>
              <a:ext uri="{FF2B5EF4-FFF2-40B4-BE49-F238E27FC236}">
                <a16:creationId xmlns="" xmlns:a16="http://schemas.microsoft.com/office/drawing/2014/main" id="{25EB73F7-37D6-4D24-AB45-6B6CD4159337}"/>
              </a:ext>
            </a:extLst>
          </p:cNvPr>
          <p:cNvSpPr>
            <a:spLocks noGrp="1"/>
          </p:cNvSpPr>
          <p:nvPr>
            <p:ph type="ftr" sz="quarter" idx="11"/>
          </p:nvPr>
        </p:nvSpPr>
        <p:spPr>
          <a:xfrm>
            <a:off x="143508" y="4808136"/>
            <a:ext cx="4914546" cy="274320"/>
          </a:xfrm>
        </p:spPr>
        <p:txBody>
          <a:bodyPr/>
          <a:lstStyle/>
          <a:p>
            <a:r>
              <a:rPr kumimoji="0" lang="en-GB" dirty="0"/>
              <a:t>Les Coveney, INAB Calibration &amp; Uncertainty Day, 18th June 2018</a:t>
            </a:r>
            <a:endParaRPr kumimoji="0" lang="en-US" dirty="0"/>
          </a:p>
        </p:txBody>
      </p:sp>
      <p:sp>
        <p:nvSpPr>
          <p:cNvPr id="4" name="Content Placeholder 3">
            <a:extLst>
              <a:ext uri="{FF2B5EF4-FFF2-40B4-BE49-F238E27FC236}">
                <a16:creationId xmlns="" xmlns:a16="http://schemas.microsoft.com/office/drawing/2014/main" id="{87CF29D3-3C50-48BE-915C-EA1FEBC6D912}"/>
              </a:ext>
            </a:extLst>
          </p:cNvPr>
          <p:cNvSpPr>
            <a:spLocks noGrp="1"/>
          </p:cNvSpPr>
          <p:nvPr>
            <p:ph sz="quarter" idx="1"/>
          </p:nvPr>
        </p:nvSpPr>
        <p:spPr/>
        <p:txBody>
          <a:bodyPr/>
          <a:lstStyle/>
          <a:p>
            <a:r>
              <a:rPr lang="en-GB" dirty="0"/>
              <a:t>Use of standard deviations implies that data conforms to normal distribution</a:t>
            </a:r>
          </a:p>
          <a:p>
            <a:r>
              <a:rPr lang="en-GB" dirty="0"/>
              <a:t>Data from some types of measurement may need to be transformed before they can analysed</a:t>
            </a:r>
          </a:p>
          <a:p>
            <a:pPr lvl="1"/>
            <a:r>
              <a:rPr lang="en-GB" dirty="0"/>
              <a:t>E.g. microbiological counts – Log</a:t>
            </a:r>
            <a:r>
              <a:rPr lang="en-GB" baseline="-25000" dirty="0"/>
              <a:t>10</a:t>
            </a:r>
          </a:p>
          <a:p>
            <a:pPr lvl="1"/>
            <a:r>
              <a:rPr lang="en-GB" dirty="0"/>
              <a:t>Results from quantitative PCR measurements - Log</a:t>
            </a:r>
            <a:r>
              <a:rPr lang="en-GB" baseline="-25000" dirty="0"/>
              <a:t>10</a:t>
            </a:r>
          </a:p>
          <a:p>
            <a:r>
              <a:rPr lang="en-GB" dirty="0"/>
              <a:t>Data from calibration certificates and other sources may need to be converted to standard deviations</a:t>
            </a:r>
          </a:p>
        </p:txBody>
      </p:sp>
    </p:spTree>
    <p:extLst>
      <p:ext uri="{BB962C8B-B14F-4D97-AF65-F5344CB8AC3E}">
        <p14:creationId xmlns:p14="http://schemas.microsoft.com/office/powerpoint/2010/main" val="2656489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4">
                                            <p:txEl>
                                              <p:pRg st="2" end="2"/>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p:cTn id="24"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4">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t>Transforming Ranges to Standard Deviations</a:t>
            </a:r>
            <a:endParaRPr lang="en-GB" dirty="0"/>
          </a:p>
        </p:txBody>
      </p:sp>
      <p:sp>
        <p:nvSpPr>
          <p:cNvPr id="5" name="Footer Placeholder 4"/>
          <p:cNvSpPr>
            <a:spLocks noGrp="1"/>
          </p:cNvSpPr>
          <p:nvPr>
            <p:ph type="ftr" sz="quarter" idx="11"/>
          </p:nvPr>
        </p:nvSpPr>
        <p:spPr>
          <a:xfrm>
            <a:off x="143508" y="4808136"/>
            <a:ext cx="4752528" cy="274320"/>
          </a:xfrm>
        </p:spPr>
        <p:txBody>
          <a:bodyPr/>
          <a:lstStyle/>
          <a:p>
            <a:r>
              <a:rPr lang="en-GB" dirty="0"/>
              <a:t>Les Coveney, INAB Calibration &amp; Uncertainty Day, 18th June 2018</a:t>
            </a:r>
            <a:endParaRPr lang="en-US" dirty="0"/>
          </a:p>
        </p:txBody>
      </p:sp>
      <p:graphicFrame>
        <p:nvGraphicFramePr>
          <p:cNvPr id="4" name="Content Placeholder 3"/>
          <p:cNvGraphicFramePr>
            <a:graphicFrameLocks noGrp="1"/>
          </p:cNvGraphicFramePr>
          <p:nvPr>
            <p:ph sz="quarter" idx="1"/>
            <p:extLst/>
          </p:nvPr>
        </p:nvGraphicFramePr>
        <p:xfrm>
          <a:off x="1385646" y="1221600"/>
          <a:ext cx="6378179" cy="3451860"/>
        </p:xfrm>
        <a:graphic>
          <a:graphicData uri="http://schemas.openxmlformats.org/drawingml/2006/table">
            <a:tbl>
              <a:tblPr firstRow="1" bandRow="1">
                <a:tableStyleId>{5C22544A-7EE6-4342-B048-85BDC9FD1C3A}</a:tableStyleId>
              </a:tblPr>
              <a:tblGrid>
                <a:gridCol w="3189089">
                  <a:extLst>
                    <a:ext uri="{9D8B030D-6E8A-4147-A177-3AD203B41FA5}">
                      <a16:colId xmlns="" xmlns:a16="http://schemas.microsoft.com/office/drawing/2014/main" val="20000"/>
                    </a:ext>
                  </a:extLst>
                </a:gridCol>
                <a:gridCol w="3189089">
                  <a:extLst>
                    <a:ext uri="{9D8B030D-6E8A-4147-A177-3AD203B41FA5}">
                      <a16:colId xmlns="" xmlns:a16="http://schemas.microsoft.com/office/drawing/2014/main" val="20001"/>
                    </a:ext>
                  </a:extLst>
                </a:gridCol>
              </a:tblGrid>
              <a:tr h="2971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Arial" charset="0"/>
                        </a:rPr>
                        <a:t>Source</a:t>
                      </a:r>
                      <a:endParaRPr kumimoji="0" lang="en-US" sz="1500" b="0" i="0" u="none" strike="noStrike" cap="none" normalizeH="0" baseline="0" dirty="0">
                        <a:ln>
                          <a:noFill/>
                        </a:ln>
                        <a:solidFill>
                          <a:schemeClr val="tx1"/>
                        </a:solidFill>
                        <a:effectLst/>
                        <a:latin typeface="Arial" charset="0"/>
                      </a:endParaRPr>
                    </a:p>
                  </a:txBody>
                  <a:tcPr marL="68580" marR="68580" marT="34290" marB="34290"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Arial" charset="0"/>
                        </a:rPr>
                        <a:t>Transformation</a:t>
                      </a:r>
                      <a:endParaRPr kumimoji="0" lang="en-US" sz="1500" b="0" i="0" u="none" strike="noStrike" cap="none" normalizeH="0" baseline="0" dirty="0">
                        <a:ln>
                          <a:noFill/>
                        </a:ln>
                        <a:solidFill>
                          <a:schemeClr val="tx1"/>
                        </a:solidFill>
                        <a:effectLst/>
                        <a:latin typeface="Arial" charset="0"/>
                      </a:endParaRPr>
                    </a:p>
                  </a:txBody>
                  <a:tcPr marL="68580" marR="68580" marT="34290" marB="34290" horzOverflow="overflow"/>
                </a:tc>
                <a:extLst>
                  <a:ext uri="{0D108BD9-81ED-4DB2-BD59-A6C34878D82A}">
                    <a16:rowId xmlns="" xmlns:a16="http://schemas.microsoft.com/office/drawing/2014/main" val="10000"/>
                  </a:ext>
                </a:extLst>
              </a:tr>
              <a:tr h="2971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rPr>
                        <a:t>Precision</a:t>
                      </a:r>
                    </a:p>
                  </a:txBody>
                  <a:tcPr marL="68580" marR="68580" marT="34290" marB="34290"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Arial" charset="0"/>
                        </a:rPr>
                        <a:t>s</a:t>
                      </a:r>
                      <a:r>
                        <a:rPr kumimoji="0" lang="en-US" sz="1500" b="0" i="0" u="none" strike="noStrike" cap="none" normalizeH="0" baseline="-25000" dirty="0" err="1">
                          <a:ln>
                            <a:noFill/>
                          </a:ln>
                          <a:solidFill>
                            <a:schemeClr val="tx1"/>
                          </a:solidFill>
                          <a:effectLst/>
                          <a:latin typeface="Arial" charset="0"/>
                        </a:rPr>
                        <a:t>r</a:t>
                      </a:r>
                      <a:r>
                        <a:rPr kumimoji="0" lang="en-US" sz="1500" b="0" i="0" u="none" strike="noStrike" cap="none" normalizeH="0" baseline="0" dirty="0">
                          <a:ln>
                            <a:noFill/>
                          </a:ln>
                          <a:solidFill>
                            <a:schemeClr val="tx1"/>
                          </a:solidFill>
                          <a:effectLst/>
                          <a:latin typeface="Arial" charset="0"/>
                        </a:rPr>
                        <a:t> and </a:t>
                      </a:r>
                      <a:r>
                        <a:rPr kumimoji="0" lang="en-US" sz="1500" b="0" i="0" u="none" strike="noStrike" cap="none" normalizeH="0" baseline="0" dirty="0" err="1">
                          <a:ln>
                            <a:noFill/>
                          </a:ln>
                          <a:solidFill>
                            <a:schemeClr val="tx1"/>
                          </a:solidFill>
                          <a:effectLst/>
                          <a:latin typeface="Arial" charset="0"/>
                        </a:rPr>
                        <a:t>s</a:t>
                      </a:r>
                      <a:r>
                        <a:rPr kumimoji="0" lang="en-US" sz="1500" b="0" i="0" u="none" strike="noStrike" cap="none" normalizeH="0" baseline="-25000" dirty="0" err="1">
                          <a:ln>
                            <a:noFill/>
                          </a:ln>
                          <a:solidFill>
                            <a:schemeClr val="tx1"/>
                          </a:solidFill>
                          <a:effectLst/>
                          <a:latin typeface="Arial" charset="0"/>
                        </a:rPr>
                        <a:t>R</a:t>
                      </a:r>
                      <a:r>
                        <a:rPr kumimoji="0" lang="en-US" sz="1500" b="0" i="0" u="none" strike="noStrike" cap="none" normalizeH="0" baseline="0" dirty="0">
                          <a:ln>
                            <a:noFill/>
                          </a:ln>
                          <a:solidFill>
                            <a:schemeClr val="tx1"/>
                          </a:solidFill>
                          <a:effectLst/>
                          <a:latin typeface="Arial" charset="0"/>
                        </a:rPr>
                        <a:t> used directly</a:t>
                      </a:r>
                    </a:p>
                  </a:txBody>
                  <a:tcPr marL="68580" marR="68580" marT="34290" marB="34290" horzOverflow="overflow"/>
                </a:tc>
                <a:extLst>
                  <a:ext uri="{0D108BD9-81ED-4DB2-BD59-A6C34878D82A}">
                    <a16:rowId xmlns="" xmlns:a16="http://schemas.microsoft.com/office/drawing/2014/main" val="10001"/>
                  </a:ext>
                </a:extLst>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rPr>
                        <a:t>Bias</a:t>
                      </a:r>
                    </a:p>
                  </a:txBody>
                  <a:tcPr marL="68580" marR="68580" marT="34290" marB="34290"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Arial" charset="0"/>
                        </a:rPr>
                        <a:t>s</a:t>
                      </a:r>
                      <a:r>
                        <a:rPr kumimoji="0" lang="en-US" sz="1500" b="0" i="0" u="none" strike="noStrike" cap="none" normalizeH="0" baseline="-25000" dirty="0" err="1">
                          <a:ln>
                            <a:noFill/>
                          </a:ln>
                          <a:solidFill>
                            <a:schemeClr val="tx1"/>
                          </a:solidFill>
                          <a:effectLst/>
                          <a:latin typeface="Arial" charset="0"/>
                        </a:rPr>
                        <a:t>B</a:t>
                      </a:r>
                      <a:r>
                        <a:rPr kumimoji="0" lang="en-US" sz="1500" b="0" i="0" u="none" strike="noStrike" cap="none" normalizeH="0" baseline="0" dirty="0">
                          <a:ln>
                            <a:noFill/>
                          </a:ln>
                          <a:solidFill>
                            <a:schemeClr val="tx1"/>
                          </a:solidFill>
                          <a:effectLst/>
                          <a:latin typeface="Arial" charset="0"/>
                        </a:rPr>
                        <a:t> estimated from validation data – see later</a:t>
                      </a:r>
                    </a:p>
                  </a:txBody>
                  <a:tcPr marL="68580" marR="68580" marT="34290" marB="34290" horzOverflow="overflow"/>
                </a:tc>
                <a:extLst>
                  <a:ext uri="{0D108BD9-81ED-4DB2-BD59-A6C34878D82A}">
                    <a16:rowId xmlns="" xmlns:a16="http://schemas.microsoft.com/office/drawing/2014/main" val="10002"/>
                  </a:ext>
                </a:extLst>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500" b="0" i="0" u="none" strike="noStrike" cap="none" normalizeH="0" baseline="0">
                          <a:ln>
                            <a:noFill/>
                          </a:ln>
                          <a:solidFill>
                            <a:schemeClr val="tx1"/>
                          </a:solidFill>
                          <a:effectLst/>
                          <a:latin typeface="Arial" charset="0"/>
                        </a:rPr>
                        <a:t>Expanded uncertainties from calibration certificates</a:t>
                      </a:r>
                      <a:endParaRPr kumimoji="0" lang="en-US" sz="1500" b="0" i="0" u="none" strike="noStrike" cap="none" normalizeH="0" baseline="0">
                        <a:ln>
                          <a:noFill/>
                        </a:ln>
                        <a:solidFill>
                          <a:schemeClr val="tx1"/>
                        </a:solidFill>
                        <a:effectLst/>
                        <a:latin typeface="Arial" charset="0"/>
                      </a:endParaRPr>
                    </a:p>
                  </a:txBody>
                  <a:tcPr marL="68580" marR="68580" marT="34290" marB="34290"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Arial" charset="0"/>
                        </a:rPr>
                        <a:t>Divide by 2 (or k)</a:t>
                      </a:r>
                      <a:endParaRPr kumimoji="0" lang="en-US" sz="1500" b="0" i="0" u="none" strike="noStrike" cap="none" normalizeH="0" baseline="0" dirty="0">
                        <a:ln>
                          <a:noFill/>
                        </a:ln>
                        <a:solidFill>
                          <a:schemeClr val="tx1"/>
                        </a:solidFill>
                        <a:effectLst/>
                        <a:latin typeface="Arial" charset="0"/>
                      </a:endParaRPr>
                    </a:p>
                  </a:txBody>
                  <a:tcPr marL="68580" marR="68580" marT="34290" marB="34290" horzOverflow="overflow"/>
                </a:tc>
                <a:extLst>
                  <a:ext uri="{0D108BD9-81ED-4DB2-BD59-A6C34878D82A}">
                    <a16:rowId xmlns="" xmlns:a16="http://schemas.microsoft.com/office/drawing/2014/main" val="10003"/>
                  </a:ext>
                </a:extLst>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Arial" charset="0"/>
                        </a:rPr>
                        <a:t>Tolerance limits stated as ±x </a:t>
                      </a:r>
                      <a:endParaRPr kumimoji="0" lang="en-US" sz="1500" b="0" i="0" u="none" strike="noStrike" cap="none" normalizeH="0" baseline="0" dirty="0">
                        <a:ln>
                          <a:noFill/>
                        </a:ln>
                        <a:solidFill>
                          <a:schemeClr val="tx1"/>
                        </a:solidFill>
                        <a:effectLst/>
                        <a:latin typeface="Arial" charset="0"/>
                      </a:endParaRPr>
                    </a:p>
                  </a:txBody>
                  <a:tcPr marL="68580" marR="68580" marT="34290" marB="34290"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Arial" charset="0"/>
                        </a:rPr>
                        <a:t>Rectangular distribution: divide by </a:t>
                      </a:r>
                      <a:r>
                        <a:rPr kumimoji="0" lang="en-GB" sz="1500" b="0" i="0" u="none" strike="noStrike" cap="none" normalizeH="0" baseline="0" dirty="0">
                          <a:ln>
                            <a:noFill/>
                          </a:ln>
                          <a:solidFill>
                            <a:schemeClr val="tx1"/>
                          </a:solidFill>
                          <a:effectLst/>
                          <a:latin typeface="Arial" charset="0"/>
                          <a:cs typeface="Arial" charset="0"/>
                        </a:rPr>
                        <a:t>√3</a:t>
                      </a:r>
                    </a:p>
                  </a:txBody>
                  <a:tcPr marL="68580" marR="68580" marT="34290" marB="34290" horzOverflow="overflow"/>
                </a:tc>
                <a:extLst>
                  <a:ext uri="{0D108BD9-81ED-4DB2-BD59-A6C34878D82A}">
                    <a16:rowId xmlns="" xmlns:a16="http://schemas.microsoft.com/office/drawing/2014/main" val="10004"/>
                  </a:ext>
                </a:extLst>
              </a:tr>
              <a:tr h="7543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Arial" charset="0"/>
                        </a:rPr>
                        <a:t>Tolerance limits stated as ±x, but where manufacturer aims to be close to specification</a:t>
                      </a:r>
                      <a:endParaRPr kumimoji="0" lang="en-US" sz="1500" b="0" i="0" u="none" strike="noStrike" cap="none" normalizeH="0" baseline="0" dirty="0">
                        <a:ln>
                          <a:noFill/>
                        </a:ln>
                        <a:solidFill>
                          <a:schemeClr val="tx1"/>
                        </a:solidFill>
                        <a:effectLst/>
                        <a:latin typeface="Arial" charset="0"/>
                      </a:endParaRPr>
                    </a:p>
                  </a:txBody>
                  <a:tcPr marL="68580" marR="68580" marT="34290" marB="34290"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500" b="0" i="0" u="none" strike="noStrike" cap="none" normalizeH="0" baseline="0" dirty="0">
                          <a:ln>
                            <a:noFill/>
                          </a:ln>
                          <a:solidFill>
                            <a:schemeClr val="tx1"/>
                          </a:solidFill>
                          <a:effectLst/>
                          <a:latin typeface="Arial" charset="0"/>
                        </a:rPr>
                        <a:t>Triangular distribution: divide by </a:t>
                      </a:r>
                      <a:r>
                        <a:rPr kumimoji="0" lang="en-GB" sz="1500" b="0" i="0" u="none" strike="noStrike" cap="none" normalizeH="0" baseline="0" dirty="0">
                          <a:ln>
                            <a:noFill/>
                          </a:ln>
                          <a:solidFill>
                            <a:schemeClr val="tx1"/>
                          </a:solidFill>
                          <a:effectLst/>
                          <a:latin typeface="Arial" charset="0"/>
                          <a:cs typeface="Arial" charset="0"/>
                        </a:rPr>
                        <a:t>√6</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endParaRPr>
                    </a:p>
                  </a:txBody>
                  <a:tcPr marL="68580" marR="68580" marT="34290" marB="34290" horzOverflow="overflow"/>
                </a:tc>
                <a:extLst>
                  <a:ext uri="{0D108BD9-81ED-4DB2-BD59-A6C34878D82A}">
                    <a16:rowId xmlns="" xmlns:a16="http://schemas.microsoft.com/office/drawing/2014/main" val="10005"/>
                  </a:ext>
                </a:extLst>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Arial" charset="0"/>
                        </a:rPr>
                        <a:t>Constant weight limits</a:t>
                      </a:r>
                      <a:endParaRPr kumimoji="0" lang="en-US" sz="1500" b="0" i="0" u="none" strike="noStrike" cap="none" normalizeH="0" baseline="0" dirty="0">
                        <a:ln>
                          <a:noFill/>
                        </a:ln>
                        <a:solidFill>
                          <a:schemeClr val="tx1"/>
                        </a:solidFill>
                        <a:effectLst/>
                        <a:latin typeface="Arial" charset="0"/>
                      </a:endParaRPr>
                    </a:p>
                  </a:txBody>
                  <a:tcPr marL="68580" marR="68580" marT="34290" marB="34290"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Arial" charset="0"/>
                        </a:rPr>
                        <a:t>Rectangular distribution: divide by </a:t>
                      </a:r>
                      <a:r>
                        <a:rPr kumimoji="0" lang="en-GB" sz="1500" b="0" i="0" u="none" strike="noStrike" cap="none" normalizeH="0" baseline="0" dirty="0">
                          <a:ln>
                            <a:noFill/>
                          </a:ln>
                          <a:solidFill>
                            <a:schemeClr val="tx1"/>
                          </a:solidFill>
                          <a:effectLst/>
                          <a:latin typeface="Arial" charset="0"/>
                          <a:cs typeface="Arial" charset="0"/>
                        </a:rPr>
                        <a:t>√3</a:t>
                      </a:r>
                      <a:endParaRPr kumimoji="0" lang="en-US" sz="1500" b="0" i="0" u="none" strike="noStrike" cap="none" normalizeH="0" baseline="0" dirty="0">
                        <a:ln>
                          <a:noFill/>
                        </a:ln>
                        <a:solidFill>
                          <a:schemeClr val="tx1"/>
                        </a:solidFill>
                        <a:effectLst/>
                        <a:latin typeface="Arial" charset="0"/>
                      </a:endParaRPr>
                    </a:p>
                  </a:txBody>
                  <a:tcPr marL="68580" marR="68580" marT="34290" marB="34290" horzOverflow="overflow"/>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397581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Approaches to Estimating Uncertainty</a:t>
            </a:r>
          </a:p>
        </p:txBody>
      </p:sp>
      <p:sp>
        <p:nvSpPr>
          <p:cNvPr id="3" name="Footer Placeholder 2"/>
          <p:cNvSpPr>
            <a:spLocks noGrp="1"/>
          </p:cNvSpPr>
          <p:nvPr>
            <p:ph type="ftr" sz="quarter" idx="11"/>
          </p:nvPr>
        </p:nvSpPr>
        <p:spPr>
          <a:xfrm>
            <a:off x="143508" y="4808136"/>
            <a:ext cx="4752528" cy="274320"/>
          </a:xfrm>
        </p:spPr>
        <p:txBody>
          <a:bodyPr/>
          <a:lstStyle/>
          <a:p>
            <a:r>
              <a:rPr kumimoji="0" lang="en-GB" dirty="0"/>
              <a:t>Les Coveney, INAB Calibration &amp; Uncertainty Day, 18th June 2018</a:t>
            </a:r>
            <a:endParaRPr kumimoji="0" lang="en-US" dirty="0"/>
          </a:p>
        </p:txBody>
      </p:sp>
      <p:sp>
        <p:nvSpPr>
          <p:cNvPr id="4" name="Content Placeholder 3"/>
          <p:cNvSpPr>
            <a:spLocks noGrp="1"/>
          </p:cNvSpPr>
          <p:nvPr>
            <p:ph sz="quarter" idx="1"/>
          </p:nvPr>
        </p:nvSpPr>
        <p:spPr/>
        <p:txBody>
          <a:bodyPr>
            <a:normAutofit/>
          </a:bodyPr>
          <a:lstStyle/>
          <a:p>
            <a:r>
              <a:rPr lang="en-GB" dirty="0"/>
              <a:t>Modelling Approach (“bottom-up”)</a:t>
            </a:r>
          </a:p>
          <a:p>
            <a:pPr lvl="1"/>
            <a:r>
              <a:rPr lang="en-GB" dirty="0"/>
              <a:t>Used extensively for metrological testing methods but rarely successfully applied to complete chemical or microbiological methods</a:t>
            </a:r>
          </a:p>
          <a:p>
            <a:pPr lvl="1"/>
            <a:r>
              <a:rPr lang="en-GB" dirty="0"/>
              <a:t>Refs: Eurachem 2012</a:t>
            </a:r>
          </a:p>
          <a:p>
            <a:r>
              <a:rPr lang="en-GB" dirty="0"/>
              <a:t>Single Laboratory Validation Approach (“top down”)</a:t>
            </a:r>
          </a:p>
          <a:p>
            <a:pPr lvl="1"/>
            <a:r>
              <a:rPr lang="en-GB" dirty="0"/>
              <a:t>Applied extensively for chemical or microbiological methods, relying principally on estimates of reproducibility and bias</a:t>
            </a:r>
          </a:p>
          <a:p>
            <a:pPr lvl="1"/>
            <a:r>
              <a:rPr lang="en-GB" dirty="0"/>
              <a:t>Internal estimates of reproducibility and bias, and/or use of PT results to estimate bias</a:t>
            </a:r>
          </a:p>
          <a:p>
            <a:pPr lvl="1"/>
            <a:r>
              <a:rPr lang="en-GB" dirty="0"/>
              <a:t>Ref: Eurachem 2012, </a:t>
            </a:r>
            <a:r>
              <a:rPr lang="en-GB" dirty="0" err="1"/>
              <a:t>Nordtest</a:t>
            </a:r>
            <a:r>
              <a:rPr lang="en-GB" dirty="0"/>
              <a:t> 2004, </a:t>
            </a:r>
            <a:r>
              <a:rPr lang="en-GB" dirty="0" err="1"/>
              <a:t>Eurolab</a:t>
            </a:r>
            <a:r>
              <a:rPr lang="en-GB" dirty="0"/>
              <a:t> 2007</a:t>
            </a:r>
          </a:p>
          <a:p>
            <a:pPr lvl="1"/>
            <a:endParaRPr lang="en-GB" dirty="0"/>
          </a:p>
        </p:txBody>
      </p:sp>
    </p:spTree>
    <p:extLst>
      <p:ext uri="{BB962C8B-B14F-4D97-AF65-F5344CB8AC3E}">
        <p14:creationId xmlns:p14="http://schemas.microsoft.com/office/powerpoint/2010/main" val="2893831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Single Within-Laboratory Validation</a:t>
            </a:r>
          </a:p>
        </p:txBody>
      </p:sp>
      <p:sp>
        <p:nvSpPr>
          <p:cNvPr id="3" name="Footer Placeholder 2"/>
          <p:cNvSpPr>
            <a:spLocks noGrp="1"/>
          </p:cNvSpPr>
          <p:nvPr>
            <p:ph type="ftr" sz="quarter" idx="11"/>
          </p:nvPr>
        </p:nvSpPr>
        <p:spPr>
          <a:xfrm>
            <a:off x="143508" y="4808136"/>
            <a:ext cx="5238582" cy="274320"/>
          </a:xfrm>
        </p:spPr>
        <p:txBody>
          <a:bodyPr/>
          <a:lstStyle/>
          <a:p>
            <a:r>
              <a:rPr kumimoji="0" lang="en-GB" dirty="0"/>
              <a:t>Les Coveney, INAB Calibration &amp; Uncertainty Day, 18th June 2018</a:t>
            </a:r>
            <a:endParaRPr kumimoji="0" lang="en-US" dirty="0"/>
          </a:p>
        </p:txBody>
      </p:sp>
      <mc:AlternateContent xmlns:mc="http://schemas.openxmlformats.org/markup-compatibility/2006" xmlns:a14="http://schemas.microsoft.com/office/drawing/2010/main">
        <mc:Choice Requires="a14">
          <p:sp>
            <p:nvSpPr>
              <p:cNvPr id="4" name="Content Placeholder 3"/>
              <p:cNvSpPr>
                <a:spLocks noGrp="1"/>
              </p:cNvSpPr>
              <p:nvPr>
                <p:ph sz="quarter" idx="1"/>
              </p:nvPr>
            </p:nvSpPr>
            <p:spPr/>
            <p:txBody>
              <a:bodyPr/>
              <a:lstStyle/>
              <a:p>
                <a:r>
                  <a:rPr lang="en-GB" dirty="0"/>
                  <a:t>Measurement accuracy = precision + trueness</a:t>
                </a:r>
              </a:p>
              <a:p>
                <a:r>
                  <a:rPr lang="en-GB" dirty="0"/>
                  <a:t>Measurement uncertainty = within-laboratory reproducibility + uncertainty on bias</a:t>
                </a:r>
              </a:p>
              <a:p>
                <a:pPr marL="0" indent="0">
                  <a:buNone/>
                </a:pPr>
                <a:endParaRPr lang="en-GB" dirty="0"/>
              </a:p>
              <a:p>
                <a:pPr marL="0" indent="0">
                  <a:buNone/>
                </a:pPr>
                <a14:m>
                  <m:oMathPara xmlns:m="http://schemas.openxmlformats.org/officeDocument/2006/math">
                    <m:oMathParaPr>
                      <m:jc m:val="centerGroup"/>
                    </m:oMathParaPr>
                    <m:oMath xmlns:m="http://schemas.openxmlformats.org/officeDocument/2006/math">
                      <m:r>
                        <a:rPr lang="en-GB" b="0" i="1" smtClean="0">
                          <a:latin typeface="Cambria Math"/>
                        </a:rPr>
                        <m:t>𝑢</m:t>
                      </m:r>
                      <m:r>
                        <a:rPr lang="en-GB" b="0" i="1" smtClean="0">
                          <a:latin typeface="Cambria Math"/>
                        </a:rPr>
                        <m:t>=</m:t>
                      </m:r>
                      <m:rad>
                        <m:radPr>
                          <m:degHide m:val="on"/>
                          <m:ctrlPr>
                            <a:rPr lang="en-GB" b="0" i="1" smtClean="0">
                              <a:latin typeface="Cambria Math"/>
                            </a:rPr>
                          </m:ctrlPr>
                        </m:radPr>
                        <m:deg/>
                        <m:e>
                          <m:sSubSup>
                            <m:sSubSupPr>
                              <m:ctrlPr>
                                <a:rPr lang="en-GB" b="0" i="1" smtClean="0">
                                  <a:latin typeface="Cambria Math"/>
                                </a:rPr>
                              </m:ctrlPr>
                            </m:sSubSupPr>
                            <m:e>
                              <m:r>
                                <a:rPr lang="en-GB" b="0" i="1" smtClean="0">
                                  <a:latin typeface="Cambria Math" panose="02040503050406030204" pitchFamily="18" charset="0"/>
                                </a:rPr>
                                <m:t>𝑠</m:t>
                              </m:r>
                            </m:e>
                            <m:sub>
                              <m:r>
                                <a:rPr lang="en-GB" b="0" i="1" smtClean="0">
                                  <a:latin typeface="Cambria Math" panose="02040503050406030204" pitchFamily="18" charset="0"/>
                                </a:rPr>
                                <m:t>𝑅</m:t>
                              </m:r>
                            </m:sub>
                            <m:sup>
                              <m:r>
                                <a:rPr lang="en-GB" b="0" i="1" smtClean="0">
                                  <a:latin typeface="Cambria Math" panose="02040503050406030204" pitchFamily="18" charset="0"/>
                                </a:rPr>
                                <m:t>2</m:t>
                              </m:r>
                            </m:sup>
                          </m:sSubSup>
                          <m:r>
                            <a:rPr lang="en-GB" b="0" i="1" smtClean="0">
                              <a:latin typeface="Cambria Math"/>
                            </a:rPr>
                            <m:t>+</m:t>
                          </m:r>
                          <m:sSup>
                            <m:sSupPr>
                              <m:ctrlPr>
                                <a:rPr lang="en-GB" b="0" i="1" smtClean="0">
                                  <a:latin typeface="Cambria Math"/>
                                </a:rPr>
                              </m:ctrlPr>
                            </m:sSupPr>
                            <m:e>
                              <m:r>
                                <a:rPr lang="en-GB" b="0" i="1" smtClean="0">
                                  <a:latin typeface="Cambria Math"/>
                                </a:rPr>
                                <m:t>𝑏</m:t>
                              </m:r>
                            </m:e>
                            <m:sup>
                              <m:r>
                                <a:rPr lang="en-GB" b="0" i="1" smtClean="0">
                                  <a:latin typeface="Cambria Math"/>
                                </a:rPr>
                                <m:t>2</m:t>
                              </m:r>
                            </m:sup>
                          </m:sSup>
                        </m:e>
                      </m:rad>
                    </m:oMath>
                  </m:oMathPara>
                </a14:m>
                <a:endParaRPr lang="en-GB" dirty="0"/>
              </a:p>
              <a:p>
                <a:r>
                  <a:rPr lang="en-GB" dirty="0"/>
                  <a:t>Where u = standard uncertainty, </a:t>
                </a:r>
                <a:r>
                  <a:rPr lang="en-GB" dirty="0" err="1"/>
                  <a:t>s</a:t>
                </a:r>
                <a:r>
                  <a:rPr lang="en-GB" baseline="-25000" dirty="0" err="1"/>
                  <a:t>R</a:t>
                </a:r>
                <a:r>
                  <a:rPr lang="en-GB" dirty="0"/>
                  <a:t> is reproducibility of method, b is bias of method at level of test result.</a:t>
                </a:r>
              </a:p>
            </p:txBody>
          </p:sp>
        </mc:Choice>
        <mc:Fallback xmlns="">
          <p:sp>
            <p:nvSpPr>
              <p:cNvPr id="4" name="Content Placeholder 3"/>
              <p:cNvSpPr>
                <a:spLocks noGrp="1" noRot="1" noChangeAspect="1" noMove="1" noResize="1" noEditPoints="1" noAdjustHandles="1" noChangeArrowheads="1" noChangeShapeType="1" noTextEdit="1"/>
              </p:cNvSpPr>
              <p:nvPr>
                <p:ph sz="quarter" idx="1"/>
              </p:nvPr>
            </p:nvSpPr>
            <p:spPr>
              <a:blipFill>
                <a:blip r:embed="rId2"/>
                <a:stretch>
                  <a:fillRect l="-789" t="-1333" r="-1577"/>
                </a:stretch>
              </a:blipFill>
            </p:spPr>
            <p:txBody>
              <a:bodyPr/>
              <a:lstStyle/>
              <a:p>
                <a:r>
                  <a:rPr lang="en-GB">
                    <a:noFill/>
                  </a:rPr>
                  <a:t> </a:t>
                </a:r>
              </a:p>
            </p:txBody>
          </p:sp>
        </mc:Fallback>
      </mc:AlternateContent>
    </p:spTree>
    <p:extLst>
      <p:ext uri="{BB962C8B-B14F-4D97-AF65-F5344CB8AC3E}">
        <p14:creationId xmlns:p14="http://schemas.microsoft.com/office/powerpoint/2010/main" val="2904335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00F8DE-183A-4389-BB96-081C648097A9}"/>
              </a:ext>
            </a:extLst>
          </p:cNvPr>
          <p:cNvSpPr>
            <a:spLocks noGrp="1"/>
          </p:cNvSpPr>
          <p:nvPr>
            <p:ph type="title"/>
          </p:nvPr>
        </p:nvSpPr>
        <p:spPr/>
        <p:txBody>
          <a:bodyPr/>
          <a:lstStyle/>
          <a:p>
            <a:r>
              <a:rPr lang="en-GB" dirty="0"/>
              <a:t>Uncertainty in Qualitative Results</a:t>
            </a:r>
          </a:p>
        </p:txBody>
      </p:sp>
      <p:sp>
        <p:nvSpPr>
          <p:cNvPr id="3" name="Footer Placeholder 2">
            <a:extLst>
              <a:ext uri="{FF2B5EF4-FFF2-40B4-BE49-F238E27FC236}">
                <a16:creationId xmlns="" xmlns:a16="http://schemas.microsoft.com/office/drawing/2014/main" id="{8BE303C3-F910-43F4-B704-B37A04A7A2CA}"/>
              </a:ext>
            </a:extLst>
          </p:cNvPr>
          <p:cNvSpPr>
            <a:spLocks noGrp="1"/>
          </p:cNvSpPr>
          <p:nvPr>
            <p:ph type="ftr" sz="quarter" idx="11"/>
          </p:nvPr>
        </p:nvSpPr>
        <p:spPr>
          <a:xfrm>
            <a:off x="143508" y="4808136"/>
            <a:ext cx="5238582" cy="274320"/>
          </a:xfrm>
        </p:spPr>
        <p:txBody>
          <a:bodyPr/>
          <a:lstStyle/>
          <a:p>
            <a:r>
              <a:rPr kumimoji="0" lang="en-GB" dirty="0"/>
              <a:t>Les Coveney, INAB Calibration &amp; Uncertainty Day, 18th June 2018</a:t>
            </a:r>
            <a:endParaRPr kumimoji="0" lang="en-US" dirty="0"/>
          </a:p>
        </p:txBody>
      </p:sp>
      <p:sp>
        <p:nvSpPr>
          <p:cNvPr id="4" name="Content Placeholder 3">
            <a:extLst>
              <a:ext uri="{FF2B5EF4-FFF2-40B4-BE49-F238E27FC236}">
                <a16:creationId xmlns="" xmlns:a16="http://schemas.microsoft.com/office/drawing/2014/main" id="{640891C5-6F2B-4F65-8E8B-017DF2663E44}"/>
              </a:ext>
            </a:extLst>
          </p:cNvPr>
          <p:cNvSpPr>
            <a:spLocks noGrp="1"/>
          </p:cNvSpPr>
          <p:nvPr>
            <p:ph sz="quarter" idx="1"/>
          </p:nvPr>
        </p:nvSpPr>
        <p:spPr/>
        <p:txBody>
          <a:bodyPr/>
          <a:lstStyle/>
          <a:p>
            <a:r>
              <a:rPr lang="en-GB" dirty="0"/>
              <a:t>Uncertainty in qualitative results not addressed in general guidance documents</a:t>
            </a:r>
          </a:p>
          <a:p>
            <a:pPr lvl="1"/>
            <a:r>
              <a:rPr lang="en-GB" dirty="0"/>
              <a:t>Yes/no, presence/absence, pass/fail</a:t>
            </a:r>
          </a:p>
          <a:p>
            <a:r>
              <a:rPr lang="en-GB" dirty="0"/>
              <a:t>Some published papers on estimation using complex statistical techniques e.g. Bayes theorem.</a:t>
            </a:r>
          </a:p>
          <a:p>
            <a:pPr lvl="1"/>
            <a:r>
              <a:rPr lang="en-GB" dirty="0"/>
              <a:t>Require high expertise &amp; software</a:t>
            </a:r>
          </a:p>
          <a:p>
            <a:r>
              <a:rPr lang="en-GB" dirty="0"/>
              <a:t>Some aspects of verification may implicitly include some sources of uncertainty</a:t>
            </a:r>
          </a:p>
          <a:p>
            <a:pPr lvl="1"/>
            <a:r>
              <a:rPr lang="en-GB" dirty="0"/>
              <a:t>Setting of cut-off values</a:t>
            </a:r>
          </a:p>
        </p:txBody>
      </p:sp>
    </p:spTree>
    <p:extLst>
      <p:ext uri="{BB962C8B-B14F-4D97-AF65-F5344CB8AC3E}">
        <p14:creationId xmlns:p14="http://schemas.microsoft.com/office/powerpoint/2010/main" val="3966868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4">
                                            <p:txEl>
                                              <p:pRg st="2" end="2"/>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p:cTn id="24"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4">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4">
                                            <p:txEl>
                                              <p:pRg st="4" end="4"/>
                                            </p:txEl>
                                          </p:spTgt>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 calcmode="lin" valueType="num">
                                      <p:cBhvr>
                                        <p:cTn id="36"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F812C8-37F2-41F1-B25C-A6834014D897}"/>
              </a:ext>
            </a:extLst>
          </p:cNvPr>
          <p:cNvSpPr>
            <a:spLocks noGrp="1"/>
          </p:cNvSpPr>
          <p:nvPr>
            <p:ph type="title"/>
          </p:nvPr>
        </p:nvSpPr>
        <p:spPr/>
        <p:txBody>
          <a:bodyPr/>
          <a:lstStyle/>
          <a:p>
            <a:r>
              <a:rPr lang="en-GB" dirty="0"/>
              <a:t>Uncertainty in Qualitative Results</a:t>
            </a:r>
          </a:p>
        </p:txBody>
      </p:sp>
      <p:sp>
        <p:nvSpPr>
          <p:cNvPr id="3" name="Footer Placeholder 2">
            <a:extLst>
              <a:ext uri="{FF2B5EF4-FFF2-40B4-BE49-F238E27FC236}">
                <a16:creationId xmlns="" xmlns:a16="http://schemas.microsoft.com/office/drawing/2014/main" id="{5CAEB58B-4B04-4628-BA7E-C225696C46AF}"/>
              </a:ext>
            </a:extLst>
          </p:cNvPr>
          <p:cNvSpPr>
            <a:spLocks noGrp="1"/>
          </p:cNvSpPr>
          <p:nvPr>
            <p:ph type="ftr" sz="quarter" idx="11"/>
          </p:nvPr>
        </p:nvSpPr>
        <p:spPr>
          <a:xfrm>
            <a:off x="143508" y="4808136"/>
            <a:ext cx="5022558" cy="274320"/>
          </a:xfrm>
        </p:spPr>
        <p:txBody>
          <a:bodyPr/>
          <a:lstStyle/>
          <a:p>
            <a:r>
              <a:rPr kumimoji="0" lang="en-GB" dirty="0"/>
              <a:t>Les Coveney, INAB Calibration &amp; Uncertainty Day, 18th June 2018</a:t>
            </a:r>
            <a:endParaRPr kumimoji="0" lang="en-US" dirty="0"/>
          </a:p>
        </p:txBody>
      </p:sp>
      <p:sp>
        <p:nvSpPr>
          <p:cNvPr id="4" name="Content Placeholder 3">
            <a:extLst>
              <a:ext uri="{FF2B5EF4-FFF2-40B4-BE49-F238E27FC236}">
                <a16:creationId xmlns="" xmlns:a16="http://schemas.microsoft.com/office/drawing/2014/main" id="{5B779E1C-CE6B-4B59-9DDC-288B000A964D}"/>
              </a:ext>
            </a:extLst>
          </p:cNvPr>
          <p:cNvSpPr>
            <a:spLocks noGrp="1"/>
          </p:cNvSpPr>
          <p:nvPr>
            <p:ph sz="quarter" idx="1"/>
          </p:nvPr>
        </p:nvSpPr>
        <p:spPr/>
        <p:txBody>
          <a:bodyPr/>
          <a:lstStyle/>
          <a:p>
            <a:r>
              <a:rPr lang="en-GB" dirty="0"/>
              <a:t>Where results are expressed in qualitative terms, there is no expectation of a quantitative estimate of measurement uncertainty</a:t>
            </a:r>
          </a:p>
          <a:p>
            <a:pPr lvl="1"/>
            <a:r>
              <a:rPr lang="en-GB" dirty="0"/>
              <a:t>Unless a prior quantitative test result produced</a:t>
            </a:r>
          </a:p>
          <a:p>
            <a:r>
              <a:rPr lang="en-GB" dirty="0"/>
              <a:t>Factors affecting the test result need to be identified and shown to be appropriately controlled.</a:t>
            </a:r>
          </a:p>
        </p:txBody>
      </p:sp>
    </p:spTree>
    <p:extLst>
      <p:ext uri="{BB962C8B-B14F-4D97-AF65-F5344CB8AC3E}">
        <p14:creationId xmlns:p14="http://schemas.microsoft.com/office/powerpoint/2010/main" val="2787602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 xmlns:a16="http://schemas.microsoft.com/office/drawing/2014/main" id="{C55933B4-D5E9-4DA9-AFC9-09500F160015}"/>
              </a:ext>
            </a:extLst>
          </p:cNvPr>
          <p:cNvSpPr>
            <a:spLocks noGrp="1"/>
          </p:cNvSpPr>
          <p:nvPr>
            <p:ph type="ftr" sz="quarter" idx="11"/>
          </p:nvPr>
        </p:nvSpPr>
        <p:spPr>
          <a:xfrm>
            <a:off x="134686" y="4808136"/>
            <a:ext cx="4869362" cy="274320"/>
          </a:xfrm>
        </p:spPr>
        <p:txBody>
          <a:bodyPr/>
          <a:lstStyle/>
          <a:p>
            <a:r>
              <a:rPr kumimoji="0" lang="en-GB" dirty="0"/>
              <a:t>Les Coveney, INAB Calibration &amp; Uncertainty Day, 18th June 2018</a:t>
            </a:r>
            <a:endParaRPr kumimoji="0" lang="en-US" dirty="0"/>
          </a:p>
        </p:txBody>
      </p:sp>
      <p:pic>
        <p:nvPicPr>
          <p:cNvPr id="10" name="Picture 9">
            <a:extLst>
              <a:ext uri="{FF2B5EF4-FFF2-40B4-BE49-F238E27FC236}">
                <a16:creationId xmlns="" xmlns:a16="http://schemas.microsoft.com/office/drawing/2014/main" id="{2DB03643-E8BA-4707-8A2B-962FD406B4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526" y="141480"/>
            <a:ext cx="8316924" cy="4671464"/>
          </a:xfrm>
          <a:prstGeom prst="rect">
            <a:avLst/>
          </a:prstGeom>
        </p:spPr>
      </p:pic>
      <p:sp>
        <p:nvSpPr>
          <p:cNvPr id="2" name="Rectangle 1">
            <a:extLst>
              <a:ext uri="{FF2B5EF4-FFF2-40B4-BE49-F238E27FC236}">
                <a16:creationId xmlns="" xmlns:a16="http://schemas.microsoft.com/office/drawing/2014/main" id="{ECC6B3A2-8D33-41DC-8C0D-73B9D2DD5FB9}"/>
              </a:ext>
            </a:extLst>
          </p:cNvPr>
          <p:cNvSpPr/>
          <p:nvPr/>
        </p:nvSpPr>
        <p:spPr>
          <a:xfrm>
            <a:off x="2100390" y="1539937"/>
            <a:ext cx="6464751" cy="623248"/>
          </a:xfrm>
          <a:prstGeom prst="rect">
            <a:avLst/>
          </a:prstGeom>
          <a:noFill/>
        </p:spPr>
        <p:txBody>
          <a:bodyPr wrap="square" lIns="68580" tIns="34290" rIns="68580" bIns="34290">
            <a:spAutoFit/>
          </a:bodyPr>
          <a:lstStyle/>
          <a:p>
            <a:pPr algn="ctr"/>
            <a:r>
              <a:rPr lang="en-US" sz="3600" b="1" spc="38" dirty="0">
                <a:ln w="0"/>
                <a:solidFill>
                  <a:schemeClr val="bg1">
                    <a:lumMod val="75000"/>
                  </a:schemeClr>
                </a:solidFill>
                <a:effectLst>
                  <a:innerShdw blurRad="63500" dist="50800" dir="13500000">
                    <a:srgbClr val="000000">
                      <a:alpha val="50000"/>
                    </a:srgbClr>
                  </a:innerShdw>
                </a:effectLst>
              </a:rPr>
              <a:t>The phase of the moon?</a:t>
            </a:r>
          </a:p>
        </p:txBody>
      </p:sp>
      <p:sp>
        <p:nvSpPr>
          <p:cNvPr id="4" name="TextBox 3">
            <a:extLst>
              <a:ext uri="{FF2B5EF4-FFF2-40B4-BE49-F238E27FC236}">
                <a16:creationId xmlns="" xmlns:a16="http://schemas.microsoft.com/office/drawing/2014/main" id="{855D904F-3843-422E-AF09-AFA646F52EE2}"/>
              </a:ext>
            </a:extLst>
          </p:cNvPr>
          <p:cNvSpPr txBox="1"/>
          <p:nvPr/>
        </p:nvSpPr>
        <p:spPr>
          <a:xfrm>
            <a:off x="3383869" y="3921900"/>
            <a:ext cx="4869362" cy="346249"/>
          </a:xfrm>
          <a:prstGeom prst="rect">
            <a:avLst/>
          </a:prstGeom>
          <a:noFill/>
        </p:spPr>
        <p:txBody>
          <a:bodyPr wrap="none" lIns="68580" tIns="34290" rIns="68580" bIns="34290" rtlCol="0">
            <a:spAutoFit/>
          </a:bodyPr>
          <a:lstStyle/>
          <a:p>
            <a:r>
              <a:rPr lang="en-GB" sz="1800" dirty="0">
                <a:solidFill>
                  <a:schemeClr val="bg1"/>
                </a:solidFill>
              </a:rPr>
              <a:t>Analytical Methods Committee, AMCTB No 61</a:t>
            </a:r>
          </a:p>
        </p:txBody>
      </p:sp>
    </p:spTree>
    <p:extLst>
      <p:ext uri="{BB962C8B-B14F-4D97-AF65-F5344CB8AC3E}">
        <p14:creationId xmlns:p14="http://schemas.microsoft.com/office/powerpoint/2010/main" val="1166448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43508" y="4808136"/>
            <a:ext cx="4914546" cy="274320"/>
          </a:xfrm>
        </p:spPr>
        <p:txBody>
          <a:bodyPr/>
          <a:lstStyle/>
          <a:p>
            <a:r>
              <a:rPr lang="en-GB" dirty="0"/>
              <a:t>Les Coveney, INAB Calibration &amp; Uncertainty Day, 18th June 2018</a:t>
            </a:r>
            <a:endParaRPr lang="en-US" dirty="0"/>
          </a:p>
        </p:txBody>
      </p:sp>
      <p:sp>
        <p:nvSpPr>
          <p:cNvPr id="17410" name="Rectangle 2"/>
          <p:cNvSpPr>
            <a:spLocks noGrp="1" noChangeArrowheads="1"/>
          </p:cNvSpPr>
          <p:nvPr>
            <p:ph type="title"/>
          </p:nvPr>
        </p:nvSpPr>
        <p:spPr/>
        <p:txBody>
          <a:bodyPr/>
          <a:lstStyle/>
          <a:p>
            <a:r>
              <a:rPr lang="en-GB" sz="2700" dirty="0"/>
              <a:t>Guidance Documents</a:t>
            </a:r>
            <a:endParaRPr lang="en-US" sz="2700" dirty="0"/>
          </a:p>
        </p:txBody>
      </p:sp>
      <p:sp>
        <p:nvSpPr>
          <p:cNvPr id="17411" name="Rectangle 3"/>
          <p:cNvSpPr>
            <a:spLocks noGrp="1" noChangeArrowheads="1"/>
          </p:cNvSpPr>
          <p:nvPr>
            <p:ph type="body" idx="1"/>
          </p:nvPr>
        </p:nvSpPr>
        <p:spPr/>
        <p:txBody>
          <a:bodyPr>
            <a:normAutofit fontScale="77500" lnSpcReduction="20000"/>
          </a:bodyPr>
          <a:lstStyle/>
          <a:p>
            <a:r>
              <a:rPr lang="en-GB" sz="2100" dirty="0"/>
              <a:t>ISO/IEC Guide 98-1:2009 Uncertainty of measurement</a:t>
            </a:r>
            <a:endParaRPr lang="en-US" sz="2100" dirty="0"/>
          </a:p>
          <a:p>
            <a:pPr lvl="1"/>
            <a:r>
              <a:rPr lang="en-GB" sz="1800" dirty="0"/>
              <a:t>Part 1: Introduction to the expression of uncertainty in measurement</a:t>
            </a:r>
          </a:p>
          <a:p>
            <a:pPr lvl="1"/>
            <a:r>
              <a:rPr lang="en-GB" sz="1900" dirty="0"/>
              <a:t>Part 3: Guide to the expression of uncertainty in measurement (GUM:1995)</a:t>
            </a:r>
            <a:endParaRPr lang="en-US" sz="1900" dirty="0"/>
          </a:p>
          <a:p>
            <a:r>
              <a:rPr lang="en-US" sz="2100" dirty="0"/>
              <a:t>EURACHEM / CITAC Guide CG 4 Quantifying Uncertainty in Analytical Measurement, Ed 3, 2012</a:t>
            </a:r>
          </a:p>
          <a:p>
            <a:r>
              <a:rPr lang="en-GB" sz="2100" dirty="0" err="1"/>
              <a:t>Eurolab</a:t>
            </a:r>
            <a:r>
              <a:rPr lang="en-GB" sz="2100" dirty="0"/>
              <a:t> Technical Report No 1/2007. Measurement Uncertainty Revisited: Alternative Approaches to Uncertainty. </a:t>
            </a:r>
          </a:p>
          <a:p>
            <a:r>
              <a:rPr lang="en-GB" sz="2100" dirty="0"/>
              <a:t>Handbook for calculation of measurement uncertainty in environmental laboratories (NT TR 537 - Edition 3.1) </a:t>
            </a:r>
          </a:p>
          <a:p>
            <a:r>
              <a:rPr lang="en-GB" sz="2100" dirty="0"/>
              <a:t>EURACHEM / CITAC Guide Measurement Uncertainty Arising From Sampling - A Guide To Methods And Approaches, </a:t>
            </a:r>
            <a:r>
              <a:rPr lang="en-US" sz="2100" dirty="0"/>
              <a:t>Ed 1, 2007</a:t>
            </a:r>
            <a:endParaRPr lang="en-GB" sz="2100" dirty="0"/>
          </a:p>
          <a:p>
            <a:r>
              <a:rPr lang="en-GB" sz="2100" dirty="0"/>
              <a:t>ISO 5725 Accuracy (Trueness and Precision) of Measurement Methods and Results (6 parts)</a:t>
            </a:r>
          </a:p>
          <a:p>
            <a:r>
              <a:rPr lang="en-GB" dirty="0"/>
              <a:t>The “Phase-of-the-Moon” Paradox in Uncertainty Estimation. Analytical Methods Committee, AMCTB No 61</a:t>
            </a:r>
            <a:endParaRPr lang="en-GB" sz="2100" dirty="0"/>
          </a:p>
        </p:txBody>
      </p:sp>
    </p:spTree>
    <p:extLst>
      <p:ext uri="{BB962C8B-B14F-4D97-AF65-F5344CB8AC3E}">
        <p14:creationId xmlns:p14="http://schemas.microsoft.com/office/powerpoint/2010/main" val="3602668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4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43508" y="4808136"/>
            <a:ext cx="5130570" cy="274320"/>
          </a:xfrm>
        </p:spPr>
        <p:txBody>
          <a:bodyPr/>
          <a:lstStyle/>
          <a:p>
            <a:r>
              <a:rPr lang="en-GB" dirty="0"/>
              <a:t>Les Coveney, INAB Calibration &amp; Uncertainty Day, 18th June 2018</a:t>
            </a:r>
            <a:endParaRPr lang="en-US" dirty="0"/>
          </a:p>
        </p:txBody>
      </p:sp>
      <p:sp>
        <p:nvSpPr>
          <p:cNvPr id="69634" name="Rectangle 2"/>
          <p:cNvSpPr>
            <a:spLocks noGrp="1" noChangeArrowheads="1"/>
          </p:cNvSpPr>
          <p:nvPr>
            <p:ph type="title"/>
          </p:nvPr>
        </p:nvSpPr>
        <p:spPr/>
        <p:txBody>
          <a:bodyPr/>
          <a:lstStyle/>
          <a:p>
            <a:r>
              <a:rPr lang="en-GB" dirty="0"/>
              <a:t>Uncertainty Essentials</a:t>
            </a:r>
            <a:endParaRPr lang="en-US" dirty="0"/>
          </a:p>
        </p:txBody>
      </p:sp>
      <p:sp>
        <p:nvSpPr>
          <p:cNvPr id="69635" name="Rectangle 3"/>
          <p:cNvSpPr>
            <a:spLocks noGrp="1" noChangeArrowheads="1"/>
          </p:cNvSpPr>
          <p:nvPr>
            <p:ph type="body" idx="1"/>
          </p:nvPr>
        </p:nvSpPr>
        <p:spPr/>
        <p:txBody>
          <a:bodyPr>
            <a:normAutofit fontScale="85000" lnSpcReduction="20000"/>
          </a:bodyPr>
          <a:lstStyle/>
          <a:p>
            <a:r>
              <a:rPr lang="en-GB" sz="2100" dirty="0"/>
              <a:t>Definition of Measurement Uncertainty</a:t>
            </a:r>
          </a:p>
          <a:p>
            <a:pPr lvl="1"/>
            <a:r>
              <a:rPr lang="en-GB" dirty="0"/>
              <a:t>Expression of Measurement Uncertainty</a:t>
            </a:r>
          </a:p>
          <a:p>
            <a:r>
              <a:rPr lang="en-GB" sz="2100" dirty="0"/>
              <a:t>17025:2017 Requirements</a:t>
            </a:r>
          </a:p>
          <a:p>
            <a:pPr lvl="1"/>
            <a:r>
              <a:rPr lang="en-GB" dirty="0"/>
              <a:t>Use in selection of methods</a:t>
            </a:r>
          </a:p>
          <a:p>
            <a:pPr lvl="1"/>
            <a:r>
              <a:rPr lang="en-GB" dirty="0"/>
              <a:t>Use in reporting</a:t>
            </a:r>
          </a:p>
          <a:p>
            <a:r>
              <a:rPr lang="en-GB" sz="2100" dirty="0"/>
              <a:t>Statistics, Units and Calculations</a:t>
            </a:r>
          </a:p>
          <a:p>
            <a:pPr lvl="1"/>
            <a:r>
              <a:rPr lang="en-GB" dirty="0"/>
              <a:t>Standard deviation</a:t>
            </a:r>
          </a:p>
          <a:p>
            <a:pPr lvl="1"/>
            <a:r>
              <a:rPr lang="en-GB" dirty="0"/>
              <a:t>Transformation of non-normal data</a:t>
            </a:r>
          </a:p>
          <a:p>
            <a:pPr lvl="1"/>
            <a:r>
              <a:rPr lang="en-GB" dirty="0"/>
              <a:t>Harmonisation of scales &amp; units</a:t>
            </a:r>
          </a:p>
          <a:p>
            <a:r>
              <a:rPr lang="en-GB" sz="2100" dirty="0"/>
              <a:t>Approaches to Estimation of Measurement Uncertainty</a:t>
            </a:r>
          </a:p>
          <a:p>
            <a:pPr lvl="1"/>
            <a:r>
              <a:rPr lang="en-GB" dirty="0"/>
              <a:t>Metrological approach</a:t>
            </a:r>
          </a:p>
          <a:p>
            <a:pPr lvl="1"/>
            <a:r>
              <a:rPr lang="en-GB" dirty="0"/>
              <a:t>Single Within-Laboratory Approach</a:t>
            </a:r>
          </a:p>
          <a:p>
            <a:r>
              <a:rPr lang="en-GB" sz="2100" dirty="0"/>
              <a:t>Guidance Documents</a:t>
            </a:r>
          </a:p>
          <a:p>
            <a:pPr marL="0" indent="0">
              <a:buNone/>
            </a:pPr>
            <a:endParaRPr lang="en-GB" sz="2100" dirty="0"/>
          </a:p>
        </p:txBody>
      </p:sp>
    </p:spTree>
    <p:extLst>
      <p:ext uri="{BB962C8B-B14F-4D97-AF65-F5344CB8AC3E}">
        <p14:creationId xmlns:p14="http://schemas.microsoft.com/office/powerpoint/2010/main" val="4249997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43508" y="4808136"/>
            <a:ext cx="5130570" cy="274320"/>
          </a:xfrm>
        </p:spPr>
        <p:txBody>
          <a:bodyPr/>
          <a:lstStyle/>
          <a:p>
            <a:r>
              <a:rPr lang="en-GB" dirty="0"/>
              <a:t>Les Coveney, INAB Calibration &amp; Uncertainty Day, 18th June 2018</a:t>
            </a:r>
            <a:endParaRPr lang="en-US" dirty="0"/>
          </a:p>
        </p:txBody>
      </p:sp>
      <p:sp>
        <p:nvSpPr>
          <p:cNvPr id="69634" name="Rectangle 2"/>
          <p:cNvSpPr>
            <a:spLocks noGrp="1" noChangeArrowheads="1"/>
          </p:cNvSpPr>
          <p:nvPr>
            <p:ph type="title"/>
          </p:nvPr>
        </p:nvSpPr>
        <p:spPr/>
        <p:txBody>
          <a:bodyPr/>
          <a:lstStyle/>
          <a:p>
            <a:r>
              <a:rPr lang="en-GB" dirty="0"/>
              <a:t>Uncertainty Essentials</a:t>
            </a:r>
            <a:endParaRPr lang="en-US" dirty="0"/>
          </a:p>
        </p:txBody>
      </p:sp>
      <p:sp>
        <p:nvSpPr>
          <p:cNvPr id="69635" name="Rectangle 3"/>
          <p:cNvSpPr>
            <a:spLocks noGrp="1" noChangeArrowheads="1"/>
          </p:cNvSpPr>
          <p:nvPr>
            <p:ph type="body" idx="1"/>
          </p:nvPr>
        </p:nvSpPr>
        <p:spPr>
          <a:xfrm>
            <a:off x="301752" y="1145286"/>
            <a:ext cx="7407828" cy="3429000"/>
          </a:xfrm>
        </p:spPr>
        <p:txBody>
          <a:bodyPr>
            <a:normAutofit fontScale="85000" lnSpcReduction="20000"/>
          </a:bodyPr>
          <a:lstStyle/>
          <a:p>
            <a:r>
              <a:rPr lang="en-GB" sz="2100" dirty="0"/>
              <a:t>Definition of Measurement Uncertainty</a:t>
            </a:r>
          </a:p>
          <a:p>
            <a:pPr lvl="1"/>
            <a:r>
              <a:rPr lang="en-GB" dirty="0"/>
              <a:t>Expression of Measurement Uncertainty</a:t>
            </a:r>
          </a:p>
          <a:p>
            <a:r>
              <a:rPr lang="en-GB" sz="2100" dirty="0"/>
              <a:t>17025:2017 &amp; 15189:2012 Requirements</a:t>
            </a:r>
          </a:p>
          <a:p>
            <a:pPr lvl="1"/>
            <a:r>
              <a:rPr lang="en-GB" dirty="0"/>
              <a:t>Use in selection of methods</a:t>
            </a:r>
          </a:p>
          <a:p>
            <a:pPr lvl="1"/>
            <a:r>
              <a:rPr lang="en-GB" dirty="0"/>
              <a:t>Use in reporting</a:t>
            </a:r>
          </a:p>
          <a:p>
            <a:r>
              <a:rPr lang="en-GB" sz="2100" dirty="0"/>
              <a:t>Statistics, Units and Calculations</a:t>
            </a:r>
          </a:p>
          <a:p>
            <a:pPr lvl="1"/>
            <a:r>
              <a:rPr lang="en-GB" dirty="0"/>
              <a:t>Standard deviation</a:t>
            </a:r>
          </a:p>
          <a:p>
            <a:pPr lvl="1"/>
            <a:r>
              <a:rPr lang="en-GB" dirty="0"/>
              <a:t>Transformation of non-normal data</a:t>
            </a:r>
          </a:p>
          <a:p>
            <a:pPr lvl="1"/>
            <a:r>
              <a:rPr lang="en-GB" dirty="0"/>
              <a:t>Harmonisation of scales &amp; units</a:t>
            </a:r>
          </a:p>
          <a:p>
            <a:r>
              <a:rPr lang="en-GB" sz="2100" dirty="0"/>
              <a:t>Approaches to Estimation of Measurement Uncertainty</a:t>
            </a:r>
          </a:p>
          <a:p>
            <a:pPr lvl="1"/>
            <a:r>
              <a:rPr lang="en-GB" dirty="0"/>
              <a:t>Metrological approach</a:t>
            </a:r>
          </a:p>
          <a:p>
            <a:pPr lvl="1"/>
            <a:r>
              <a:rPr lang="en-GB" dirty="0"/>
              <a:t>Single Within-Laboratory Approach</a:t>
            </a:r>
          </a:p>
          <a:p>
            <a:r>
              <a:rPr lang="en-GB" sz="2100" dirty="0"/>
              <a:t>Qualitative Results</a:t>
            </a:r>
          </a:p>
          <a:p>
            <a:r>
              <a:rPr lang="en-GB" sz="2100" dirty="0"/>
              <a:t>Guidance Documents</a:t>
            </a:r>
          </a:p>
          <a:p>
            <a:pPr marL="0" indent="0">
              <a:buNone/>
            </a:pPr>
            <a:endParaRPr lang="en-GB" sz="2100" dirty="0"/>
          </a:p>
        </p:txBody>
      </p:sp>
    </p:spTree>
    <p:extLst>
      <p:ext uri="{BB962C8B-B14F-4D97-AF65-F5344CB8AC3E}">
        <p14:creationId xmlns:p14="http://schemas.microsoft.com/office/powerpoint/2010/main" val="1723013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43508" y="4785996"/>
            <a:ext cx="3902478" cy="274320"/>
          </a:xfrm>
        </p:spPr>
        <p:txBody>
          <a:bodyPr/>
          <a:lstStyle/>
          <a:p>
            <a:r>
              <a:rPr lang="en-GB" dirty="0"/>
              <a:t>Les Coveney, INAB Calibration &amp; Uncertainty Day, 18th June 2018</a:t>
            </a:r>
            <a:endParaRPr lang="en-US" dirty="0"/>
          </a:p>
        </p:txBody>
      </p:sp>
      <p:sp>
        <p:nvSpPr>
          <p:cNvPr id="16386" name="Rectangle 2"/>
          <p:cNvSpPr>
            <a:spLocks noGrp="1" noChangeArrowheads="1"/>
          </p:cNvSpPr>
          <p:nvPr>
            <p:ph type="title"/>
          </p:nvPr>
        </p:nvSpPr>
        <p:spPr/>
        <p:txBody>
          <a:bodyPr/>
          <a:lstStyle/>
          <a:p>
            <a:r>
              <a:rPr lang="en-GB" dirty="0"/>
              <a:t>Definition of Measurement Uncertainty</a:t>
            </a:r>
            <a:endParaRPr lang="en-US" dirty="0"/>
          </a:p>
        </p:txBody>
      </p:sp>
      <p:sp>
        <p:nvSpPr>
          <p:cNvPr id="16387" name="Rectangle 3"/>
          <p:cNvSpPr>
            <a:spLocks noGrp="1" noChangeArrowheads="1"/>
          </p:cNvSpPr>
          <p:nvPr>
            <p:ph type="body" idx="1"/>
          </p:nvPr>
        </p:nvSpPr>
        <p:spPr>
          <a:xfrm>
            <a:off x="251520" y="1167594"/>
            <a:ext cx="8640960" cy="3429000"/>
          </a:xfrm>
        </p:spPr>
        <p:txBody>
          <a:bodyPr>
            <a:normAutofit/>
          </a:bodyPr>
          <a:lstStyle/>
          <a:p>
            <a:r>
              <a:rPr lang="en-GB" dirty="0"/>
              <a:t>A parameter associated with the result of a measurement, that characterises the dispersion of the values that could reasonably be attributed to the measurand</a:t>
            </a:r>
          </a:p>
          <a:p>
            <a:pPr lvl="1"/>
            <a:r>
              <a:rPr lang="en-GB" sz="1400" dirty="0"/>
              <a:t>ISO/IEC Guide 98 GUM</a:t>
            </a:r>
            <a:endParaRPr lang="en-GB" dirty="0"/>
          </a:p>
          <a:p>
            <a:r>
              <a:rPr lang="en-GB" dirty="0"/>
              <a:t>Uncertainty is a property of a test result</a:t>
            </a:r>
          </a:p>
          <a:p>
            <a:r>
              <a:rPr lang="en-GB" dirty="0"/>
              <a:t>Preferred form of reporting:</a:t>
            </a:r>
          </a:p>
          <a:p>
            <a:pPr marL="205740" lvl="1" indent="0" algn="ctr">
              <a:buNone/>
            </a:pPr>
            <a:r>
              <a:rPr lang="en-GB" sz="2100" dirty="0"/>
              <a:t>Result: (x </a:t>
            </a:r>
            <a:r>
              <a:rPr lang="en-GB" sz="2100" dirty="0">
                <a:cs typeface="Tahoma" charset="0"/>
              </a:rPr>
              <a:t>± U) (units)</a:t>
            </a:r>
          </a:p>
        </p:txBody>
      </p:sp>
    </p:spTree>
    <p:extLst>
      <p:ext uri="{BB962C8B-B14F-4D97-AF65-F5344CB8AC3E}">
        <p14:creationId xmlns:p14="http://schemas.microsoft.com/office/powerpoint/2010/main" val="406605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0F5EF4-91E4-4999-9C5B-8E6DEC621C34}"/>
              </a:ext>
            </a:extLst>
          </p:cNvPr>
          <p:cNvSpPr>
            <a:spLocks noGrp="1"/>
          </p:cNvSpPr>
          <p:nvPr>
            <p:ph type="title"/>
          </p:nvPr>
        </p:nvSpPr>
        <p:spPr/>
        <p:txBody>
          <a:bodyPr/>
          <a:lstStyle/>
          <a:p>
            <a:r>
              <a:rPr lang="en-GB" dirty="0"/>
              <a:t>Reference to Measurement Uncertainty</a:t>
            </a:r>
          </a:p>
        </p:txBody>
      </p:sp>
      <p:sp>
        <p:nvSpPr>
          <p:cNvPr id="3" name="Footer Placeholder 2">
            <a:extLst>
              <a:ext uri="{FF2B5EF4-FFF2-40B4-BE49-F238E27FC236}">
                <a16:creationId xmlns="" xmlns:a16="http://schemas.microsoft.com/office/drawing/2014/main" id="{FFC250A2-BB19-4D6A-9FF4-F8B53421E196}"/>
              </a:ext>
            </a:extLst>
          </p:cNvPr>
          <p:cNvSpPr>
            <a:spLocks noGrp="1"/>
          </p:cNvSpPr>
          <p:nvPr>
            <p:ph type="ftr" sz="quarter" idx="11"/>
          </p:nvPr>
        </p:nvSpPr>
        <p:spPr>
          <a:xfrm>
            <a:off x="143508" y="4808136"/>
            <a:ext cx="4806534" cy="274320"/>
          </a:xfrm>
        </p:spPr>
        <p:txBody>
          <a:bodyPr/>
          <a:lstStyle/>
          <a:p>
            <a:r>
              <a:rPr kumimoji="0" lang="en-GB" dirty="0"/>
              <a:t>Les Coveney, INAB Calibration &amp; Uncertainty Day, 18th June 2018</a:t>
            </a:r>
            <a:endParaRPr kumimoji="0" lang="en-US" dirty="0"/>
          </a:p>
        </p:txBody>
      </p:sp>
      <p:sp>
        <p:nvSpPr>
          <p:cNvPr id="4" name="Content Placeholder 3">
            <a:extLst>
              <a:ext uri="{FF2B5EF4-FFF2-40B4-BE49-F238E27FC236}">
                <a16:creationId xmlns="" xmlns:a16="http://schemas.microsoft.com/office/drawing/2014/main" id="{18CC6BB5-03EC-403B-9A16-714E27901B6E}"/>
              </a:ext>
            </a:extLst>
          </p:cNvPr>
          <p:cNvSpPr>
            <a:spLocks noGrp="1"/>
          </p:cNvSpPr>
          <p:nvPr>
            <p:ph sz="quarter" idx="1"/>
          </p:nvPr>
        </p:nvSpPr>
        <p:spPr/>
        <p:txBody>
          <a:bodyPr/>
          <a:lstStyle/>
          <a:p>
            <a:r>
              <a:rPr lang="en-GB" dirty="0"/>
              <a:t>Knowledge of method performance often contributes to estimates of uncertainty</a:t>
            </a:r>
          </a:p>
          <a:p>
            <a:r>
              <a:rPr lang="en-GB" dirty="0"/>
              <a:t>Reference is often made to</a:t>
            </a:r>
          </a:p>
          <a:p>
            <a:pPr marL="0" indent="0" algn="ctr">
              <a:buNone/>
            </a:pPr>
            <a:r>
              <a:rPr lang="en-GB" dirty="0"/>
              <a:t>‘uncertainty of a method’ 	</a:t>
            </a:r>
          </a:p>
          <a:p>
            <a:r>
              <a:rPr lang="en-GB" dirty="0"/>
              <a:t>Uncertainty must always be associated with a test result	</a:t>
            </a:r>
          </a:p>
          <a:p>
            <a:pPr lvl="1"/>
            <a:r>
              <a:rPr lang="en-GB" dirty="0"/>
              <a:t>or range of test results</a:t>
            </a:r>
          </a:p>
        </p:txBody>
      </p:sp>
      <p:sp>
        <p:nvSpPr>
          <p:cNvPr id="5" name="Rectangle 4">
            <a:extLst>
              <a:ext uri="{FF2B5EF4-FFF2-40B4-BE49-F238E27FC236}">
                <a16:creationId xmlns="" xmlns:a16="http://schemas.microsoft.com/office/drawing/2014/main" id="{095E50D0-C46E-40B1-BA54-979AFD490A26}"/>
              </a:ext>
            </a:extLst>
          </p:cNvPr>
          <p:cNvSpPr/>
          <p:nvPr/>
        </p:nvSpPr>
        <p:spPr>
          <a:xfrm rot="20335923">
            <a:off x="4935278" y="2025864"/>
            <a:ext cx="435456" cy="900247"/>
          </a:xfrm>
          <a:prstGeom prst="rect">
            <a:avLst/>
          </a:prstGeom>
          <a:noFill/>
        </p:spPr>
        <p:txBody>
          <a:bodyPr wrap="none" lIns="68580" tIns="34290" rIns="68580" bIns="34290">
            <a:spAutoFit/>
          </a:bodyPr>
          <a:lstStyle/>
          <a:p>
            <a:pPr algn="ctr"/>
            <a:r>
              <a:rPr lang="en-US" sz="5400" b="1" dirty="0">
                <a:ln w="0"/>
                <a:solidFill>
                  <a:schemeClr val="accent1"/>
                </a:solidFill>
                <a:effectLst>
                  <a:outerShdw blurRad="38100" dist="25400" dir="5400000" algn="ctr" rotWithShape="0">
                    <a:srgbClr val="6E747A">
                      <a:alpha val="43000"/>
                    </a:srgbClr>
                  </a:outerShdw>
                </a:effectLst>
                <a:latin typeface="Freestyle Script" panose="030804020302050B0404" pitchFamily="66" charset="0"/>
              </a:rPr>
              <a:t>X</a:t>
            </a:r>
          </a:p>
        </p:txBody>
      </p:sp>
    </p:spTree>
    <p:extLst>
      <p:ext uri="{BB962C8B-B14F-4D97-AF65-F5344CB8AC3E}">
        <p14:creationId xmlns:p14="http://schemas.microsoft.com/office/powerpoint/2010/main" val="1795262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p:cTn id="3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4">
                                            <p:txEl>
                                              <p:pRg st="3" end="3"/>
                                            </p:txEl>
                                          </p:spTgt>
                                        </p:tgtEl>
                                      </p:cBhvr>
                                    </p:animEffect>
                                  </p:childTnLst>
                                </p:cTn>
                              </p:par>
                              <p:par>
                                <p:cTn id="38" presetID="53" presetClass="entr" presetSubtype="16" fill="hold" nodeType="withEffect">
                                  <p:stCondLst>
                                    <p:cond delay="0"/>
                                  </p:stCondLst>
                                  <p:childTnLst>
                                    <p:set>
                                      <p:cBhvr>
                                        <p:cTn id="39" dur="1" fill="hold">
                                          <p:stCondLst>
                                            <p:cond delay="0"/>
                                          </p:stCondLst>
                                        </p:cTn>
                                        <p:tgtEl>
                                          <p:spTgt spid="4">
                                            <p:txEl>
                                              <p:pRg st="4" end="4"/>
                                            </p:txEl>
                                          </p:spTgt>
                                        </p:tgtEl>
                                        <p:attrNameLst>
                                          <p:attrName>style.visibility</p:attrName>
                                        </p:attrNameLst>
                                      </p:cBhvr>
                                      <p:to>
                                        <p:strVal val="visible"/>
                                      </p:to>
                                    </p:set>
                                    <p:anim calcmode="lin" valueType="num">
                                      <p:cBhvr>
                                        <p:cTn id="40"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43508" y="4808136"/>
            <a:ext cx="4914546" cy="274320"/>
          </a:xfrm>
        </p:spPr>
        <p:txBody>
          <a:bodyPr/>
          <a:lstStyle/>
          <a:p>
            <a:r>
              <a:rPr lang="en-GB" dirty="0"/>
              <a:t>Les Coveney, INAB Calibration &amp; Uncertainty Day, 18th June 2018</a:t>
            </a:r>
            <a:endParaRPr lang="en-US" dirty="0"/>
          </a:p>
        </p:txBody>
      </p:sp>
      <p:sp>
        <p:nvSpPr>
          <p:cNvPr id="19458" name="Rectangle 2"/>
          <p:cNvSpPr>
            <a:spLocks noGrp="1" noChangeArrowheads="1"/>
          </p:cNvSpPr>
          <p:nvPr>
            <p:ph type="title"/>
          </p:nvPr>
        </p:nvSpPr>
        <p:spPr/>
        <p:txBody>
          <a:bodyPr/>
          <a:lstStyle/>
          <a:p>
            <a:r>
              <a:rPr lang="en-GB" dirty="0"/>
              <a:t>17025:2017</a:t>
            </a:r>
            <a:endParaRPr lang="en-US" dirty="0"/>
          </a:p>
        </p:txBody>
      </p:sp>
      <p:sp>
        <p:nvSpPr>
          <p:cNvPr id="19459" name="Rectangle 3"/>
          <p:cNvSpPr>
            <a:spLocks noGrp="1" noChangeArrowheads="1"/>
          </p:cNvSpPr>
          <p:nvPr>
            <p:ph type="body" idx="1"/>
          </p:nvPr>
        </p:nvSpPr>
        <p:spPr/>
        <p:txBody>
          <a:bodyPr>
            <a:normAutofit/>
          </a:bodyPr>
          <a:lstStyle/>
          <a:p>
            <a:r>
              <a:rPr lang="en-GB" b="1" dirty="0"/>
              <a:t>7.6.1 </a:t>
            </a:r>
            <a:r>
              <a:rPr lang="en-GB" dirty="0"/>
              <a:t>Laboratories shall identify the contributions to measurement uncertainty. When evaluating measurement uncertainty, all contributions that are of significance, including those arising from sampling, shall be taken into account using appropriate methods of analysis.</a:t>
            </a:r>
          </a:p>
          <a:p>
            <a:r>
              <a:rPr lang="en-GB" b="1" dirty="0"/>
              <a:t>7.6.3 </a:t>
            </a:r>
            <a:r>
              <a:rPr lang="en-GB" dirty="0"/>
              <a:t>A laboratory performing testing shall evaluate measurement uncertainty. Where the test method precludes rigorous evaluation of measurement uncertainty, an estimation shall be made based on an understanding of the theoretical principles or practical experience of the performance of the method.</a:t>
            </a:r>
          </a:p>
        </p:txBody>
      </p:sp>
    </p:spTree>
    <p:extLst>
      <p:ext uri="{BB962C8B-B14F-4D97-AF65-F5344CB8AC3E}">
        <p14:creationId xmlns:p14="http://schemas.microsoft.com/office/powerpoint/2010/main" val="176853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1781F5-13C3-4E98-8568-32062B2F0E26}"/>
              </a:ext>
            </a:extLst>
          </p:cNvPr>
          <p:cNvSpPr>
            <a:spLocks noGrp="1"/>
          </p:cNvSpPr>
          <p:nvPr>
            <p:ph type="title"/>
          </p:nvPr>
        </p:nvSpPr>
        <p:spPr/>
        <p:txBody>
          <a:bodyPr/>
          <a:lstStyle/>
          <a:p>
            <a:r>
              <a:rPr lang="en-GB" dirty="0"/>
              <a:t>17025:2017</a:t>
            </a:r>
          </a:p>
        </p:txBody>
      </p:sp>
      <p:sp>
        <p:nvSpPr>
          <p:cNvPr id="3" name="Footer Placeholder 2">
            <a:extLst>
              <a:ext uri="{FF2B5EF4-FFF2-40B4-BE49-F238E27FC236}">
                <a16:creationId xmlns="" xmlns:a16="http://schemas.microsoft.com/office/drawing/2014/main" id="{369FE0A2-72E1-43C1-BB46-04790D1DD3F7}"/>
              </a:ext>
            </a:extLst>
          </p:cNvPr>
          <p:cNvSpPr>
            <a:spLocks noGrp="1"/>
          </p:cNvSpPr>
          <p:nvPr>
            <p:ph type="ftr" sz="quarter" idx="11"/>
          </p:nvPr>
        </p:nvSpPr>
        <p:spPr>
          <a:xfrm>
            <a:off x="143508" y="4808136"/>
            <a:ext cx="5076564" cy="274320"/>
          </a:xfrm>
        </p:spPr>
        <p:txBody>
          <a:bodyPr/>
          <a:lstStyle/>
          <a:p>
            <a:r>
              <a:rPr kumimoji="0" lang="en-GB" dirty="0"/>
              <a:t>Les Coveney, INAB Calibration &amp; Uncertainty Day, 18th June 2018</a:t>
            </a:r>
            <a:endParaRPr kumimoji="0" lang="en-US" dirty="0"/>
          </a:p>
        </p:txBody>
      </p:sp>
      <p:sp>
        <p:nvSpPr>
          <p:cNvPr id="4" name="Content Placeholder 3">
            <a:extLst>
              <a:ext uri="{FF2B5EF4-FFF2-40B4-BE49-F238E27FC236}">
                <a16:creationId xmlns="" xmlns:a16="http://schemas.microsoft.com/office/drawing/2014/main" id="{AB878ACE-BDBF-47F0-BBDA-18DBFA018F5C}"/>
              </a:ext>
            </a:extLst>
          </p:cNvPr>
          <p:cNvSpPr>
            <a:spLocks noGrp="1"/>
          </p:cNvSpPr>
          <p:nvPr>
            <p:ph sz="quarter" idx="1"/>
          </p:nvPr>
        </p:nvSpPr>
        <p:spPr/>
        <p:txBody>
          <a:bodyPr>
            <a:normAutofit/>
          </a:bodyPr>
          <a:lstStyle/>
          <a:p>
            <a:r>
              <a:rPr lang="en-GB" dirty="0"/>
              <a:t>6.4.5 Equipment performance specifications</a:t>
            </a:r>
          </a:p>
          <a:p>
            <a:r>
              <a:rPr lang="en-GB" dirty="0"/>
              <a:t>7.2 Selection, Verification and validation of methods</a:t>
            </a:r>
          </a:p>
          <a:p>
            <a:r>
              <a:rPr lang="en-GB" dirty="0"/>
              <a:t>7.8.3 Test Reports: where applicable, the measurement uncertainty presented in the same unit as that of the measurand or in a term relative to the measurand (e.g. percent) when:</a:t>
            </a:r>
          </a:p>
          <a:p>
            <a:pPr lvl="1"/>
            <a:r>
              <a:rPr lang="en-GB" dirty="0"/>
              <a:t> it is relevant to the validity or application of the test results;</a:t>
            </a:r>
          </a:p>
          <a:p>
            <a:pPr lvl="1"/>
            <a:r>
              <a:rPr lang="en-GB" dirty="0"/>
              <a:t> a customer's instruction so requires, or</a:t>
            </a:r>
          </a:p>
          <a:p>
            <a:pPr lvl="1"/>
            <a:r>
              <a:rPr lang="en-GB" dirty="0"/>
              <a:t>the measurement uncertainty affects conformity to a specification limit;</a:t>
            </a:r>
          </a:p>
        </p:txBody>
      </p:sp>
    </p:spTree>
    <p:extLst>
      <p:ext uri="{BB962C8B-B14F-4D97-AF65-F5344CB8AC3E}">
        <p14:creationId xmlns:p14="http://schemas.microsoft.com/office/powerpoint/2010/main" val="1334253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 calcmode="lin" valueType="num">
                                      <p:cBhvr>
                                        <p:cTn id="26"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4">
                                            <p:txEl>
                                              <p:pRg st="3" end="3"/>
                                            </p:tx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4">
                                            <p:txEl>
                                              <p:pRg st="4" end="4"/>
                                            </p:txEl>
                                          </p:spTgt>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 calcmode="lin" valueType="num">
                                      <p:cBhvr>
                                        <p:cTn id="36"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C2A1B2-269F-4B01-BA2D-DCC7214F87A5}"/>
              </a:ext>
            </a:extLst>
          </p:cNvPr>
          <p:cNvSpPr>
            <a:spLocks noGrp="1"/>
          </p:cNvSpPr>
          <p:nvPr>
            <p:ph type="title"/>
          </p:nvPr>
        </p:nvSpPr>
        <p:spPr/>
        <p:txBody>
          <a:bodyPr/>
          <a:lstStyle/>
          <a:p>
            <a:r>
              <a:rPr lang="en-GB" dirty="0"/>
              <a:t>17025:2017</a:t>
            </a:r>
          </a:p>
        </p:txBody>
      </p:sp>
      <p:sp>
        <p:nvSpPr>
          <p:cNvPr id="3" name="Footer Placeholder 2">
            <a:extLst>
              <a:ext uri="{FF2B5EF4-FFF2-40B4-BE49-F238E27FC236}">
                <a16:creationId xmlns="" xmlns:a16="http://schemas.microsoft.com/office/drawing/2014/main" id="{D67B33E5-BC03-40FD-93EC-51E3E35F99FE}"/>
              </a:ext>
            </a:extLst>
          </p:cNvPr>
          <p:cNvSpPr>
            <a:spLocks noGrp="1"/>
          </p:cNvSpPr>
          <p:nvPr>
            <p:ph type="ftr" sz="quarter" idx="11"/>
          </p:nvPr>
        </p:nvSpPr>
        <p:spPr>
          <a:xfrm>
            <a:off x="143508" y="4808136"/>
            <a:ext cx="5184576" cy="274320"/>
          </a:xfrm>
        </p:spPr>
        <p:txBody>
          <a:bodyPr/>
          <a:lstStyle/>
          <a:p>
            <a:r>
              <a:rPr kumimoji="0" lang="en-GB" dirty="0"/>
              <a:t>Les Coveney, INAB Calibration &amp; Uncertainty Day, 18th June 2018</a:t>
            </a:r>
            <a:endParaRPr kumimoji="0" lang="en-US" dirty="0"/>
          </a:p>
        </p:txBody>
      </p:sp>
      <p:sp>
        <p:nvSpPr>
          <p:cNvPr id="4" name="Content Placeholder 3">
            <a:extLst>
              <a:ext uri="{FF2B5EF4-FFF2-40B4-BE49-F238E27FC236}">
                <a16:creationId xmlns="" xmlns:a16="http://schemas.microsoft.com/office/drawing/2014/main" id="{3A18AF81-28F6-4FC4-9F70-0161B98E8992}"/>
              </a:ext>
            </a:extLst>
          </p:cNvPr>
          <p:cNvSpPr>
            <a:spLocks noGrp="1"/>
          </p:cNvSpPr>
          <p:nvPr>
            <p:ph sz="quarter" idx="1"/>
          </p:nvPr>
        </p:nvSpPr>
        <p:spPr/>
        <p:txBody>
          <a:bodyPr>
            <a:normAutofit lnSpcReduction="10000"/>
          </a:bodyPr>
          <a:lstStyle/>
          <a:p>
            <a:r>
              <a:rPr lang="en-GB" dirty="0"/>
              <a:t>NOTES </a:t>
            </a:r>
          </a:p>
          <a:p>
            <a:r>
              <a:rPr lang="en-GB" dirty="0"/>
              <a:t>In those cases where a well-recognized test method specifies limits to the values of the major sources of measurement uncertainty and specifies the form of presentation of the calculated results, the laboratory is considered to have satisfied 7.6.3 by following the test method and reporting instructions.</a:t>
            </a:r>
          </a:p>
          <a:p>
            <a:r>
              <a:rPr lang="en-GB" dirty="0"/>
              <a:t>For a particular method where the measurement uncertainty of the results has been established and verified, there is no need to evaluate measurement uncertainty for each result if the laboratory can demonstrate that the identified critical influencing factors are under control.</a:t>
            </a:r>
          </a:p>
          <a:p>
            <a:pPr marL="0" indent="0">
              <a:buNone/>
            </a:pPr>
            <a:endParaRPr lang="en-GB" dirty="0"/>
          </a:p>
        </p:txBody>
      </p:sp>
    </p:spTree>
    <p:extLst>
      <p:ext uri="{BB962C8B-B14F-4D97-AF65-F5344CB8AC3E}">
        <p14:creationId xmlns:p14="http://schemas.microsoft.com/office/powerpoint/2010/main" val="4081828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BE481E-85A1-4D64-8CE3-EAD9E5FE4E2C}"/>
              </a:ext>
            </a:extLst>
          </p:cNvPr>
          <p:cNvSpPr>
            <a:spLocks noGrp="1"/>
          </p:cNvSpPr>
          <p:nvPr>
            <p:ph type="title"/>
          </p:nvPr>
        </p:nvSpPr>
        <p:spPr/>
        <p:txBody>
          <a:bodyPr/>
          <a:lstStyle/>
          <a:p>
            <a:r>
              <a:rPr lang="en-GB" dirty="0"/>
              <a:t>ISO 15189:2012</a:t>
            </a:r>
          </a:p>
        </p:txBody>
      </p:sp>
      <p:sp>
        <p:nvSpPr>
          <p:cNvPr id="3" name="Footer Placeholder 2">
            <a:extLst>
              <a:ext uri="{FF2B5EF4-FFF2-40B4-BE49-F238E27FC236}">
                <a16:creationId xmlns="" xmlns:a16="http://schemas.microsoft.com/office/drawing/2014/main" id="{C9910A0B-113F-4D8A-8901-05501CFD83B3}"/>
              </a:ext>
            </a:extLst>
          </p:cNvPr>
          <p:cNvSpPr>
            <a:spLocks noGrp="1"/>
          </p:cNvSpPr>
          <p:nvPr>
            <p:ph type="ftr" sz="quarter" idx="11"/>
          </p:nvPr>
        </p:nvSpPr>
        <p:spPr>
          <a:xfrm>
            <a:off x="197514" y="4808136"/>
            <a:ext cx="5184576" cy="274320"/>
          </a:xfrm>
        </p:spPr>
        <p:txBody>
          <a:bodyPr/>
          <a:lstStyle/>
          <a:p>
            <a:r>
              <a:rPr kumimoji="0" lang="en-GB" dirty="0"/>
              <a:t>Les Coveney, INAB Calibration &amp; Uncertainty Day, 18th June 2018</a:t>
            </a:r>
            <a:endParaRPr kumimoji="0" lang="en-US" dirty="0"/>
          </a:p>
        </p:txBody>
      </p:sp>
      <p:sp>
        <p:nvSpPr>
          <p:cNvPr id="4" name="Content Placeholder 3">
            <a:extLst>
              <a:ext uri="{FF2B5EF4-FFF2-40B4-BE49-F238E27FC236}">
                <a16:creationId xmlns="" xmlns:a16="http://schemas.microsoft.com/office/drawing/2014/main" id="{809BE110-B8EF-427E-A530-D537D6B5C7FF}"/>
              </a:ext>
            </a:extLst>
          </p:cNvPr>
          <p:cNvSpPr>
            <a:spLocks noGrp="1"/>
          </p:cNvSpPr>
          <p:nvPr>
            <p:ph sz="quarter" idx="1"/>
          </p:nvPr>
        </p:nvSpPr>
        <p:spPr/>
        <p:txBody>
          <a:bodyPr>
            <a:normAutofit/>
          </a:bodyPr>
          <a:lstStyle/>
          <a:p>
            <a:r>
              <a:rPr lang="en-GB" dirty="0"/>
              <a:t>“The laboratory shall determine measurement  uncertainty for each measurement procedure in the examination phases used to report measured quantity values on patients’ samples”</a:t>
            </a:r>
          </a:p>
          <a:p>
            <a:r>
              <a:rPr lang="en-GB" dirty="0"/>
              <a:t>“The laboratory shall define the performance requirements for the measurement uncertainty of each measurement procedure and regularly review estimates of measurement uncertainty .”</a:t>
            </a:r>
          </a:p>
          <a:p>
            <a:r>
              <a:rPr lang="en-GB" dirty="0"/>
              <a:t>“upon request, the laboratory should make its estimates of measurement uncertainty available to laboratory users.”</a:t>
            </a:r>
          </a:p>
          <a:p>
            <a:endParaRPr lang="en-GB" dirty="0"/>
          </a:p>
        </p:txBody>
      </p:sp>
    </p:spTree>
    <p:extLst>
      <p:ext uri="{BB962C8B-B14F-4D97-AF65-F5344CB8AC3E}">
        <p14:creationId xmlns:p14="http://schemas.microsoft.com/office/powerpoint/2010/main" val="2752159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43508" y="4808136"/>
            <a:ext cx="4914546" cy="274320"/>
          </a:xfrm>
        </p:spPr>
        <p:txBody>
          <a:bodyPr/>
          <a:lstStyle/>
          <a:p>
            <a:r>
              <a:rPr lang="en-GB" dirty="0"/>
              <a:t>Les Coveney, INAB Calibration &amp; Uncertainty Day, 18th June 2018</a:t>
            </a:r>
            <a:endParaRPr lang="en-US" dirty="0"/>
          </a:p>
        </p:txBody>
      </p:sp>
      <p:sp>
        <p:nvSpPr>
          <p:cNvPr id="72706" name="Rectangle 2"/>
          <p:cNvSpPr>
            <a:spLocks noGrp="1" noChangeArrowheads="1"/>
          </p:cNvSpPr>
          <p:nvPr>
            <p:ph type="title"/>
          </p:nvPr>
        </p:nvSpPr>
        <p:spPr/>
        <p:txBody>
          <a:bodyPr/>
          <a:lstStyle/>
          <a:p>
            <a:r>
              <a:rPr lang="en-GB"/>
              <a:t>Standard Uncertainty</a:t>
            </a:r>
            <a:endParaRPr lang="en-US"/>
          </a:p>
        </p:txBody>
      </p:sp>
      <p:sp>
        <p:nvSpPr>
          <p:cNvPr id="72707" name="Rectangle 3"/>
          <p:cNvSpPr>
            <a:spLocks noGrp="1" noChangeArrowheads="1"/>
          </p:cNvSpPr>
          <p:nvPr>
            <p:ph type="body" idx="1"/>
          </p:nvPr>
        </p:nvSpPr>
        <p:spPr>
          <a:xfrm>
            <a:off x="251520" y="1167594"/>
            <a:ext cx="8584632" cy="3429000"/>
          </a:xfrm>
        </p:spPr>
        <p:txBody>
          <a:bodyPr/>
          <a:lstStyle/>
          <a:p>
            <a:pPr>
              <a:lnSpc>
                <a:spcPct val="90000"/>
              </a:lnSpc>
            </a:pPr>
            <a:r>
              <a:rPr lang="en-GB" dirty="0"/>
              <a:t>Uncertainties are usually quantified as standard deviations</a:t>
            </a:r>
          </a:p>
          <a:p>
            <a:pPr>
              <a:lnSpc>
                <a:spcPct val="90000"/>
              </a:lnSpc>
            </a:pPr>
            <a:r>
              <a:rPr lang="en-GB" dirty="0"/>
              <a:t>Standard uncertainty, u</a:t>
            </a:r>
          </a:p>
          <a:p>
            <a:pPr>
              <a:lnSpc>
                <a:spcPct val="90000"/>
              </a:lnSpc>
            </a:pPr>
            <a:r>
              <a:rPr lang="en-GB" dirty="0"/>
              <a:t>Expanded uncertainty, U = </a:t>
            </a:r>
            <a:r>
              <a:rPr lang="en-GB" dirty="0" err="1"/>
              <a:t>k.u</a:t>
            </a:r>
            <a:endParaRPr lang="en-GB" dirty="0"/>
          </a:p>
          <a:p>
            <a:pPr lvl="1">
              <a:lnSpc>
                <a:spcPct val="90000"/>
              </a:lnSpc>
            </a:pPr>
            <a:r>
              <a:rPr lang="en-GB" dirty="0"/>
              <a:t>k = coverage factor, usually 2</a:t>
            </a:r>
          </a:p>
          <a:p>
            <a:pPr lvl="1">
              <a:lnSpc>
                <a:spcPct val="90000"/>
              </a:lnSpc>
            </a:pPr>
            <a:r>
              <a:rPr lang="en-GB" dirty="0"/>
              <a:t>The reported uncertainty is an expanded uncertainty calculated using a coverage factor of 2 which gives a level of confidence of approximately 95 %</a:t>
            </a:r>
          </a:p>
          <a:p>
            <a:pPr>
              <a:lnSpc>
                <a:spcPct val="90000"/>
              </a:lnSpc>
            </a:pPr>
            <a:r>
              <a:rPr lang="en-GB" dirty="0"/>
              <a:t>Estimation of uncertainty for test methods utilizes the arithmetic of standard deviations.</a:t>
            </a:r>
            <a:endParaRPr lang="en-US" dirty="0"/>
          </a:p>
        </p:txBody>
      </p:sp>
    </p:spTree>
    <p:extLst>
      <p:ext uri="{BB962C8B-B14F-4D97-AF65-F5344CB8AC3E}">
        <p14:creationId xmlns:p14="http://schemas.microsoft.com/office/powerpoint/2010/main" val="2748168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270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27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1296</TotalTime>
  <Words>1205</Words>
  <Application>Microsoft Office PowerPoint</Application>
  <PresentationFormat>On-screen Show (16:9)</PresentationFormat>
  <Paragraphs>157</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Uncertainty Essentials</vt:lpstr>
      <vt:lpstr>Uncertainty Essentials</vt:lpstr>
      <vt:lpstr>Definition of Measurement Uncertainty</vt:lpstr>
      <vt:lpstr>Reference to Measurement Uncertainty</vt:lpstr>
      <vt:lpstr>17025:2017</vt:lpstr>
      <vt:lpstr>17025:2017</vt:lpstr>
      <vt:lpstr>17025:2017</vt:lpstr>
      <vt:lpstr>ISO 15189:2012</vt:lpstr>
      <vt:lpstr>Standard Uncertainty</vt:lpstr>
      <vt:lpstr>Transformation &amp; Harmonisation</vt:lpstr>
      <vt:lpstr>Transforming Ranges to Standard Deviations</vt:lpstr>
      <vt:lpstr>Approaches to Estimating Uncertainty</vt:lpstr>
      <vt:lpstr>Single Within-Laboratory Validation</vt:lpstr>
      <vt:lpstr>Uncertainty in Qualitative Results</vt:lpstr>
      <vt:lpstr>Uncertainty in Qualitative Results</vt:lpstr>
      <vt:lpstr>PowerPoint Presentation</vt:lpstr>
      <vt:lpstr>Guidance Documents</vt:lpstr>
      <vt:lpstr>Uncertainty Essentials</vt:lpstr>
    </vt:vector>
  </TitlesOfParts>
  <Company>Savant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 Uncertainty</dc:title>
  <dc:creator>Lesie Coveney</dc:creator>
  <cp:lastModifiedBy>Jane Glass</cp:lastModifiedBy>
  <cp:revision>124</cp:revision>
  <cp:lastPrinted>2013-03-06T09:29:03Z</cp:lastPrinted>
  <dcterms:created xsi:type="dcterms:W3CDTF">2011-11-17T16:27:58Z</dcterms:created>
  <dcterms:modified xsi:type="dcterms:W3CDTF">2018-06-12T06:42:34Z</dcterms:modified>
</cp:coreProperties>
</file>