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5" r:id="rId2"/>
    <p:sldId id="258" r:id="rId3"/>
    <p:sldId id="310" r:id="rId4"/>
    <p:sldId id="296" r:id="rId5"/>
    <p:sldId id="270" r:id="rId6"/>
    <p:sldId id="307" r:id="rId7"/>
    <p:sldId id="308" r:id="rId8"/>
    <p:sldId id="298" r:id="rId9"/>
    <p:sldId id="299" r:id="rId10"/>
    <p:sldId id="300" r:id="rId11"/>
    <p:sldId id="275" r:id="rId12"/>
    <p:sldId id="276" r:id="rId13"/>
    <p:sldId id="306" r:id="rId14"/>
    <p:sldId id="277" r:id="rId15"/>
    <p:sldId id="305" r:id="rId16"/>
    <p:sldId id="279" r:id="rId17"/>
    <p:sldId id="280" r:id="rId18"/>
    <p:sldId id="309" r:id="rId19"/>
    <p:sldId id="311" r:id="rId20"/>
  </p:sldIdLst>
  <p:sldSz cx="9144000" cy="5143500" type="screen16x9"/>
  <p:notesSz cx="6797675" cy="9928225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35" autoAdjust="0"/>
  </p:normalViewPr>
  <p:slideViewPr>
    <p:cSldViewPr>
      <p:cViewPr>
        <p:scale>
          <a:sx n="93" d="100"/>
          <a:sy n="93" d="100"/>
        </p:scale>
        <p:origin x="-1138" y="-4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18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8705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Calculating Uncertainties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© Cilmery Fields Ltd t/a Savant Technologies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DDBC0-D3D0-40EB-8CEC-59557982E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5285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DBC0-D3D0-40EB-8CEC-59557982E92F}" type="slidenum">
              <a:rPr lang="en-GB" smtClean="0"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© Cilmery Fields Ltd t/a Savant Technologies 2013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GB"/>
              <a:t>Calculating Uncertainties</a:t>
            </a:r>
          </a:p>
        </p:txBody>
      </p:sp>
    </p:spTree>
    <p:extLst>
      <p:ext uri="{BB962C8B-B14F-4D97-AF65-F5344CB8AC3E}">
        <p14:creationId xmlns:p14="http://schemas.microsoft.com/office/powerpoint/2010/main" val="1518410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F96F6-0795-40EC-9068-75CD907B6A58}" type="slidenum">
              <a:rPr lang="en-US"/>
              <a:pPr/>
              <a:t>11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Cilmery Fields Ltd t/a Savant Technologies 2013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Calculating Uncertainties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60EED-AB78-4B8F-93CA-0DFAD3DD44A1}" type="slidenum">
              <a:rPr lang="en-US"/>
              <a:pPr/>
              <a:t>12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Cilmery Fields Ltd t/a Savant Technologies 2013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Calculating Uncertainties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2A2CE-A054-4266-9932-44C804B4C53D}" type="slidenum">
              <a:rPr lang="en-US"/>
              <a:pPr/>
              <a:t>14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Cilmery Fields Ltd t/a Savant Technologies 2013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Calculating Uncertainties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BD005E-77C9-4093-B481-8A03C6CC2CD7}" type="slidenum">
              <a:rPr lang="en-US"/>
              <a:pPr/>
              <a:t>16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Cilmery Fields Ltd t/a Savant Technologies 2013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Calculating Uncertainties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62492-BD08-4E50-A021-CBC18818724B}" type="slidenum">
              <a:rPr lang="en-US"/>
              <a:pPr/>
              <a:t>17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Cilmery Fields Ltd t/a Savant Technologies 2013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Calculating Uncertainties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CA6D7C7-9800-4A16-A037-45F64619A5C0}" type="datetime1">
              <a:rPr lang="en-US" smtClean="0"/>
              <a:t>6/12/2018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4" name="Oval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1649589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59525F8-067B-4F2E-9CCD-B6DE04833982}" type="datetime1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4" name="Oval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5" name="Oval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2257427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E46E0BD-5052-4EFC-840D-7BC8A9244C37}" type="datetime1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228602"/>
            <a:ext cx="14478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400800" cy="10858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33600" y="1485900"/>
            <a:ext cx="3124200" cy="3028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485900"/>
            <a:ext cx="3124200" cy="3028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33600" y="4686300"/>
            <a:ext cx="1295400" cy="342900"/>
          </a:xfrm>
        </p:spPr>
        <p:txBody>
          <a:bodyPr/>
          <a:lstStyle>
            <a:lvl1pPr>
              <a:defRPr/>
            </a:lvl1pPr>
          </a:lstStyle>
          <a:p>
            <a:fld id="{731099FB-DD4D-4394-B6B6-FC1A6A7543C1}" type="datetime1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86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Les Coveney, INAB Calibration &amp; Uncertainty Day, 18th June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4686300"/>
            <a:ext cx="1295400" cy="342900"/>
          </a:xfrm>
        </p:spPr>
        <p:txBody>
          <a:bodyPr/>
          <a:lstStyle>
            <a:lvl1pPr>
              <a:defRPr/>
            </a:lvl1pPr>
          </a:lstStyle>
          <a:p>
            <a:fld id="{159F39E4-E52F-4771-9706-6E8D306F6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400800" cy="10858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33600" y="1485900"/>
            <a:ext cx="3124200" cy="3028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10200" y="1485900"/>
            <a:ext cx="3124200" cy="145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10200" y="3057525"/>
            <a:ext cx="3124200" cy="145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133600" y="4686300"/>
            <a:ext cx="1295400" cy="342900"/>
          </a:xfrm>
        </p:spPr>
        <p:txBody>
          <a:bodyPr/>
          <a:lstStyle>
            <a:lvl1pPr>
              <a:defRPr/>
            </a:lvl1pPr>
          </a:lstStyle>
          <a:p>
            <a:fld id="{161B61F6-0DD8-4A2D-94EE-B4491A46E569}" type="datetime1">
              <a:rPr lang="en-US" smtClean="0"/>
              <a:t>6/12/2018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Les Coveney, INAB Calibration &amp; Uncertainty Day, 18th June 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239000" y="4686300"/>
            <a:ext cx="1295400" cy="342900"/>
          </a:xfrm>
        </p:spPr>
        <p:txBody>
          <a:bodyPr/>
          <a:lstStyle>
            <a:lvl1pPr>
              <a:defRPr/>
            </a:lvl1pPr>
          </a:lstStyle>
          <a:p>
            <a:fld id="{241B9771-94E4-4737-8547-E0126A7D7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1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84DED47-FFFB-4E73-B350-1923F68897C5}" type="datetime1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769780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0F4F7DC-A0B7-46D0-BA0D-8C3C792ED213}" type="datetime1">
              <a:rPr lang="en-US" smtClean="0"/>
              <a:t>6/12/2018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0" name="Oval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1" name="Oval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649589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3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pPr eaLnBrk="1" latinLnBrk="0" hangingPunct="1"/>
            <a:fld id="{8A85A424-229A-4525-AC30-264996CBD0CC}" type="datetime1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181740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19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19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1" name="Rectangle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1700" b="1" dirty="0" smtClean="0">
                <a:solidFill>
                  <a:srgbClr val="FFFFFF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700" b="1"/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A6EF884-1D2C-4E8C-8B8F-C37B37865871}" type="datetime1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27" name="Oval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781813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39E7C61-AFF8-4249-9FFF-F6081B0254E9}" type="datetime1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777016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76FDEA5-2B8C-4CBF-B106-CFD3E11F9F5D}" type="datetime1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3" name="Rectangle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17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750"/>
              </a:spcAft>
              <a:buNone/>
              <a:defRPr sz="1200">
                <a:solidFill>
                  <a:srgbClr val="FFFFFF"/>
                </a:solidFill>
              </a:defRPr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1" name="Oval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5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4791290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D9953BB-ED55-4F31-8EAC-78CB726A7BC2}" type="datetime1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8" name="Rectangle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3" name="Oval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5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750"/>
              </a:spcAft>
              <a:buFontTx/>
              <a:buNone/>
              <a:defRPr sz="1200">
                <a:solidFill>
                  <a:srgbClr val="FFFFFF"/>
                </a:solidFill>
              </a:defRPr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4791290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pPr eaLnBrk="1" latinLnBrk="0" hangingPunct="1"/>
            <a:fld id="{4BE9D875-D2F3-470F-903E-FDC7A1AC7770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r>
              <a:rPr kumimoji="0" lang="en-GB"/>
              <a:t>Les Coveney, INAB Calibration &amp; Uncertainty Day, 18th June 2018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4791290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r" eaLnBrk="1" latinLnBrk="0" hangingPunct="1">
              <a:defRPr kumimoji="0" sz="11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E77F959B-B678-4602-9203-772D2E642EC4}" type="datetime1">
              <a:rPr lang="en-US" smtClean="0"/>
              <a:t>6/12/2018</a:t>
            </a:fld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l" eaLnBrk="1" latinLnBrk="0" hangingPunct="1">
              <a:defRPr kumimoji="0" sz="9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r>
              <a:rPr kumimoji="0" lang="en-GB">
                <a:solidFill>
                  <a:srgbClr val="FFFFFF"/>
                </a:solidFill>
              </a:rPr>
              <a:t>Les Coveney, INAB Calibration &amp; Uncertainty Day, 18th June 2018</a:t>
            </a:r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kumimoji="0" lang="en-US" sz="1400"/>
          </a:p>
        </p:txBody>
      </p:sp>
      <p:sp>
        <p:nvSpPr>
          <p:cNvPr id="12" name="Oval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15" name="Oval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latinLnBrk="0" hangingPunct="1"/>
            <a:endParaRPr kumimoji="0" lang="en-US" sz="14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780132"/>
            <a:ext cx="457200" cy="330994"/>
          </a:xfrm>
          <a:prstGeom prst="rect">
            <a:avLst/>
          </a:prstGeom>
        </p:spPr>
        <p:txBody>
          <a:bodyPr vert="horz" lIns="34290" tIns="34290" rIns="34290" bIns="34290" anchor="ctr">
            <a:normAutofit/>
          </a:bodyPr>
          <a:lstStyle>
            <a:lvl1pPr algn="ctr" eaLnBrk="1" latinLnBrk="0" hangingPunct="1">
              <a:defRPr kumimoji="0" sz="12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2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lIns="68580" tIns="34290" rIns="68580" bIns="3429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 lIns="68580" tIns="34290" rIns="68580" bIns="3429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ctr" rtl="0" eaLnBrk="1" latinLnBrk="0" hangingPunct="1">
        <a:spcBef>
          <a:spcPct val="0"/>
        </a:spcBef>
        <a:buNone/>
        <a:defRPr kumimoji="0" sz="25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20574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1700" kern="1200">
          <a:solidFill>
            <a:schemeClr val="tx2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3716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1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Using Data from precision &amp; bias experiments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Ochratoxin in Wine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806534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7026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Correcting for Bias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914546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It is assumed that where bias is detected either:</a:t>
            </a:r>
          </a:p>
          <a:p>
            <a:pPr lvl="1"/>
            <a:r>
              <a:rPr lang="en-GB" dirty="0"/>
              <a:t>Method improvement is undertaken to reduce the bias, and/or </a:t>
            </a:r>
          </a:p>
          <a:p>
            <a:pPr lvl="1"/>
            <a:r>
              <a:rPr lang="en-GB" dirty="0"/>
              <a:t>A robust correction is applied to compensate for a small and well characterised residual bias</a:t>
            </a:r>
          </a:p>
          <a:p>
            <a:r>
              <a:rPr lang="en-GB" dirty="0"/>
              <a:t>The above approach is applicable where there is a small residual bias after correction, if needed.</a:t>
            </a:r>
          </a:p>
          <a:p>
            <a:r>
              <a:rPr lang="en-GB" dirty="0"/>
              <a:t>There is no well agreed approach to the uncertainty in a large uncorrected bias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5292588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143000"/>
            <a:ext cx="8590728" cy="3588990"/>
          </a:xfrm>
        </p:spPr>
        <p:txBody>
          <a:bodyPr>
            <a:normAutofit/>
          </a:bodyPr>
          <a:lstStyle/>
          <a:p>
            <a:r>
              <a:rPr lang="en-GB" dirty="0"/>
              <a:t>Ochratoxin in Wine by HPLC</a:t>
            </a:r>
          </a:p>
          <a:p>
            <a:pPr lvl="1"/>
            <a:r>
              <a:rPr lang="en-GB" dirty="0"/>
              <a:t>Solvent extraction, column clean-up, quantification by comparison of peak heights using fluorescence detection.</a:t>
            </a:r>
            <a:endParaRPr lang="en-US" dirty="0"/>
          </a:p>
          <a:p>
            <a:r>
              <a:rPr lang="en-GB" dirty="0"/>
              <a:t>Precision study</a:t>
            </a:r>
          </a:p>
          <a:p>
            <a:pPr lvl="1"/>
            <a:r>
              <a:rPr lang="en-GB" dirty="0"/>
              <a:t>Two samples over a period of months using different analysts and equipment</a:t>
            </a:r>
          </a:p>
          <a:p>
            <a:r>
              <a:rPr lang="en-GB" dirty="0"/>
              <a:t>Bias study</a:t>
            </a:r>
          </a:p>
          <a:p>
            <a:pPr lvl="1"/>
            <a:r>
              <a:rPr lang="en-GB" dirty="0"/>
              <a:t>Recovery experiments under same conditions</a:t>
            </a:r>
          </a:p>
          <a:p>
            <a:r>
              <a:rPr lang="en-GB" dirty="0"/>
              <a:t>Other sources</a:t>
            </a:r>
          </a:p>
          <a:p>
            <a:pPr lvl="1"/>
            <a:r>
              <a:rPr lang="en-GB" dirty="0"/>
              <a:t>Above studies include all sources except purity of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0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860540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Reproducibility</a:t>
            </a:r>
            <a:endParaRPr lang="en-US" dirty="0"/>
          </a:p>
        </p:txBody>
      </p:sp>
      <p:pic>
        <p:nvPicPr>
          <p:cNvPr id="2355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9682" y="1167594"/>
            <a:ext cx="5940660" cy="3429000"/>
          </a:xfr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24940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Uncertainty from Reproducibility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5022558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The relative standard deviations from the two materials are similar (F test) so can be pooled together to give a reproducibility figure that applies across the range</a:t>
            </a:r>
          </a:p>
          <a:p>
            <a:pPr marL="0" indent="0" algn="ctr">
              <a:buNone/>
            </a:pPr>
            <a:r>
              <a:rPr lang="en-GB" dirty="0"/>
              <a:t> </a:t>
            </a:r>
            <a:r>
              <a:rPr lang="en-GB" dirty="0" err="1"/>
              <a:t>s</a:t>
            </a:r>
            <a:r>
              <a:rPr lang="en-GB" baseline="-25000" dirty="0" err="1"/>
              <a:t>R</a:t>
            </a:r>
            <a:r>
              <a:rPr lang="en-GB" baseline="-25000" dirty="0"/>
              <a:t> </a:t>
            </a:r>
            <a:r>
              <a:rPr lang="en-GB" dirty="0"/>
              <a:t>= 0.0842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5076564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Bias	</a:t>
            </a:r>
            <a:endParaRPr lang="en-US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485" y="1145381"/>
            <a:ext cx="5789647" cy="34290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8102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Contribution from Bias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5022558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GB" dirty="0"/>
                  <a:t>Bias (relative) contribution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0.0922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/>
                                    </a:rPr>
                                    <m:t>𝑟𝑒𝑓</m:t>
                                  </m:r>
                                </m:sub>
                              </m:sSub>
                            </m:e>
                            <m:sub/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GB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0.1092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18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We could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n-GB" dirty="0"/>
                  <a:t> from uncertainties of volumes, weights etc. but it is likely to be small so we will disregard it, so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𝑏</m:t>
                    </m:r>
                    <m:r>
                      <a:rPr lang="en-GB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0.00850</m:t>
                        </m:r>
                        <m:r>
                          <a:rPr lang="en-GB" i="1">
                            <a:latin typeface="Cambria Math"/>
                          </a:rPr>
                          <m:t>+</m:t>
                        </m:r>
                        <m:r>
                          <a:rPr lang="en-GB" b="0" i="1" smtClean="0">
                            <a:latin typeface="Cambria Math"/>
                          </a:rPr>
                          <m:t>0+0.00066</m:t>
                        </m:r>
                      </m:e>
                    </m:rad>
                    <m:r>
                      <a:rPr lang="en-GB" b="0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GB" dirty="0"/>
                  <a:t>0.0957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 r="-1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003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Purity of Standard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914546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3" name="Rectangle 3"/>
              <p:cNvSpPr>
                <a:spLocks noGrp="1" noChangeArrowheads="1"/>
              </p:cNvSpPr>
              <p:nvPr>
                <p:ph type="body" sz="half" idx="4294967295"/>
              </p:nvPr>
            </p:nvSpPr>
            <p:spPr>
              <a:xfrm>
                <a:off x="301752" y="1221600"/>
                <a:ext cx="8534400" cy="3510390"/>
              </a:xfrm>
            </p:spPr>
            <p:txBody>
              <a:bodyPr>
                <a:normAutofit/>
              </a:bodyPr>
              <a:lstStyle/>
              <a:p>
                <a:r>
                  <a:rPr lang="en-GB" sz="2100" dirty="0"/>
                  <a:t>The purity of standards may not be included in the precision experiments</a:t>
                </a:r>
              </a:p>
              <a:p>
                <a:r>
                  <a:rPr lang="en-GB" sz="2100" dirty="0"/>
                  <a:t>Stated purity 99-100%</a:t>
                </a:r>
              </a:p>
              <a:p>
                <a:pPr lvl="1"/>
                <a:r>
                  <a:rPr lang="en-GB" sz="1800" dirty="0"/>
                  <a:t>or 99.5%</a:t>
                </a:r>
                <a:r>
                  <a:rPr lang="en-GB" sz="1800" dirty="0">
                    <a:cs typeface="Tahoma" charset="0"/>
                  </a:rPr>
                  <a:t>±0.5%</a:t>
                </a:r>
              </a:p>
              <a:p>
                <a:r>
                  <a:rPr lang="en-GB" sz="2100" dirty="0">
                    <a:cs typeface="Tahoma" charset="0"/>
                  </a:rPr>
                  <a:t>Range is converted to a standard uncertainty by assuming a rectangular distribution: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100" i="1">
                            <a:latin typeface="Cambria Math"/>
                            <a:cs typeface="Tahoma" charset="0"/>
                          </a:rPr>
                        </m:ctrlPr>
                      </m:sSubPr>
                      <m:e>
                        <m:r>
                          <a:rPr lang="en-GB" sz="2100" i="1">
                            <a:latin typeface="Cambria Math"/>
                            <a:cs typeface="Tahoma" charset="0"/>
                          </a:rPr>
                          <m:t>𝑢</m:t>
                        </m:r>
                      </m:e>
                      <m:sub>
                        <m:r>
                          <a:rPr lang="en-GB" sz="2100" i="1">
                            <a:latin typeface="Cambria Math"/>
                            <a:cs typeface="Tahoma" charset="0"/>
                          </a:rPr>
                          <m:t>𝑝</m:t>
                        </m:r>
                      </m:sub>
                    </m:sSub>
                    <m:r>
                      <a:rPr lang="en-GB" sz="2100" i="1">
                        <a:latin typeface="Cambria Math"/>
                        <a:cs typeface="Tahoma" charset="0"/>
                      </a:rPr>
                      <m:t>=</m:t>
                    </m:r>
                    <m:f>
                      <m:fPr>
                        <m:ctrlPr>
                          <a:rPr lang="en-GB" sz="2100" i="1">
                            <a:latin typeface="Cambria Math"/>
                            <a:cs typeface="Tahoma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/>
                            <a:cs typeface="Tahoma" charset="0"/>
                          </a:rPr>
                          <m:t>0.005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100" i="1">
                                <a:latin typeface="Cambria Math"/>
                                <a:cs typeface="Tahoma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100" i="1">
                                <a:latin typeface="Cambria Math"/>
                                <a:cs typeface="Tahoma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100" dirty="0">
                    <a:cs typeface="Tahoma" charset="0"/>
                  </a:rPr>
                  <a:t>=0.0029</a:t>
                </a:r>
              </a:p>
              <a:p>
                <a:r>
                  <a:rPr lang="en-GB" sz="2100" dirty="0">
                    <a:cs typeface="Tahoma" charset="0"/>
                  </a:rPr>
                  <a:t>This is small compared to the contributions from reproducibility and bias so can be disregarded</a:t>
                </a:r>
              </a:p>
            </p:txBody>
          </p:sp>
        </mc:Choice>
        <mc:Fallback xmlns="">
          <p:sp>
            <p:nvSpPr>
              <p:cNvPr id="307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4294967295"/>
              </p:nvPr>
            </p:nvSpPr>
            <p:spPr>
              <a:xfrm>
                <a:off x="402336" y="1628800"/>
                <a:ext cx="11379200" cy="4680520"/>
              </a:xfrm>
              <a:blipFill>
                <a:blip r:embed="rId3"/>
                <a:stretch>
                  <a:fillRect l="-643" t="-1302" r="-536" b="-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22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806534" cy="193884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Uncertainties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1145286"/>
                <a:ext cx="8584632" cy="3586704"/>
              </a:xfrm>
            </p:spPr>
            <p:txBody>
              <a:bodyPr/>
              <a:lstStyle/>
              <a:p>
                <a:r>
                  <a:rPr lang="en-GB" dirty="0"/>
                  <a:t>The contributions from reproducibility and bias are now combined: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𝑟𝑒𝑙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0.0842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GB" dirty="0"/>
                              <m:t>0.0957 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GB" dirty="0"/>
                  <a:t> 0.1275</a:t>
                </a:r>
              </a:p>
              <a:p>
                <a:endParaRPr lang="en-GB" dirty="0"/>
              </a:p>
              <a:p>
                <a:pPr lvl="8"/>
                <a:r>
                  <a:rPr lang="en-GB" dirty="0"/>
                  <a:t>The expanded relative uncertainty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𝑟𝑒𝑙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×0.1275=0.2550</m:t>
                      </m:r>
                    </m:oMath>
                  </m:oMathPara>
                </a14:m>
                <a:endParaRPr lang="en-GB" b="0" dirty="0">
                  <a:ea typeface="Cambria Math"/>
                </a:endParaRPr>
              </a:p>
              <a:p>
                <a:pPr marL="0" indent="0">
                  <a:buNone/>
                </a:pPr>
                <a:endParaRPr lang="en-GB" b="0" dirty="0">
                  <a:ea typeface="Cambria Math"/>
                </a:endParaRPr>
              </a:p>
              <a:p>
                <a:r>
                  <a:rPr lang="en-GB" sz="1800" dirty="0"/>
                  <a:t>The uncertainty for a test result of 205 </a:t>
                </a:r>
                <a:r>
                  <a:rPr lang="en-GB" sz="1800" dirty="0" err="1"/>
                  <a:t>pg</a:t>
                </a:r>
                <a:r>
                  <a:rPr lang="en-GB" sz="1800" dirty="0"/>
                  <a:t>/ml is</a:t>
                </a:r>
              </a:p>
              <a:p>
                <a:pPr algn="ctr">
                  <a:buFontTx/>
                  <a:buNone/>
                </a:pPr>
                <a:r>
                  <a:rPr lang="en-GB" sz="1800" dirty="0"/>
                  <a:t>205 x 0.255</a:t>
                </a:r>
              </a:p>
              <a:p>
                <a:pPr algn="ctr">
                  <a:buNone/>
                </a:pPr>
                <a:r>
                  <a:rPr lang="en-GB" sz="1800" dirty="0"/>
                  <a:t>Ochratoxin (205 ±52) </a:t>
                </a:r>
                <a:r>
                  <a:rPr lang="en-GB" sz="1800" dirty="0" err="1"/>
                  <a:t>pg</a:t>
                </a:r>
                <a:r>
                  <a:rPr lang="en-GB" sz="1800" dirty="0"/>
                  <a:t>/ml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35360" y="1527048"/>
                <a:ext cx="11446176" cy="4782272"/>
              </a:xfrm>
              <a:blipFill>
                <a:blip r:embed="rId3"/>
                <a:stretch>
                  <a:fillRect l="-532" t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86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553C25-00E1-478D-A8B5-B683CDCF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Sense Check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947FC5-E4A3-4BAB-96E8-8C3539CE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5022558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="" id="{8B09A3BA-D3D2-4B63-86C3-D1A361C747FD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GB" dirty="0"/>
                  <a:t>Does the estimate we have made make sense?</a:t>
                </a:r>
              </a:p>
              <a:p>
                <a:pPr lvl="1"/>
                <a:r>
                  <a:rPr lang="en-GB" dirty="0"/>
                  <a:t> </a:t>
                </a:r>
                <a:r>
                  <a:rPr lang="en-GB" dirty="0" err="1"/>
                  <a:t>s</a:t>
                </a:r>
                <a:r>
                  <a:rPr lang="en-GB" baseline="-25000" dirty="0" err="1"/>
                  <a:t>R</a:t>
                </a:r>
                <a:r>
                  <a:rPr lang="en-GB" baseline="-25000" dirty="0"/>
                  <a:t> </a:t>
                </a:r>
                <a:r>
                  <a:rPr lang="en-GB" dirty="0"/>
                  <a:t>= 0.0842,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𝑟𝑒𝑙</m:t>
                        </m:r>
                      </m:sub>
                    </m:sSub>
                  </m:oMath>
                </a14:m>
                <a:r>
                  <a:rPr lang="en-GB" dirty="0"/>
                  <a:t>= 0.1275</a:t>
                </a:r>
              </a:p>
              <a:p>
                <a:r>
                  <a:rPr lang="en-GB" dirty="0"/>
                  <a:t>Uncertainty for Ochratoxins at ppb level ≈ ± 20%</a:t>
                </a:r>
              </a:p>
              <a:p>
                <a:pPr lvl="1"/>
                <a:r>
                  <a:rPr lang="en-GB" dirty="0"/>
                  <a:t>Excludes sampling</a:t>
                </a:r>
              </a:p>
              <a:p>
                <a:r>
                  <a:rPr lang="en-GB" dirty="0"/>
                  <a:t>We need to exercise our professional judgement about the estimates of measurement uncertainty we produce.</a:t>
                </a:r>
              </a:p>
              <a:p>
                <a:pPr lvl="1"/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B09A3BA-D3D2-4B63-86C3-D1A361C747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789"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1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5022558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Measurement Uncertainty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100" dirty="0"/>
              <a:t>General Approach</a:t>
            </a:r>
          </a:p>
          <a:p>
            <a:r>
              <a:rPr lang="en-GB" sz="2100" dirty="0"/>
              <a:t>Single Within-Laboratory Validation Approach</a:t>
            </a:r>
          </a:p>
          <a:p>
            <a:r>
              <a:rPr lang="en-GB" sz="2100" dirty="0"/>
              <a:t>Precision Data</a:t>
            </a:r>
          </a:p>
          <a:p>
            <a:r>
              <a:rPr lang="en-GB" sz="2100" dirty="0"/>
              <a:t>Uncertainty at Different Levels</a:t>
            </a:r>
          </a:p>
          <a:p>
            <a:r>
              <a:rPr lang="en-GB" sz="2100" dirty="0"/>
              <a:t>Bias Data</a:t>
            </a:r>
          </a:p>
          <a:p>
            <a:pPr lvl="1"/>
            <a:r>
              <a:rPr lang="en-GB" dirty="0"/>
              <a:t>CRMs, Recoveries, Proficiency Testing</a:t>
            </a:r>
          </a:p>
          <a:p>
            <a:r>
              <a:rPr lang="en-GB" sz="2100" dirty="0"/>
              <a:t>Example – Ochratoxin in Wine</a:t>
            </a:r>
          </a:p>
          <a:p>
            <a:r>
              <a:rPr lang="en-GB" sz="2100" dirty="0"/>
              <a:t>Other Sources</a:t>
            </a:r>
          </a:p>
          <a:p>
            <a:r>
              <a:rPr lang="en-GB" sz="2100" dirty="0"/>
              <a:t>Common Sense Check</a:t>
            </a:r>
          </a:p>
        </p:txBody>
      </p:sp>
    </p:spTree>
    <p:extLst>
      <p:ext uri="{BB962C8B-B14F-4D97-AF65-F5344CB8AC3E}">
        <p14:creationId xmlns:p14="http://schemas.microsoft.com/office/powerpoint/2010/main" val="20042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514" y="4808136"/>
            <a:ext cx="4968552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Measurement Uncertainty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100" dirty="0"/>
              <a:t>General Approach</a:t>
            </a:r>
          </a:p>
          <a:p>
            <a:r>
              <a:rPr lang="en-GB" sz="2100" dirty="0"/>
              <a:t>Single Within-Laboratory Validation Approach</a:t>
            </a:r>
          </a:p>
          <a:p>
            <a:r>
              <a:rPr lang="en-GB" sz="2100" dirty="0"/>
              <a:t>Precision Data</a:t>
            </a:r>
          </a:p>
          <a:p>
            <a:r>
              <a:rPr lang="en-GB" sz="2100" dirty="0"/>
              <a:t>Uncertainty at Different Levels</a:t>
            </a:r>
          </a:p>
          <a:p>
            <a:r>
              <a:rPr lang="en-GB" sz="2100" dirty="0"/>
              <a:t>Bias Data</a:t>
            </a:r>
          </a:p>
          <a:p>
            <a:pPr lvl="1"/>
            <a:r>
              <a:rPr lang="en-GB" dirty="0"/>
              <a:t>CRMs, Recoveries, Proficiency Testing</a:t>
            </a:r>
          </a:p>
          <a:p>
            <a:r>
              <a:rPr lang="en-GB" sz="2100" dirty="0"/>
              <a:t>Example – Ochratoxin in Wine</a:t>
            </a:r>
          </a:p>
          <a:p>
            <a:r>
              <a:rPr lang="en-GB" sz="2100" dirty="0"/>
              <a:t>Other Sources</a:t>
            </a:r>
          </a:p>
          <a:p>
            <a:r>
              <a:rPr lang="en-GB" sz="2100" dirty="0"/>
              <a:t>Common Sense Check</a:t>
            </a:r>
          </a:p>
        </p:txBody>
      </p:sp>
    </p:spTree>
    <p:extLst>
      <p:ext uri="{BB962C8B-B14F-4D97-AF65-F5344CB8AC3E}">
        <p14:creationId xmlns:p14="http://schemas.microsoft.com/office/powerpoint/2010/main" val="172301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32275D-E11C-4C32-9DE2-7B6FC82F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Approach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F46C24E-6E83-44AF-8D28-3D9C882B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752528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09C948-B488-4B5A-BBB0-749A3F90A91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Specify measurand</a:t>
            </a:r>
          </a:p>
          <a:p>
            <a:pPr lvl="1"/>
            <a:r>
              <a:rPr lang="en-GB" dirty="0"/>
              <a:t>What is being measured, how is it being measured</a:t>
            </a:r>
          </a:p>
          <a:p>
            <a:r>
              <a:rPr lang="en-GB" dirty="0"/>
              <a:t>Identify uncertainty sources</a:t>
            </a:r>
          </a:p>
          <a:p>
            <a:pPr lvl="1"/>
            <a:r>
              <a:rPr lang="en-GB" dirty="0"/>
              <a:t>Survey of all factors that may influence the test result</a:t>
            </a:r>
          </a:p>
          <a:p>
            <a:r>
              <a:rPr lang="en-GB" dirty="0"/>
              <a:t>Quantify uncertainty components</a:t>
            </a:r>
          </a:p>
          <a:p>
            <a:pPr lvl="1"/>
            <a:r>
              <a:rPr lang="en-GB" dirty="0"/>
              <a:t>Usually collectively through validation, but large or dominant factors may need to be taken into account individually</a:t>
            </a:r>
          </a:p>
          <a:p>
            <a:r>
              <a:rPr lang="en-GB" dirty="0"/>
              <a:t>Calculate combined uncertainty</a:t>
            </a:r>
          </a:p>
          <a:p>
            <a:pPr lvl="1"/>
            <a:r>
              <a:rPr lang="en-GB" dirty="0"/>
              <a:t>Using appropriate statistical techniques</a:t>
            </a:r>
          </a:p>
        </p:txBody>
      </p:sp>
    </p:spTree>
    <p:extLst>
      <p:ext uri="{BB962C8B-B14F-4D97-AF65-F5344CB8AC3E}">
        <p14:creationId xmlns:p14="http://schemas.microsoft.com/office/powerpoint/2010/main" val="169362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Single Within-Laboratory Validation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806534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Eurolab Technical Report No 1/2007. Measurement Uncertainty Revisited: Alternative Approaches to Uncertainty. </a:t>
                </a:r>
              </a:p>
              <a:p>
                <a:r>
                  <a:rPr lang="en-GB" dirty="0"/>
                  <a:t>Measurement accuracy = precision + trueness</a:t>
                </a:r>
              </a:p>
              <a:p>
                <a:r>
                  <a:rPr lang="en-GB" dirty="0"/>
                  <a:t>Measurement uncertainty  = within-laboratory reproducibility + uncertainty on bias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𝑢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Where u = standard uncertainty, </a:t>
                </a:r>
                <a:r>
                  <a:rPr lang="en-GB" dirty="0" err="1"/>
                  <a:t>s</a:t>
                </a:r>
                <a:r>
                  <a:rPr lang="en-GB" baseline="-25000" dirty="0" err="1"/>
                  <a:t>R</a:t>
                </a:r>
                <a:r>
                  <a:rPr lang="en-GB" dirty="0"/>
                  <a:t> is reproducibility of method, b is bias of method at level of test result.</a:t>
                </a: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38" t="-1333" b="-2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33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860540" cy="274320"/>
          </a:xfrm>
        </p:spPr>
        <p:txBody>
          <a:bodyPr/>
          <a:lstStyle/>
          <a:p>
            <a:r>
              <a:rPr lang="en-GB" dirty="0"/>
              <a:t>Les Coveney, INAB Calibration &amp; Uncertainty Day, 18th June 2018</a:t>
            </a:r>
            <a:endParaRPr lang="en-US" dirty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Precision Data</a:t>
            </a:r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within-laboratory standard deviation of reproducibility, </a:t>
            </a:r>
            <a:r>
              <a:rPr lang="en-GB" dirty="0" err="1"/>
              <a:t>s</a:t>
            </a:r>
            <a:r>
              <a:rPr lang="en-GB" baseline="-25000" dirty="0" err="1"/>
              <a:t>R</a:t>
            </a:r>
            <a:r>
              <a:rPr lang="en-GB" dirty="0"/>
              <a:t>, determined from validation studies can be taken directly as a standard uncertainty</a:t>
            </a:r>
          </a:p>
          <a:p>
            <a:r>
              <a:rPr lang="en-GB" dirty="0"/>
              <a:t>Use of single run repeatability data does not give true estimates of uncertainty</a:t>
            </a:r>
          </a:p>
          <a:p>
            <a:r>
              <a:rPr lang="en-GB" dirty="0"/>
              <a:t>Reproducibility experiments should be designed to include as many within laboratory variables as possible</a:t>
            </a:r>
          </a:p>
          <a:p>
            <a:pPr lvl="1"/>
            <a:r>
              <a:rPr lang="en-GB" dirty="0"/>
              <a:t>Different runs, analysts, equipment, reagents, standards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2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Levels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806534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Precision may vary with the level of analyte</a:t>
            </a:r>
          </a:p>
          <a:p>
            <a:r>
              <a:rPr lang="en-GB" dirty="0"/>
              <a:t>Separate estimates of uncertainty may be necessary at different levels</a:t>
            </a:r>
          </a:p>
          <a:p>
            <a:pPr lvl="1"/>
            <a:r>
              <a:rPr lang="en-GB" dirty="0"/>
              <a:t>Especially for low level measurements</a:t>
            </a:r>
          </a:p>
          <a:p>
            <a:r>
              <a:rPr lang="en-GB" dirty="0"/>
              <a:t>Where relative precision is constant over the range of levels, a single relative uncertainty may be estimated</a:t>
            </a:r>
          </a:p>
          <a:p>
            <a:pPr lvl="1"/>
            <a:r>
              <a:rPr lang="en-GB" dirty="0"/>
              <a:t>Back-calculated for specific test results</a:t>
            </a:r>
          </a:p>
        </p:txBody>
      </p:sp>
    </p:spTree>
    <p:extLst>
      <p:ext uri="{BB962C8B-B14F-4D97-AF65-F5344CB8AC3E}">
        <p14:creationId xmlns:p14="http://schemas.microsoft.com/office/powerpoint/2010/main" val="182061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968552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The bias of a method, and its uncertainty, may be estimated from</a:t>
            </a:r>
          </a:p>
          <a:p>
            <a:r>
              <a:rPr lang="en-GB" dirty="0"/>
              <a:t>Analysis of CRMs</a:t>
            </a:r>
          </a:p>
          <a:p>
            <a:r>
              <a:rPr lang="en-GB" dirty="0"/>
              <a:t>Recovery experiments with fortified samples</a:t>
            </a:r>
          </a:p>
          <a:p>
            <a:r>
              <a:rPr lang="en-GB" dirty="0"/>
              <a:t>Analysis of proficiency testing materials</a:t>
            </a:r>
          </a:p>
          <a:p>
            <a:r>
              <a:rPr lang="en-GB" dirty="0"/>
              <a:t>Give priority to approach offering best traceability</a:t>
            </a:r>
          </a:p>
        </p:txBody>
      </p:sp>
    </p:spTree>
    <p:extLst>
      <p:ext uri="{BB962C8B-B14F-4D97-AF65-F5344CB8AC3E}">
        <p14:creationId xmlns:p14="http://schemas.microsoft.com/office/powerpoint/2010/main" val="365923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Bias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7514" y="4808136"/>
            <a:ext cx="4914546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GB" dirty="0"/>
                  <a:t>The general formula for the uncertainty from bias is:</a:t>
                </a:r>
              </a:p>
              <a:p>
                <a:pPr marL="0" indent="0">
                  <a:buNone/>
                </a:pPr>
                <a:endParaRPr lang="en-GB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𝑟𝑒𝑓</m:t>
                                  </m:r>
                                </m:sub>
                              </m:sSub>
                            </m:e>
                            <m:sub/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  <a:p>
                <a:pPr lvl="1"/>
                <a:r>
                  <a:rPr lang="en-GB" dirty="0"/>
                  <a:t>Where Δ = measured bias, </a:t>
                </a:r>
                <a:r>
                  <a:rPr lang="en-GB" dirty="0" err="1"/>
                  <a:t>u</a:t>
                </a:r>
                <a:r>
                  <a:rPr lang="en-GB" baseline="-25000" dirty="0" err="1"/>
                  <a:t>ref</a:t>
                </a:r>
                <a:r>
                  <a:rPr lang="en-GB" dirty="0"/>
                  <a:t> = uncertainty in reference value (e.g. CRM), s = standard deviation of bias measurements, n = number of bias measurements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 r="-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73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Bias Components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3508" y="4808136"/>
            <a:ext cx="4968552" cy="274320"/>
          </a:xfrm>
        </p:spPr>
        <p:txBody>
          <a:bodyPr/>
          <a:lstStyle/>
          <a:p>
            <a:r>
              <a:rPr kumimoji="0" lang="en-GB" dirty="0"/>
              <a:t>Les Coveney, INAB Calibration &amp; Uncertainty Day, 18th June 2018</a:t>
            </a:r>
            <a:endParaRPr kumimoji="0"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GB" dirty="0"/>
                  <a:t>Where no bias is detected Δ = 0, but there may remain some uncertainty in the bias estimation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n-GB" dirty="0"/>
                  <a:t> may be derived from CRM certificates, or estimated in-house for spiking experiments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GB" dirty="0"/>
                  <a:t> is calculated from bias experiments. Where n is large the value becomes small.</a:t>
                </a:r>
              </a:p>
              <a:p>
                <a:r>
                  <a:rPr lang="en-GB" dirty="0"/>
                  <a:t>Where no bias is found in a robust experiment, b becomes small compared to </a:t>
                </a:r>
                <a:r>
                  <a:rPr lang="en-GB" dirty="0" err="1"/>
                  <a:t>s</a:t>
                </a:r>
                <a:r>
                  <a:rPr lang="en-GB" baseline="-25000" dirty="0" err="1"/>
                  <a:t>Rw</a:t>
                </a:r>
                <a:r>
                  <a:rPr lang="en-GB" baseline="-25000" dirty="0"/>
                  <a:t> </a:t>
                </a:r>
                <a:r>
                  <a:rPr lang="en-GB" dirty="0"/>
                  <a:t>(&lt;10%) it may be ignored.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8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913</TotalTime>
  <Words>1173</Words>
  <Application>Microsoft Office PowerPoint</Application>
  <PresentationFormat>On-screen Show (16:9)</PresentationFormat>
  <Paragraphs>151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Ochratoxin in Wine</vt:lpstr>
      <vt:lpstr>Measurement Uncertainty</vt:lpstr>
      <vt:lpstr>General Approach</vt:lpstr>
      <vt:lpstr>Single Within-Laboratory Validation</vt:lpstr>
      <vt:lpstr>Precision Data</vt:lpstr>
      <vt:lpstr>Levels</vt:lpstr>
      <vt:lpstr>Bias</vt:lpstr>
      <vt:lpstr>Bias</vt:lpstr>
      <vt:lpstr>Bias Components</vt:lpstr>
      <vt:lpstr>Correcting for Bias</vt:lpstr>
      <vt:lpstr>Example</vt:lpstr>
      <vt:lpstr>Reproducibility</vt:lpstr>
      <vt:lpstr>Uncertainty from Reproducibility</vt:lpstr>
      <vt:lpstr>Bias </vt:lpstr>
      <vt:lpstr>Contribution from Bias</vt:lpstr>
      <vt:lpstr>Purity of Standard</vt:lpstr>
      <vt:lpstr>Combining Uncertainties </vt:lpstr>
      <vt:lpstr>Common Sense Check</vt:lpstr>
      <vt:lpstr>Measurement Uncertainty</vt:lpstr>
    </vt:vector>
  </TitlesOfParts>
  <Company>Savant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Uncertainty</dc:title>
  <dc:creator>Lesie Coveney</dc:creator>
  <cp:lastModifiedBy>Jane Glass</cp:lastModifiedBy>
  <cp:revision>90</cp:revision>
  <cp:lastPrinted>2013-03-06T09:56:24Z</cp:lastPrinted>
  <dcterms:created xsi:type="dcterms:W3CDTF">2011-11-17T16:27:58Z</dcterms:created>
  <dcterms:modified xsi:type="dcterms:W3CDTF">2018-06-12T06:41:45Z</dcterms:modified>
</cp:coreProperties>
</file>