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1"/>
  </p:notesMasterIdLst>
  <p:sldIdLst>
    <p:sldId id="285" r:id="rId2"/>
    <p:sldId id="302" r:id="rId3"/>
    <p:sldId id="303" r:id="rId4"/>
    <p:sldId id="304" r:id="rId5"/>
    <p:sldId id="306" r:id="rId6"/>
    <p:sldId id="307" r:id="rId7"/>
    <p:sldId id="308" r:id="rId8"/>
    <p:sldId id="309" r:id="rId9"/>
    <p:sldId id="310" r:id="rId10"/>
  </p:sldIdLst>
  <p:sldSz cx="9144000" cy="5143500" type="screen16x9"/>
  <p:notesSz cx="6858000" cy="9144000"/>
  <p:defaultTextStyle>
    <a:defPPr>
      <a:defRPr lang="en-US"/>
    </a:defPPr>
    <a:lvl1pPr marL="0" algn="l" defTabSz="685800" rtl="0" eaLnBrk="1" latinLnBrk="0" hangingPunct="1">
      <a:defRPr sz="1400" kern="1200">
        <a:solidFill>
          <a:schemeClr val="tx1"/>
        </a:solidFill>
        <a:latin typeface="+mn-lt"/>
        <a:ea typeface="+mn-ea"/>
        <a:cs typeface="+mn-cs"/>
      </a:defRPr>
    </a:lvl1pPr>
    <a:lvl2pPr marL="342900" algn="l" defTabSz="685800" rtl="0" eaLnBrk="1" latinLnBrk="0" hangingPunct="1">
      <a:defRPr sz="1400" kern="1200">
        <a:solidFill>
          <a:schemeClr val="tx1"/>
        </a:solidFill>
        <a:latin typeface="+mn-lt"/>
        <a:ea typeface="+mn-ea"/>
        <a:cs typeface="+mn-cs"/>
      </a:defRPr>
    </a:lvl2pPr>
    <a:lvl3pPr marL="685800" algn="l" defTabSz="685800" rtl="0" eaLnBrk="1" latinLnBrk="0" hangingPunct="1">
      <a:defRPr sz="1400" kern="1200">
        <a:solidFill>
          <a:schemeClr val="tx1"/>
        </a:solidFill>
        <a:latin typeface="+mn-lt"/>
        <a:ea typeface="+mn-ea"/>
        <a:cs typeface="+mn-cs"/>
      </a:defRPr>
    </a:lvl3pPr>
    <a:lvl4pPr marL="1028700" algn="l" defTabSz="685800" rtl="0" eaLnBrk="1" latinLnBrk="0" hangingPunct="1">
      <a:defRPr sz="1400" kern="1200">
        <a:solidFill>
          <a:schemeClr val="tx1"/>
        </a:solidFill>
        <a:latin typeface="+mn-lt"/>
        <a:ea typeface="+mn-ea"/>
        <a:cs typeface="+mn-cs"/>
      </a:defRPr>
    </a:lvl4pPr>
    <a:lvl5pPr marL="1371600" algn="l" defTabSz="685800" rtl="0" eaLnBrk="1" latinLnBrk="0" hangingPunct="1">
      <a:defRPr sz="1400" kern="1200">
        <a:solidFill>
          <a:schemeClr val="tx1"/>
        </a:solidFill>
        <a:latin typeface="+mn-lt"/>
        <a:ea typeface="+mn-ea"/>
        <a:cs typeface="+mn-cs"/>
      </a:defRPr>
    </a:lvl5pPr>
    <a:lvl6pPr marL="1714500" algn="l" defTabSz="685800" rtl="0" eaLnBrk="1" latinLnBrk="0" hangingPunct="1">
      <a:defRPr sz="1400" kern="1200">
        <a:solidFill>
          <a:schemeClr val="tx1"/>
        </a:solidFill>
        <a:latin typeface="+mn-lt"/>
        <a:ea typeface="+mn-ea"/>
        <a:cs typeface="+mn-cs"/>
      </a:defRPr>
    </a:lvl6pPr>
    <a:lvl7pPr marL="2057400" algn="l" defTabSz="685800" rtl="0" eaLnBrk="1" latinLnBrk="0" hangingPunct="1">
      <a:defRPr sz="1400" kern="1200">
        <a:solidFill>
          <a:schemeClr val="tx1"/>
        </a:solidFill>
        <a:latin typeface="+mn-lt"/>
        <a:ea typeface="+mn-ea"/>
        <a:cs typeface="+mn-cs"/>
      </a:defRPr>
    </a:lvl7pPr>
    <a:lvl8pPr marL="2400300" algn="l" defTabSz="685800" rtl="0" eaLnBrk="1" latinLnBrk="0" hangingPunct="1">
      <a:defRPr sz="1400" kern="1200">
        <a:solidFill>
          <a:schemeClr val="tx1"/>
        </a:solidFill>
        <a:latin typeface="+mn-lt"/>
        <a:ea typeface="+mn-ea"/>
        <a:cs typeface="+mn-cs"/>
      </a:defRPr>
    </a:lvl8pPr>
    <a:lvl9pPr marL="2743200" algn="l" defTabSz="685800" rtl="0" eaLnBrk="1" latinLnBrk="0" hangingPunct="1">
      <a:defRPr sz="14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617" autoAdjust="0"/>
    <p:restoredTop sz="94660"/>
  </p:normalViewPr>
  <p:slideViewPr>
    <p:cSldViewPr snapToGrid="0">
      <p:cViewPr>
        <p:scale>
          <a:sx n="94" d="100"/>
          <a:sy n="94" d="100"/>
        </p:scale>
        <p:origin x="-979" y="-466"/>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9EECF0F-839A-4898-8A9C-012636F0FC0C}" type="datetimeFigureOut">
              <a:rPr lang="en-GB" smtClean="0"/>
              <a:t>12/06/2018</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4D80752-103C-4645-ACAD-6F487DC51AB3}" type="slidenum">
              <a:rPr lang="en-GB" smtClean="0"/>
              <a:t>‹#›</a:t>
            </a:fld>
            <a:endParaRPr lang="en-GB"/>
          </a:p>
        </p:txBody>
      </p:sp>
    </p:spTree>
    <p:extLst>
      <p:ext uri="{BB962C8B-B14F-4D97-AF65-F5344CB8AC3E}">
        <p14:creationId xmlns:p14="http://schemas.microsoft.com/office/powerpoint/2010/main" val="45800531"/>
      </p:ext>
    </p:extLst>
  </p:cSld>
  <p:clrMap bg1="lt1" tx1="dk1" bg2="lt2" tx2="dk2" accent1="accent1" accent2="accent2" accent3="accent3" accent4="accent4" accent5="accent5" accent6="accent6" hlink="hlink" folHlink="folHlink"/>
  <p:notesStyle>
    <a:lvl1pPr marL="0" algn="l" defTabSz="685800" rtl="0" eaLnBrk="1" latinLnBrk="0" hangingPunct="1">
      <a:defRPr sz="900" kern="1200">
        <a:solidFill>
          <a:schemeClr val="tx1"/>
        </a:solidFill>
        <a:latin typeface="+mn-lt"/>
        <a:ea typeface="+mn-ea"/>
        <a:cs typeface="+mn-cs"/>
      </a:defRPr>
    </a:lvl1pPr>
    <a:lvl2pPr marL="342900" algn="l" defTabSz="685800" rtl="0" eaLnBrk="1" latinLnBrk="0" hangingPunct="1">
      <a:defRPr sz="900" kern="1200">
        <a:solidFill>
          <a:schemeClr val="tx1"/>
        </a:solidFill>
        <a:latin typeface="+mn-lt"/>
        <a:ea typeface="+mn-ea"/>
        <a:cs typeface="+mn-cs"/>
      </a:defRPr>
    </a:lvl2pPr>
    <a:lvl3pPr marL="685800" algn="l" defTabSz="685800" rtl="0" eaLnBrk="1" latinLnBrk="0" hangingPunct="1">
      <a:defRPr sz="900" kern="1200">
        <a:solidFill>
          <a:schemeClr val="tx1"/>
        </a:solidFill>
        <a:latin typeface="+mn-lt"/>
        <a:ea typeface="+mn-ea"/>
        <a:cs typeface="+mn-cs"/>
      </a:defRPr>
    </a:lvl3pPr>
    <a:lvl4pPr marL="1028700" algn="l" defTabSz="685800" rtl="0" eaLnBrk="1" latinLnBrk="0" hangingPunct="1">
      <a:defRPr sz="900" kern="1200">
        <a:solidFill>
          <a:schemeClr val="tx1"/>
        </a:solidFill>
        <a:latin typeface="+mn-lt"/>
        <a:ea typeface="+mn-ea"/>
        <a:cs typeface="+mn-cs"/>
      </a:defRPr>
    </a:lvl4pPr>
    <a:lvl5pPr marL="1371600" algn="l" defTabSz="685800" rtl="0" eaLnBrk="1" latinLnBrk="0" hangingPunct="1">
      <a:defRPr sz="900" kern="1200">
        <a:solidFill>
          <a:schemeClr val="tx1"/>
        </a:solidFill>
        <a:latin typeface="+mn-lt"/>
        <a:ea typeface="+mn-ea"/>
        <a:cs typeface="+mn-cs"/>
      </a:defRPr>
    </a:lvl5pPr>
    <a:lvl6pPr marL="1714500" algn="l" defTabSz="685800" rtl="0" eaLnBrk="1" latinLnBrk="0" hangingPunct="1">
      <a:defRPr sz="900" kern="1200">
        <a:solidFill>
          <a:schemeClr val="tx1"/>
        </a:solidFill>
        <a:latin typeface="+mn-lt"/>
        <a:ea typeface="+mn-ea"/>
        <a:cs typeface="+mn-cs"/>
      </a:defRPr>
    </a:lvl6pPr>
    <a:lvl7pPr marL="2057400" algn="l" defTabSz="685800" rtl="0" eaLnBrk="1" latinLnBrk="0" hangingPunct="1">
      <a:defRPr sz="900" kern="1200">
        <a:solidFill>
          <a:schemeClr val="tx1"/>
        </a:solidFill>
        <a:latin typeface="+mn-lt"/>
        <a:ea typeface="+mn-ea"/>
        <a:cs typeface="+mn-cs"/>
      </a:defRPr>
    </a:lvl7pPr>
    <a:lvl8pPr marL="2400300" algn="l" defTabSz="685800" rtl="0" eaLnBrk="1" latinLnBrk="0" hangingPunct="1">
      <a:defRPr sz="900" kern="1200">
        <a:solidFill>
          <a:schemeClr val="tx1"/>
        </a:solidFill>
        <a:latin typeface="+mn-lt"/>
        <a:ea typeface="+mn-ea"/>
        <a:cs typeface="+mn-cs"/>
      </a:defRPr>
    </a:lvl8pPr>
    <a:lvl9pPr marL="2743200" algn="l" defTabSz="685800" rtl="0" eaLnBrk="1" latinLnBrk="0" hangingPunct="1">
      <a:defRPr sz="9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16DDBC0-D3D0-40EB-8CEC-59557982E92F}"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
        <p:nvSpPr>
          <p:cNvPr id="5" name="Date Placeholder 4"/>
          <p:cNvSpPr>
            <a:spLocks noGrp="1"/>
          </p:cNvSpPr>
          <p:nvPr>
            <p:ph type="dt" idx="11"/>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
        <p:nvSpPr>
          <p:cNvPr id="6" name="Footer Placeholder 5"/>
          <p:cNvSpPr>
            <a:spLocks noGrp="1"/>
          </p:cNvSpPr>
          <p:nvPr>
            <p:ph type="ftr" sz="quarter" idx="1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a:ln>
                  <a:noFill/>
                </a:ln>
                <a:solidFill>
                  <a:prstClr val="black"/>
                </a:solidFill>
                <a:effectLst/>
                <a:uLnTx/>
                <a:uFillTx/>
                <a:latin typeface="Calibri"/>
                <a:ea typeface="+mn-ea"/>
                <a:cs typeface="+mn-cs"/>
              </a:rPr>
              <a:t>© Cilmery Fields t/a Savant Technologies 2013</a:t>
            </a:r>
          </a:p>
        </p:txBody>
      </p:sp>
      <p:sp>
        <p:nvSpPr>
          <p:cNvPr id="7" name="Header Placeholder 6"/>
          <p:cNvSpPr>
            <a:spLocks noGrp="1"/>
          </p:cNvSpPr>
          <p:nvPr>
            <p:ph type="hdr" sz="quarter" idx="13"/>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a:ln>
                  <a:noFill/>
                </a:ln>
                <a:solidFill>
                  <a:prstClr val="black"/>
                </a:solidFill>
                <a:effectLst/>
                <a:uLnTx/>
                <a:uFillTx/>
                <a:latin typeface="Calibri"/>
                <a:ea typeface="+mn-ea"/>
                <a:cs typeface="+mn-cs"/>
              </a:rPr>
              <a:t>Definitions &amp; Guidance</a:t>
            </a:r>
          </a:p>
        </p:txBody>
      </p:sp>
    </p:spTree>
    <p:extLst>
      <p:ext uri="{BB962C8B-B14F-4D97-AF65-F5344CB8AC3E}">
        <p14:creationId xmlns:p14="http://schemas.microsoft.com/office/powerpoint/2010/main" val="165525204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5029200"/>
            <a:ext cx="9144000" cy="1143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51435" tIns="25718" rIns="51435" bIns="25718" anchor="ctr" compatLnSpc="1"/>
          <a:lstStyle/>
          <a:p>
            <a:endParaRPr kumimoji="0" lang="en-US" sz="1000"/>
          </a:p>
        </p:txBody>
      </p:sp>
      <p:sp>
        <p:nvSpPr>
          <p:cNvPr id="19" name="Rectangle 18"/>
          <p:cNvSpPr>
            <a:spLocks noChangeArrowheads="1"/>
          </p:cNvSpPr>
          <p:nvPr/>
        </p:nvSpPr>
        <p:spPr bwMode="white">
          <a:xfrm>
            <a:off x="8991600" y="2286"/>
            <a:ext cx="152400" cy="51435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51435" tIns="25718" rIns="51435" bIns="25718" anchor="ctr" compatLnSpc="1"/>
          <a:lstStyle/>
          <a:p>
            <a:endParaRPr kumimoji="0" lang="en-US" sz="1000"/>
          </a:p>
        </p:txBody>
      </p:sp>
      <p:sp>
        <p:nvSpPr>
          <p:cNvPr id="18" name="Rectangle 17"/>
          <p:cNvSpPr>
            <a:spLocks noChangeArrowheads="1"/>
          </p:cNvSpPr>
          <p:nvPr/>
        </p:nvSpPr>
        <p:spPr bwMode="white">
          <a:xfrm>
            <a:off x="0" y="0"/>
            <a:ext cx="152400" cy="51435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51435" tIns="25718" rIns="51435" bIns="25718" anchor="ctr" compatLnSpc="1"/>
          <a:lstStyle/>
          <a:p>
            <a:endParaRPr kumimoji="0" lang="en-US" sz="1000"/>
          </a:p>
        </p:txBody>
      </p:sp>
      <p:sp>
        <p:nvSpPr>
          <p:cNvPr id="16" name="Rectangle 15"/>
          <p:cNvSpPr>
            <a:spLocks noChangeArrowheads="1"/>
          </p:cNvSpPr>
          <p:nvPr/>
        </p:nvSpPr>
        <p:spPr bwMode="white">
          <a:xfrm>
            <a:off x="0" y="0"/>
            <a:ext cx="9144000" cy="188595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51435" tIns="25718" rIns="51435" bIns="25718" anchor="ctr" compatLnSpc="1"/>
          <a:lstStyle/>
          <a:p>
            <a:endParaRPr kumimoji="0" lang="en-US" sz="1000" dirty="0"/>
          </a:p>
        </p:txBody>
      </p:sp>
      <p:sp>
        <p:nvSpPr>
          <p:cNvPr id="12" name="Rectangle 11"/>
          <p:cNvSpPr>
            <a:spLocks noChangeArrowheads="1"/>
          </p:cNvSpPr>
          <p:nvPr/>
        </p:nvSpPr>
        <p:spPr bwMode="auto">
          <a:xfrm>
            <a:off x="146304" y="4793745"/>
            <a:ext cx="8833104" cy="23217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51435" tIns="25718" rIns="51435" bIns="25718" anchor="ctr" compatLnSpc="1"/>
          <a:lstStyle/>
          <a:p>
            <a:endParaRPr kumimoji="0" lang="en-US" sz="1000"/>
          </a:p>
        </p:txBody>
      </p:sp>
      <p:sp>
        <p:nvSpPr>
          <p:cNvPr id="9" name="Subtitle 8"/>
          <p:cNvSpPr>
            <a:spLocks noGrp="1"/>
          </p:cNvSpPr>
          <p:nvPr>
            <p:ph type="subTitle" idx="1"/>
          </p:nvPr>
        </p:nvSpPr>
        <p:spPr>
          <a:xfrm>
            <a:off x="1371600" y="2114550"/>
            <a:ext cx="6400800" cy="1314450"/>
          </a:xfrm>
        </p:spPr>
        <p:txBody>
          <a:bodyPr/>
          <a:lstStyle>
            <a:lvl1pPr marL="0" indent="0" algn="ctr">
              <a:buNone/>
              <a:defRPr sz="900" b="1" cap="all" spc="141" baseline="0">
                <a:solidFill>
                  <a:schemeClr val="tx2"/>
                </a:solidFill>
              </a:defRPr>
            </a:lvl1pPr>
            <a:lvl2pPr marL="257175" indent="0" algn="ctr">
              <a:buNone/>
            </a:lvl2pPr>
            <a:lvl3pPr marL="514350" indent="0" algn="ctr">
              <a:buNone/>
            </a:lvl3pPr>
            <a:lvl4pPr marL="771525" indent="0" algn="ctr">
              <a:buNone/>
            </a:lvl4pPr>
            <a:lvl5pPr marL="1028700" indent="0" algn="ctr">
              <a:buNone/>
            </a:lvl5pPr>
            <a:lvl6pPr marL="1285875" indent="0" algn="ctr">
              <a:buNone/>
            </a:lvl6pPr>
            <a:lvl7pPr marL="1543050" indent="0" algn="ctr">
              <a:buNone/>
            </a:lvl7pPr>
            <a:lvl8pPr marL="1800225" indent="0" algn="ctr">
              <a:buNone/>
            </a:lvl8pPr>
            <a:lvl9pPr marL="2057400" indent="0" algn="ctr">
              <a:buNone/>
            </a:lvl9pPr>
          </a:lstStyle>
          <a:p>
            <a:r>
              <a:rPr kumimoji="0" lang="en-US"/>
              <a:t>Click to edit Master subtitle style</a:t>
            </a:r>
          </a:p>
        </p:txBody>
      </p:sp>
      <p:sp>
        <p:nvSpPr>
          <p:cNvPr id="28" name="Date Placeholder 27"/>
          <p:cNvSpPr>
            <a:spLocks noGrp="1"/>
          </p:cNvSpPr>
          <p:nvPr>
            <p:ph type="dt" sz="half" idx="10"/>
          </p:nvPr>
        </p:nvSpPr>
        <p:spPr/>
        <p:txBody>
          <a:bodyPr/>
          <a:lstStyle/>
          <a:p>
            <a:pPr eaLnBrk="1" latinLnBrk="0" hangingPunct="1"/>
            <a:endParaRPr lang="en-US" dirty="0"/>
          </a:p>
        </p:txBody>
      </p:sp>
      <p:sp>
        <p:nvSpPr>
          <p:cNvPr id="17" name="Footer Placeholder 16"/>
          <p:cNvSpPr>
            <a:spLocks noGrp="1"/>
          </p:cNvSpPr>
          <p:nvPr>
            <p:ph type="ftr" sz="quarter" idx="11"/>
          </p:nvPr>
        </p:nvSpPr>
        <p:spPr/>
        <p:txBody>
          <a:bodyPr/>
          <a:lstStyle>
            <a:lvl1pPr>
              <a:defRPr sz="900"/>
            </a:lvl1pPr>
          </a:lstStyle>
          <a:p>
            <a:r>
              <a:rPr lang="en-GB" dirty="0"/>
              <a:t>Les Coveney, INAB Calibration &amp; Uncertainty Day, 18th June 2018</a:t>
            </a:r>
            <a:endParaRPr lang="en-US" dirty="0"/>
          </a:p>
        </p:txBody>
      </p:sp>
      <p:sp>
        <p:nvSpPr>
          <p:cNvPr id="7" name="Straight Connector 6"/>
          <p:cNvSpPr>
            <a:spLocks noChangeShapeType="1"/>
          </p:cNvSpPr>
          <p:nvPr/>
        </p:nvSpPr>
        <p:spPr bwMode="auto">
          <a:xfrm>
            <a:off x="155448" y="1815084"/>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51435" tIns="25718" rIns="51435" bIns="25718" anchor="ctr" compatLnSpc="1"/>
          <a:lstStyle/>
          <a:p>
            <a:endParaRPr kumimoji="0" lang="en-US" sz="1000"/>
          </a:p>
        </p:txBody>
      </p:sp>
      <p:sp>
        <p:nvSpPr>
          <p:cNvPr id="10" name="Rectangle 9"/>
          <p:cNvSpPr>
            <a:spLocks noChangeArrowheads="1"/>
          </p:cNvSpPr>
          <p:nvPr/>
        </p:nvSpPr>
        <p:spPr bwMode="auto">
          <a:xfrm>
            <a:off x="152400" y="114300"/>
            <a:ext cx="8833104" cy="4910328"/>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51435" tIns="25718" rIns="51435" bIns="25718" anchor="ctr" compatLnSpc="1"/>
          <a:lstStyle/>
          <a:p>
            <a:endParaRPr kumimoji="0" lang="en-US" sz="1000" dirty="0"/>
          </a:p>
        </p:txBody>
      </p:sp>
      <p:sp>
        <p:nvSpPr>
          <p:cNvPr id="13" name="Oval 12"/>
          <p:cNvSpPr/>
          <p:nvPr/>
        </p:nvSpPr>
        <p:spPr>
          <a:xfrm>
            <a:off x="4267200" y="1586484"/>
            <a:ext cx="609600" cy="4572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lIns="68580" tIns="34290" rIns="68580" bIns="34290" anchor="ctr"/>
          <a:lstStyle/>
          <a:p>
            <a:pPr algn="ctr" eaLnBrk="1" latinLnBrk="0" hangingPunct="1"/>
            <a:endParaRPr kumimoji="0" lang="en-US" sz="1000"/>
          </a:p>
        </p:txBody>
      </p:sp>
      <p:sp>
        <p:nvSpPr>
          <p:cNvPr id="14" name="Oval 13"/>
          <p:cNvSpPr/>
          <p:nvPr/>
        </p:nvSpPr>
        <p:spPr>
          <a:xfrm>
            <a:off x="4361688" y="1657350"/>
            <a:ext cx="420624" cy="315468"/>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lIns="68580" tIns="34290" rIns="68580" bIns="34290" anchor="ctr"/>
          <a:lstStyle/>
          <a:p>
            <a:pPr algn="ctr" eaLnBrk="1" latinLnBrk="0" hangingPunct="1"/>
            <a:endParaRPr kumimoji="0" lang="en-US" sz="1000"/>
          </a:p>
        </p:txBody>
      </p:sp>
      <p:sp>
        <p:nvSpPr>
          <p:cNvPr id="29" name="Slide Number Placeholder 28"/>
          <p:cNvSpPr>
            <a:spLocks noGrp="1"/>
          </p:cNvSpPr>
          <p:nvPr>
            <p:ph type="sldNum" sz="quarter" idx="12"/>
          </p:nvPr>
        </p:nvSpPr>
        <p:spPr>
          <a:xfrm>
            <a:off x="4343400" y="1649590"/>
            <a:ext cx="457200" cy="330994"/>
          </a:xfrm>
        </p:spPr>
        <p:txBody>
          <a:bodyPr/>
          <a:lstStyle>
            <a:lvl1pPr>
              <a:defRPr>
                <a:solidFill>
                  <a:schemeClr val="accent3">
                    <a:shade val="75000"/>
                  </a:schemeClr>
                </a:solidFill>
              </a:defRPr>
            </a:lvl1pPr>
          </a:lstStyle>
          <a:p>
            <a:fld id="{2C6B1FF6-39B9-40F5-8B67-33C6354A3D4F}" type="slidenum">
              <a:rPr kumimoji="0" lang="en-US" smtClean="0"/>
              <a:pPr eaLnBrk="1" latinLnBrk="0" hangingPunct="1"/>
              <a:t>‹#›</a:t>
            </a:fld>
            <a:endParaRPr kumimoji="0" lang="en-US" dirty="0">
              <a:solidFill>
                <a:schemeClr val="accent3">
                  <a:shade val="75000"/>
                </a:schemeClr>
              </a:solidFill>
            </a:endParaRPr>
          </a:p>
        </p:txBody>
      </p:sp>
      <p:sp>
        <p:nvSpPr>
          <p:cNvPr id="8" name="Title 7"/>
          <p:cNvSpPr>
            <a:spLocks noGrp="1"/>
          </p:cNvSpPr>
          <p:nvPr>
            <p:ph type="ctrTitle"/>
          </p:nvPr>
        </p:nvSpPr>
        <p:spPr>
          <a:xfrm>
            <a:off x="685800" y="285750"/>
            <a:ext cx="7772400" cy="1314450"/>
          </a:xfrm>
        </p:spPr>
        <p:txBody>
          <a:bodyPr anchor="b"/>
          <a:lstStyle>
            <a:lvl1pPr>
              <a:defRPr sz="2400">
                <a:solidFill>
                  <a:schemeClr val="accent1"/>
                </a:solidFill>
              </a:defRPr>
            </a:lvl1pPr>
          </a:lstStyle>
          <a:p>
            <a:r>
              <a:rPr kumimoji="0" lang="en-US"/>
              <a:t>Click to edit Master title style</a:t>
            </a:r>
          </a:p>
        </p:txBody>
      </p:sp>
    </p:spTree>
    <p:extLst>
      <p:ext uri="{BB962C8B-B14F-4D97-AF65-F5344CB8AC3E}">
        <p14:creationId xmlns:p14="http://schemas.microsoft.com/office/powerpoint/2010/main" val="1017084512"/>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pPr eaLnBrk="1" latinLnBrk="0" hangingPunct="1"/>
            <a:fld id="{A4D6FB2C-CBDB-4C42-BB67-24A3C9390C73}" type="datetime1">
              <a:rPr lang="en-US" smtClean="0"/>
              <a:t>6/12/2018</a:t>
            </a:fld>
            <a:endParaRPr lang="en-US"/>
          </a:p>
        </p:txBody>
      </p:sp>
      <p:sp>
        <p:nvSpPr>
          <p:cNvPr id="5" name="Footer Placeholder 4"/>
          <p:cNvSpPr>
            <a:spLocks noGrp="1"/>
          </p:cNvSpPr>
          <p:nvPr>
            <p:ph type="ftr" sz="quarter" idx="11"/>
          </p:nvPr>
        </p:nvSpPr>
        <p:spPr/>
        <p:txBody>
          <a:bodyPr/>
          <a:lstStyle/>
          <a:p>
            <a:r>
              <a:rPr kumimoji="0" lang="en-GB"/>
              <a:t>Les Coveney, INAB Calibration &amp; Uncertainty Day, 18th June 2018</a:t>
            </a:r>
            <a:endParaRPr kumimoji="0" lang="en-US"/>
          </a:p>
        </p:txBody>
      </p:sp>
      <p:sp>
        <p:nvSpPr>
          <p:cNvPr id="6" name="Slide Number Placeholder 5"/>
          <p:cNvSpPr>
            <a:spLocks noGrp="1"/>
          </p:cNvSpPr>
          <p:nvPr>
            <p:ph type="sldNum" sz="quarter" idx="12"/>
          </p:nvPr>
        </p:nvSpPr>
        <p:spPr/>
        <p:txBody>
          <a:bodyPr/>
          <a:lstStyle/>
          <a:p>
            <a:fld id="{2C6B1FF6-39B9-40F5-8B67-33C6354A3D4F}" type="slidenum">
              <a:rPr kumimoji="0" lang="en-US" smtClean="0"/>
              <a:pPr eaLnBrk="1" latinLnBrk="0" hangingPunct="1"/>
              <a:t>‹#›</a:t>
            </a:fld>
            <a:endParaRPr kumimoji="0" lang="en-US"/>
          </a:p>
        </p:txBody>
      </p:sp>
    </p:spTree>
    <p:extLst>
      <p:ext uri="{BB962C8B-B14F-4D97-AF65-F5344CB8AC3E}">
        <p14:creationId xmlns:p14="http://schemas.microsoft.com/office/powerpoint/2010/main" val="567851602"/>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5029200"/>
            <a:ext cx="9144000" cy="1143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51435" tIns="25718" rIns="51435" bIns="25718" anchor="ctr" compatLnSpc="1"/>
          <a:lstStyle/>
          <a:p>
            <a:endParaRPr kumimoji="0" lang="en-US" sz="1000"/>
          </a:p>
        </p:txBody>
      </p:sp>
      <p:sp>
        <p:nvSpPr>
          <p:cNvPr id="8" name="Rectangle 7"/>
          <p:cNvSpPr>
            <a:spLocks noChangeArrowheads="1"/>
          </p:cNvSpPr>
          <p:nvPr/>
        </p:nvSpPr>
        <p:spPr bwMode="white">
          <a:xfrm>
            <a:off x="7010400" y="0"/>
            <a:ext cx="2133600" cy="51435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51435" tIns="25718" rIns="51435" bIns="25718" anchor="ctr" compatLnSpc="1"/>
          <a:lstStyle/>
          <a:p>
            <a:endParaRPr kumimoji="0" lang="en-US" sz="1000"/>
          </a:p>
        </p:txBody>
      </p:sp>
      <p:sp>
        <p:nvSpPr>
          <p:cNvPr id="9" name="Rectangle 8"/>
          <p:cNvSpPr>
            <a:spLocks noChangeArrowheads="1"/>
          </p:cNvSpPr>
          <p:nvPr/>
        </p:nvSpPr>
        <p:spPr bwMode="white">
          <a:xfrm>
            <a:off x="0" y="0"/>
            <a:ext cx="9144000" cy="116586"/>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51435" tIns="25718" rIns="51435" bIns="25718" anchor="ctr" compatLnSpc="1"/>
          <a:lstStyle/>
          <a:p>
            <a:endParaRPr kumimoji="0" lang="en-US" sz="1000"/>
          </a:p>
        </p:txBody>
      </p:sp>
      <p:sp>
        <p:nvSpPr>
          <p:cNvPr id="10" name="Rectangle 9"/>
          <p:cNvSpPr>
            <a:spLocks noChangeArrowheads="1"/>
          </p:cNvSpPr>
          <p:nvPr/>
        </p:nvSpPr>
        <p:spPr bwMode="white">
          <a:xfrm>
            <a:off x="0" y="0"/>
            <a:ext cx="152400" cy="51435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51435" tIns="25718" rIns="51435" bIns="25718" anchor="ctr" compatLnSpc="1"/>
          <a:lstStyle/>
          <a:p>
            <a:endParaRPr kumimoji="0" lang="en-US" sz="1000"/>
          </a:p>
        </p:txBody>
      </p:sp>
      <p:sp>
        <p:nvSpPr>
          <p:cNvPr id="11" name="Rectangle 10"/>
          <p:cNvSpPr>
            <a:spLocks noChangeArrowheads="1"/>
          </p:cNvSpPr>
          <p:nvPr/>
        </p:nvSpPr>
        <p:spPr bwMode="auto">
          <a:xfrm>
            <a:off x="146304" y="4793745"/>
            <a:ext cx="8833104" cy="23217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51435" tIns="25718" rIns="51435" bIns="25718" anchor="ctr" compatLnSpc="1"/>
          <a:lstStyle/>
          <a:p>
            <a:endParaRPr kumimoji="0" lang="en-US" sz="1000"/>
          </a:p>
        </p:txBody>
      </p:sp>
      <p:sp>
        <p:nvSpPr>
          <p:cNvPr id="12" name="Rectangle 11"/>
          <p:cNvSpPr>
            <a:spLocks noChangeArrowheads="1"/>
          </p:cNvSpPr>
          <p:nvPr/>
        </p:nvSpPr>
        <p:spPr bwMode="auto">
          <a:xfrm>
            <a:off x="152400" y="116586"/>
            <a:ext cx="8833104" cy="4910328"/>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51435" tIns="25718" rIns="51435" bIns="25718" anchor="ctr" compatLnSpc="1"/>
          <a:lstStyle/>
          <a:p>
            <a:endParaRPr kumimoji="0" lang="en-US" sz="1000" dirty="0"/>
          </a:p>
        </p:txBody>
      </p:sp>
      <p:sp>
        <p:nvSpPr>
          <p:cNvPr id="13" name="Straight Connector 12"/>
          <p:cNvSpPr>
            <a:spLocks noChangeShapeType="1"/>
          </p:cNvSpPr>
          <p:nvPr/>
        </p:nvSpPr>
        <p:spPr bwMode="auto">
          <a:xfrm rot="5400000">
            <a:off x="4802505" y="2458593"/>
            <a:ext cx="468401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51435" tIns="25718" rIns="51435" bIns="25718" anchor="ctr" compatLnSpc="1"/>
          <a:lstStyle/>
          <a:p>
            <a:endParaRPr kumimoji="0" lang="en-US" sz="1000"/>
          </a:p>
        </p:txBody>
      </p:sp>
      <p:sp>
        <p:nvSpPr>
          <p:cNvPr id="14" name="Oval 13"/>
          <p:cNvSpPr/>
          <p:nvPr/>
        </p:nvSpPr>
        <p:spPr>
          <a:xfrm>
            <a:off x="6839712" y="2194322"/>
            <a:ext cx="609600" cy="4572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lIns="68580" tIns="34290" rIns="68580" bIns="34290" anchor="ctr"/>
          <a:lstStyle/>
          <a:p>
            <a:pPr algn="ctr" eaLnBrk="1" latinLnBrk="0" hangingPunct="1"/>
            <a:endParaRPr kumimoji="0" lang="en-US" sz="1000"/>
          </a:p>
        </p:txBody>
      </p:sp>
      <p:sp>
        <p:nvSpPr>
          <p:cNvPr id="15" name="Oval 14"/>
          <p:cNvSpPr/>
          <p:nvPr/>
        </p:nvSpPr>
        <p:spPr>
          <a:xfrm>
            <a:off x="6934200" y="2265188"/>
            <a:ext cx="420624" cy="315468"/>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lIns="68580" tIns="34290" rIns="68580" bIns="34290" anchor="ctr"/>
          <a:lstStyle/>
          <a:p>
            <a:pPr algn="ctr" eaLnBrk="1" latinLnBrk="0" hangingPunct="1"/>
            <a:endParaRPr kumimoji="0" lang="en-US" sz="1000"/>
          </a:p>
        </p:txBody>
      </p:sp>
      <p:sp>
        <p:nvSpPr>
          <p:cNvPr id="6" name="Slide Number Placeholder 5"/>
          <p:cNvSpPr>
            <a:spLocks noGrp="1"/>
          </p:cNvSpPr>
          <p:nvPr>
            <p:ph type="sldNum" sz="quarter" idx="12"/>
          </p:nvPr>
        </p:nvSpPr>
        <p:spPr>
          <a:xfrm>
            <a:off x="6915912" y="2257428"/>
            <a:ext cx="457200" cy="330994"/>
          </a:xfrm>
        </p:spPr>
        <p:txBody>
          <a:bodyPr/>
          <a:lstStyle/>
          <a:p>
            <a:fld id="{2C6B1FF6-39B9-40F5-8B67-33C6354A3D4F}" type="slidenum">
              <a:rPr kumimoji="0" lang="en-US" smtClean="0"/>
              <a:pPr eaLnBrk="1" latinLnBrk="0" hangingPunct="1"/>
              <a:t>‹#›</a:t>
            </a:fld>
            <a:endParaRPr kumimoji="0" lang="en-US" dirty="0"/>
          </a:p>
        </p:txBody>
      </p:sp>
      <p:sp>
        <p:nvSpPr>
          <p:cNvPr id="3" name="Vertical Text Placeholder 2"/>
          <p:cNvSpPr>
            <a:spLocks noGrp="1"/>
          </p:cNvSpPr>
          <p:nvPr>
            <p:ph type="body" orient="vert" idx="1"/>
          </p:nvPr>
        </p:nvSpPr>
        <p:spPr>
          <a:xfrm>
            <a:off x="304800" y="228600"/>
            <a:ext cx="6553200" cy="43660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pPr eaLnBrk="1" latinLnBrk="0" hangingPunct="1"/>
            <a:fld id="{8B690CEE-C49B-41CA-AE78-4A9A9BE7609E}" type="datetime1">
              <a:rPr lang="en-US" smtClean="0"/>
              <a:t>6/12/2018</a:t>
            </a:fld>
            <a:endParaRPr lang="en-US"/>
          </a:p>
        </p:txBody>
      </p:sp>
      <p:sp>
        <p:nvSpPr>
          <p:cNvPr id="5" name="Footer Placeholder 4"/>
          <p:cNvSpPr>
            <a:spLocks noGrp="1"/>
          </p:cNvSpPr>
          <p:nvPr>
            <p:ph type="ftr" sz="quarter" idx="11"/>
          </p:nvPr>
        </p:nvSpPr>
        <p:spPr/>
        <p:txBody>
          <a:bodyPr/>
          <a:lstStyle/>
          <a:p>
            <a:r>
              <a:rPr kumimoji="0" lang="en-GB"/>
              <a:t>Les Coveney, INAB Calibration &amp; Uncertainty Day, 18th June 2018</a:t>
            </a:r>
            <a:endParaRPr kumimoji="0" lang="en-US"/>
          </a:p>
        </p:txBody>
      </p:sp>
      <p:sp>
        <p:nvSpPr>
          <p:cNvPr id="2" name="Vertical Title 1"/>
          <p:cNvSpPr>
            <a:spLocks noGrp="1"/>
          </p:cNvSpPr>
          <p:nvPr>
            <p:ph type="title" orient="vert"/>
          </p:nvPr>
        </p:nvSpPr>
        <p:spPr>
          <a:xfrm>
            <a:off x="7391400" y="228603"/>
            <a:ext cx="1447800" cy="4388644"/>
          </a:xfrm>
        </p:spPr>
        <p:txBody>
          <a:bodyPr vert="eaVert"/>
          <a:lstStyle/>
          <a:p>
            <a:r>
              <a:rPr kumimoji="0" lang="en-US"/>
              <a:t>Click to edit Master title style</a:t>
            </a:r>
          </a:p>
        </p:txBody>
      </p:sp>
    </p:spTree>
    <p:extLst>
      <p:ext uri="{BB962C8B-B14F-4D97-AF65-F5344CB8AC3E}">
        <p14:creationId xmlns:p14="http://schemas.microsoft.com/office/powerpoint/2010/main" val="1333520657"/>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133600" y="228600"/>
            <a:ext cx="6400800" cy="1085850"/>
          </a:xfrm>
        </p:spPr>
        <p:txBody>
          <a:bodyPr/>
          <a:lstStyle/>
          <a:p>
            <a:r>
              <a:rPr lang="en-US"/>
              <a:t>Click to edit Master title style</a:t>
            </a:r>
            <a:endParaRPr lang="en-GB"/>
          </a:p>
        </p:txBody>
      </p:sp>
      <p:sp>
        <p:nvSpPr>
          <p:cNvPr id="3" name="Text Placeholder 2"/>
          <p:cNvSpPr>
            <a:spLocks noGrp="1"/>
          </p:cNvSpPr>
          <p:nvPr>
            <p:ph type="body" sz="half" idx="1"/>
          </p:nvPr>
        </p:nvSpPr>
        <p:spPr>
          <a:xfrm>
            <a:off x="2133600" y="1485900"/>
            <a:ext cx="3124200" cy="30289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5410200" y="1485900"/>
            <a:ext cx="3124200" cy="30289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a:xfrm>
            <a:off x="2133600" y="4686300"/>
            <a:ext cx="1295400" cy="342900"/>
          </a:xfrm>
        </p:spPr>
        <p:txBody>
          <a:bodyPr/>
          <a:lstStyle>
            <a:lvl1pPr>
              <a:defRPr/>
            </a:lvl1pPr>
          </a:lstStyle>
          <a:p>
            <a:fld id="{C488AB2F-98F9-44C0-B663-65915C1953D5}" type="datetime1">
              <a:rPr lang="en-US" smtClean="0"/>
              <a:t>6/12/2018</a:t>
            </a:fld>
            <a:endParaRPr lang="en-US"/>
          </a:p>
        </p:txBody>
      </p:sp>
      <p:sp>
        <p:nvSpPr>
          <p:cNvPr id="6" name="Footer Placeholder 5"/>
          <p:cNvSpPr>
            <a:spLocks noGrp="1"/>
          </p:cNvSpPr>
          <p:nvPr>
            <p:ph type="ftr" sz="quarter" idx="11"/>
          </p:nvPr>
        </p:nvSpPr>
        <p:spPr>
          <a:xfrm>
            <a:off x="3886200" y="4686300"/>
            <a:ext cx="2895600" cy="342900"/>
          </a:xfrm>
        </p:spPr>
        <p:txBody>
          <a:bodyPr/>
          <a:lstStyle>
            <a:lvl1pPr>
              <a:defRPr/>
            </a:lvl1pPr>
          </a:lstStyle>
          <a:p>
            <a:r>
              <a:rPr lang="en-GB"/>
              <a:t>Les Coveney, INAB Calibration &amp; Uncertainty Day, 18th June 2018</a:t>
            </a:r>
            <a:endParaRPr lang="en-US"/>
          </a:p>
        </p:txBody>
      </p:sp>
      <p:sp>
        <p:nvSpPr>
          <p:cNvPr id="7" name="Slide Number Placeholder 6"/>
          <p:cNvSpPr>
            <a:spLocks noGrp="1"/>
          </p:cNvSpPr>
          <p:nvPr>
            <p:ph type="sldNum" sz="quarter" idx="12"/>
          </p:nvPr>
        </p:nvSpPr>
        <p:spPr>
          <a:xfrm>
            <a:off x="7239000" y="4686300"/>
            <a:ext cx="1295400" cy="342900"/>
          </a:xfrm>
        </p:spPr>
        <p:txBody>
          <a:bodyPr/>
          <a:lstStyle>
            <a:lvl1pPr>
              <a:defRPr/>
            </a:lvl1pPr>
          </a:lstStyle>
          <a:p>
            <a:fld id="{159F39E4-E52F-4771-9706-6E8D306F6A51}" type="slidenum">
              <a:rPr lang="en-US"/>
              <a:pPr/>
              <a:t>‹#›</a:t>
            </a:fld>
            <a:endParaRPr lang="en-US"/>
          </a:p>
        </p:txBody>
      </p:sp>
    </p:spTree>
    <p:extLst>
      <p:ext uri="{BB962C8B-B14F-4D97-AF65-F5344CB8AC3E}">
        <p14:creationId xmlns:p14="http://schemas.microsoft.com/office/powerpoint/2010/main" val="23297426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type="txAndTwoObj">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2133600" y="228600"/>
            <a:ext cx="6400800" cy="1085850"/>
          </a:xfrm>
        </p:spPr>
        <p:txBody>
          <a:bodyPr/>
          <a:lstStyle/>
          <a:p>
            <a:r>
              <a:rPr lang="en-US"/>
              <a:t>Click to edit Master title style</a:t>
            </a:r>
            <a:endParaRPr lang="en-GB"/>
          </a:p>
        </p:txBody>
      </p:sp>
      <p:sp>
        <p:nvSpPr>
          <p:cNvPr id="3" name="Text Placeholder 2"/>
          <p:cNvSpPr>
            <a:spLocks noGrp="1"/>
          </p:cNvSpPr>
          <p:nvPr>
            <p:ph type="body" sz="half" idx="1"/>
          </p:nvPr>
        </p:nvSpPr>
        <p:spPr>
          <a:xfrm>
            <a:off x="2133600" y="1485900"/>
            <a:ext cx="3124200" cy="30289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quarter" idx="2"/>
          </p:nvPr>
        </p:nvSpPr>
        <p:spPr>
          <a:xfrm>
            <a:off x="5410200" y="1485900"/>
            <a:ext cx="3124200" cy="14573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Content Placeholder 4"/>
          <p:cNvSpPr>
            <a:spLocks noGrp="1"/>
          </p:cNvSpPr>
          <p:nvPr>
            <p:ph sz="quarter" idx="3"/>
          </p:nvPr>
        </p:nvSpPr>
        <p:spPr>
          <a:xfrm>
            <a:off x="5410200" y="3057525"/>
            <a:ext cx="3124200" cy="14573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Date Placeholder 5"/>
          <p:cNvSpPr>
            <a:spLocks noGrp="1"/>
          </p:cNvSpPr>
          <p:nvPr>
            <p:ph type="dt" sz="half" idx="10"/>
          </p:nvPr>
        </p:nvSpPr>
        <p:spPr>
          <a:xfrm>
            <a:off x="2133600" y="4686300"/>
            <a:ext cx="1295400" cy="342900"/>
          </a:xfrm>
        </p:spPr>
        <p:txBody>
          <a:bodyPr/>
          <a:lstStyle>
            <a:lvl1pPr>
              <a:defRPr/>
            </a:lvl1pPr>
          </a:lstStyle>
          <a:p>
            <a:fld id="{52B67460-DCF2-4516-A1D0-7119EDB344C0}" type="datetime1">
              <a:rPr lang="en-US" smtClean="0"/>
              <a:t>6/12/2018</a:t>
            </a:fld>
            <a:endParaRPr lang="en-US"/>
          </a:p>
        </p:txBody>
      </p:sp>
      <p:sp>
        <p:nvSpPr>
          <p:cNvPr id="7" name="Footer Placeholder 6"/>
          <p:cNvSpPr>
            <a:spLocks noGrp="1"/>
          </p:cNvSpPr>
          <p:nvPr>
            <p:ph type="ftr" sz="quarter" idx="11"/>
          </p:nvPr>
        </p:nvSpPr>
        <p:spPr>
          <a:xfrm>
            <a:off x="3886200" y="4686300"/>
            <a:ext cx="2895600" cy="342900"/>
          </a:xfrm>
        </p:spPr>
        <p:txBody>
          <a:bodyPr/>
          <a:lstStyle>
            <a:lvl1pPr>
              <a:defRPr/>
            </a:lvl1pPr>
          </a:lstStyle>
          <a:p>
            <a:r>
              <a:rPr lang="en-GB"/>
              <a:t>Les Coveney, INAB Calibration &amp; Uncertainty Day, 18th June 2018</a:t>
            </a:r>
            <a:endParaRPr lang="en-US"/>
          </a:p>
        </p:txBody>
      </p:sp>
      <p:sp>
        <p:nvSpPr>
          <p:cNvPr id="8" name="Slide Number Placeholder 7"/>
          <p:cNvSpPr>
            <a:spLocks noGrp="1"/>
          </p:cNvSpPr>
          <p:nvPr>
            <p:ph type="sldNum" sz="quarter" idx="12"/>
          </p:nvPr>
        </p:nvSpPr>
        <p:spPr>
          <a:xfrm>
            <a:off x="7239000" y="4686300"/>
            <a:ext cx="1295400" cy="342900"/>
          </a:xfrm>
        </p:spPr>
        <p:txBody>
          <a:bodyPr/>
          <a:lstStyle>
            <a:lvl1pPr>
              <a:defRPr/>
            </a:lvl1pPr>
          </a:lstStyle>
          <a:p>
            <a:fld id="{241B9771-94E4-4737-8547-E0126A7D7507}" type="slidenum">
              <a:rPr lang="en-US"/>
              <a:pPr/>
              <a:t>‹#›</a:t>
            </a:fld>
            <a:endParaRPr lang="en-US"/>
          </a:p>
        </p:txBody>
      </p:sp>
    </p:spTree>
    <p:extLst>
      <p:ext uri="{BB962C8B-B14F-4D97-AF65-F5344CB8AC3E}">
        <p14:creationId xmlns:p14="http://schemas.microsoft.com/office/powerpoint/2010/main" val="15492452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a:t>Click to edit Master title style</a:t>
            </a:r>
          </a:p>
        </p:txBody>
      </p:sp>
      <p:sp>
        <p:nvSpPr>
          <p:cNvPr id="4" name="Date Placeholder 3"/>
          <p:cNvSpPr>
            <a:spLocks noGrp="1"/>
          </p:cNvSpPr>
          <p:nvPr>
            <p:ph type="dt" sz="half" idx="10"/>
          </p:nvPr>
        </p:nvSpPr>
        <p:spPr/>
        <p:txBody>
          <a:bodyPr/>
          <a:lstStyle/>
          <a:p>
            <a:pPr eaLnBrk="1" latinLnBrk="0" hangingPunct="1"/>
            <a:fld id="{42236765-E78E-48BE-A335-9D11FE293CA2}" type="datetime1">
              <a:rPr lang="en-US" smtClean="0"/>
              <a:t>6/12/2018</a:t>
            </a:fld>
            <a:endParaRPr lang="en-US"/>
          </a:p>
        </p:txBody>
      </p:sp>
      <p:sp>
        <p:nvSpPr>
          <p:cNvPr id="5" name="Footer Placeholder 4"/>
          <p:cNvSpPr>
            <a:spLocks noGrp="1"/>
          </p:cNvSpPr>
          <p:nvPr>
            <p:ph type="ftr" sz="quarter" idx="11"/>
          </p:nvPr>
        </p:nvSpPr>
        <p:spPr/>
        <p:txBody>
          <a:bodyPr/>
          <a:lstStyle/>
          <a:p>
            <a:r>
              <a:rPr kumimoji="0" lang="en-GB"/>
              <a:t>Les Coveney, INAB Calibration &amp; Uncertainty Day, 18th June 2018</a:t>
            </a:r>
            <a:endParaRPr kumimoji="0" lang="en-US"/>
          </a:p>
        </p:txBody>
      </p:sp>
      <p:sp>
        <p:nvSpPr>
          <p:cNvPr id="6" name="Slide Number Placeholder 5"/>
          <p:cNvSpPr>
            <a:spLocks noGrp="1"/>
          </p:cNvSpPr>
          <p:nvPr>
            <p:ph type="sldNum" sz="quarter" idx="12"/>
          </p:nvPr>
        </p:nvSpPr>
        <p:spPr>
          <a:xfrm>
            <a:off x="4361688" y="769782"/>
            <a:ext cx="457200" cy="330994"/>
          </a:xfrm>
        </p:spPr>
        <p:txBody>
          <a:bodyPr/>
          <a:lstStyle/>
          <a:p>
            <a:fld id="{2C6B1FF6-39B9-40F5-8B67-33C6354A3D4F}" type="slidenum">
              <a:rPr kumimoji="0" lang="en-US" smtClean="0"/>
              <a:pPr eaLnBrk="1" latinLnBrk="0" hangingPunct="1"/>
              <a:t>‹#›</a:t>
            </a:fld>
            <a:endParaRPr kumimoji="0" lang="en-US" dirty="0"/>
          </a:p>
        </p:txBody>
      </p:sp>
      <p:sp>
        <p:nvSpPr>
          <p:cNvPr id="8" name="Content Placeholder 7"/>
          <p:cNvSpPr>
            <a:spLocks noGrp="1"/>
          </p:cNvSpPr>
          <p:nvPr>
            <p:ph sz="quarter" idx="1"/>
          </p:nvPr>
        </p:nvSpPr>
        <p:spPr>
          <a:xfrm>
            <a:off x="301752" y="1145286"/>
            <a:ext cx="8503920" cy="3429000"/>
          </a:xfrm>
        </p:spPr>
        <p:txBody>
          <a:bodyPr/>
          <a:lstStyle/>
          <a:p>
            <a:pPr lvl="0" eaLnBrk="1" latinLnBrk="0" hangingPunct="1"/>
            <a:r>
              <a:rPr lang="en-US" dirty="0"/>
              <a:t>Click to edit Master text styles</a:t>
            </a:r>
          </a:p>
          <a:p>
            <a:pPr lvl="1" eaLnBrk="1" latinLnBrk="0" hangingPunct="1"/>
            <a:r>
              <a:rPr lang="en-US" dirty="0"/>
              <a:t>Second level</a:t>
            </a:r>
          </a:p>
          <a:p>
            <a:pPr lvl="2" eaLnBrk="1" latinLnBrk="0" hangingPunct="1"/>
            <a:r>
              <a:rPr lang="en-US" dirty="0"/>
              <a:t>Third level</a:t>
            </a:r>
          </a:p>
          <a:p>
            <a:pPr lvl="3" eaLnBrk="1" latinLnBrk="0" hangingPunct="1"/>
            <a:r>
              <a:rPr lang="en-US" dirty="0"/>
              <a:t>Fourth level</a:t>
            </a:r>
          </a:p>
          <a:p>
            <a:pPr lvl="4" eaLnBrk="1" latinLnBrk="0" hangingPunct="1"/>
            <a:r>
              <a:rPr lang="en-US" dirty="0"/>
              <a:t>Fifth level</a:t>
            </a:r>
            <a:endParaRPr kumimoji="0" lang="en-US" dirty="0"/>
          </a:p>
        </p:txBody>
      </p:sp>
    </p:spTree>
    <p:extLst>
      <p:ext uri="{BB962C8B-B14F-4D97-AF65-F5344CB8AC3E}">
        <p14:creationId xmlns:p14="http://schemas.microsoft.com/office/powerpoint/2010/main" val="313649297"/>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51435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51435" tIns="25718" rIns="51435" bIns="25718" anchor="ctr" compatLnSpc="1"/>
          <a:lstStyle/>
          <a:p>
            <a:endParaRPr kumimoji="0" lang="en-US" sz="1000"/>
          </a:p>
        </p:txBody>
      </p:sp>
      <p:sp>
        <p:nvSpPr>
          <p:cNvPr id="15" name="Rectangle 14"/>
          <p:cNvSpPr>
            <a:spLocks noChangeArrowheads="1"/>
          </p:cNvSpPr>
          <p:nvPr/>
        </p:nvSpPr>
        <p:spPr bwMode="white">
          <a:xfrm>
            <a:off x="0" y="5029200"/>
            <a:ext cx="9144000" cy="1143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51435" tIns="25718" rIns="51435" bIns="25718" anchor="ctr" compatLnSpc="1"/>
          <a:lstStyle/>
          <a:p>
            <a:endParaRPr kumimoji="0" lang="en-US" sz="1000"/>
          </a:p>
        </p:txBody>
      </p:sp>
      <p:sp>
        <p:nvSpPr>
          <p:cNvPr id="16" name="Rectangle 15"/>
          <p:cNvSpPr>
            <a:spLocks noChangeArrowheads="1"/>
          </p:cNvSpPr>
          <p:nvPr/>
        </p:nvSpPr>
        <p:spPr bwMode="white">
          <a:xfrm>
            <a:off x="0" y="0"/>
            <a:ext cx="9144000" cy="1143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51435" tIns="25718" rIns="51435" bIns="25718" anchor="ctr" compatLnSpc="1"/>
          <a:lstStyle/>
          <a:p>
            <a:endParaRPr kumimoji="0" lang="en-US" sz="1000"/>
          </a:p>
        </p:txBody>
      </p:sp>
      <p:sp>
        <p:nvSpPr>
          <p:cNvPr id="18" name="Rectangle 17"/>
          <p:cNvSpPr>
            <a:spLocks noChangeArrowheads="1"/>
          </p:cNvSpPr>
          <p:nvPr/>
        </p:nvSpPr>
        <p:spPr bwMode="white">
          <a:xfrm>
            <a:off x="8991600" y="14288"/>
            <a:ext cx="152400" cy="51435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51435" tIns="25718" rIns="51435" bIns="25718" anchor="ctr" compatLnSpc="1"/>
          <a:lstStyle/>
          <a:p>
            <a:endParaRPr kumimoji="0" lang="en-US" sz="1000"/>
          </a:p>
        </p:txBody>
      </p:sp>
      <p:sp>
        <p:nvSpPr>
          <p:cNvPr id="19" name="Rectangle 18"/>
          <p:cNvSpPr>
            <a:spLocks noChangeArrowheads="1"/>
          </p:cNvSpPr>
          <p:nvPr/>
        </p:nvSpPr>
        <p:spPr bwMode="white">
          <a:xfrm>
            <a:off x="152400" y="1714500"/>
            <a:ext cx="8833104" cy="228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51435" tIns="25718" rIns="51435" bIns="25718" anchor="ctr" compatLnSpc="1"/>
          <a:lstStyle/>
          <a:p>
            <a:endParaRPr kumimoji="0" lang="en-US" sz="1000"/>
          </a:p>
        </p:txBody>
      </p:sp>
      <p:sp>
        <p:nvSpPr>
          <p:cNvPr id="12" name="Rectangle 11"/>
          <p:cNvSpPr>
            <a:spLocks noChangeArrowheads="1"/>
          </p:cNvSpPr>
          <p:nvPr/>
        </p:nvSpPr>
        <p:spPr bwMode="auto">
          <a:xfrm>
            <a:off x="155448" y="106764"/>
            <a:ext cx="8833104" cy="1604772"/>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51435" tIns="25718" rIns="51435" bIns="25718" anchor="ctr" compatLnSpc="1"/>
          <a:lstStyle/>
          <a:p>
            <a:endParaRPr kumimoji="0" lang="en-US" sz="1000"/>
          </a:p>
        </p:txBody>
      </p:sp>
      <p:sp>
        <p:nvSpPr>
          <p:cNvPr id="3" name="Text Placeholder 2"/>
          <p:cNvSpPr>
            <a:spLocks noGrp="1"/>
          </p:cNvSpPr>
          <p:nvPr>
            <p:ph type="body" idx="1"/>
          </p:nvPr>
        </p:nvSpPr>
        <p:spPr>
          <a:xfrm>
            <a:off x="1368426" y="2057400"/>
            <a:ext cx="6480174" cy="1254919"/>
          </a:xfrm>
        </p:spPr>
        <p:txBody>
          <a:bodyPr anchor="t"/>
          <a:lstStyle>
            <a:lvl1pPr marL="0" indent="0" algn="ctr">
              <a:buNone/>
              <a:defRPr sz="900" b="1" cap="all" spc="141" baseline="0">
                <a:solidFill>
                  <a:schemeClr val="tx2"/>
                </a:solidFill>
              </a:defRPr>
            </a:lvl1pPr>
            <a:lvl2pPr>
              <a:buNone/>
              <a:defRPr sz="1000">
                <a:solidFill>
                  <a:schemeClr val="tx1">
                    <a:tint val="75000"/>
                  </a:schemeClr>
                </a:solidFill>
              </a:defRPr>
            </a:lvl2pPr>
            <a:lvl3pPr>
              <a:buNone/>
              <a:defRPr sz="900">
                <a:solidFill>
                  <a:schemeClr val="tx1">
                    <a:tint val="75000"/>
                  </a:schemeClr>
                </a:solidFill>
              </a:defRPr>
            </a:lvl3pPr>
            <a:lvl4pPr>
              <a:buNone/>
              <a:defRPr sz="800">
                <a:solidFill>
                  <a:schemeClr val="tx1">
                    <a:tint val="75000"/>
                  </a:schemeClr>
                </a:solidFill>
              </a:defRPr>
            </a:lvl4pPr>
            <a:lvl5pPr>
              <a:buNone/>
              <a:defRPr sz="800">
                <a:solidFill>
                  <a:schemeClr val="tx1">
                    <a:tint val="75000"/>
                  </a:schemeClr>
                </a:solidFill>
              </a:defRPr>
            </a:lvl5pPr>
          </a:lstStyle>
          <a:p>
            <a:pPr lvl="0" eaLnBrk="1" latinLnBrk="0" hangingPunct="1"/>
            <a:r>
              <a:rPr kumimoji="0" lang="en-US"/>
              <a:t>Click to edit Master text styles</a:t>
            </a:r>
          </a:p>
        </p:txBody>
      </p:sp>
      <p:sp>
        <p:nvSpPr>
          <p:cNvPr id="13" name="Rectangle 12"/>
          <p:cNvSpPr>
            <a:spLocks noChangeArrowheads="1"/>
          </p:cNvSpPr>
          <p:nvPr/>
        </p:nvSpPr>
        <p:spPr bwMode="auto">
          <a:xfrm>
            <a:off x="146304" y="4793745"/>
            <a:ext cx="8833104" cy="23217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51435" tIns="25718" rIns="51435" bIns="25718" anchor="ctr" compatLnSpc="1"/>
          <a:lstStyle/>
          <a:p>
            <a:endParaRPr kumimoji="0" lang="en-US" sz="1000"/>
          </a:p>
        </p:txBody>
      </p:sp>
      <p:sp>
        <p:nvSpPr>
          <p:cNvPr id="14" name="Rectangle 13"/>
          <p:cNvSpPr>
            <a:spLocks noChangeArrowheads="1"/>
          </p:cNvSpPr>
          <p:nvPr/>
        </p:nvSpPr>
        <p:spPr bwMode="auto">
          <a:xfrm>
            <a:off x="152400" y="114300"/>
            <a:ext cx="8833104" cy="4910328"/>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51435" tIns="25718" rIns="51435" bIns="25718" anchor="ctr" compatLnSpc="1"/>
          <a:lstStyle/>
          <a:p>
            <a:endParaRPr kumimoji="0" lang="en-US" sz="1000" dirty="0"/>
          </a:p>
        </p:txBody>
      </p:sp>
      <p:sp>
        <p:nvSpPr>
          <p:cNvPr id="5" name="Footer Placeholder 4"/>
          <p:cNvSpPr>
            <a:spLocks noGrp="1"/>
          </p:cNvSpPr>
          <p:nvPr>
            <p:ph type="ftr" sz="quarter" idx="11"/>
          </p:nvPr>
        </p:nvSpPr>
        <p:spPr/>
        <p:txBody>
          <a:bodyPr/>
          <a:lstStyle/>
          <a:p>
            <a:r>
              <a:rPr kumimoji="0" lang="en-GB"/>
              <a:t>Les Coveney, INAB Calibration &amp; Uncertainty Day, 18th June 2018</a:t>
            </a:r>
            <a:endParaRPr kumimoji="0" lang="en-US"/>
          </a:p>
        </p:txBody>
      </p:sp>
      <p:sp>
        <p:nvSpPr>
          <p:cNvPr id="4" name="Date Placeholder 3"/>
          <p:cNvSpPr>
            <a:spLocks noGrp="1"/>
          </p:cNvSpPr>
          <p:nvPr>
            <p:ph type="dt" sz="half" idx="10"/>
          </p:nvPr>
        </p:nvSpPr>
        <p:spPr/>
        <p:txBody>
          <a:bodyPr/>
          <a:lstStyle/>
          <a:p>
            <a:pPr eaLnBrk="1" latinLnBrk="0" hangingPunct="1"/>
            <a:fld id="{57B9CF61-10D0-4AFF-87A7-FAFDCF84D508}" type="datetime1">
              <a:rPr lang="en-US" smtClean="0"/>
              <a:t>6/12/2018</a:t>
            </a:fld>
            <a:endParaRPr lang="en-US"/>
          </a:p>
        </p:txBody>
      </p:sp>
      <p:sp>
        <p:nvSpPr>
          <p:cNvPr id="8" name="Straight Connector 7"/>
          <p:cNvSpPr>
            <a:spLocks noChangeShapeType="1"/>
          </p:cNvSpPr>
          <p:nvPr/>
        </p:nvSpPr>
        <p:spPr bwMode="auto">
          <a:xfrm>
            <a:off x="152400" y="18288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51435" tIns="25718" rIns="51435" bIns="25718" anchor="ctr" compatLnSpc="1"/>
          <a:lstStyle/>
          <a:p>
            <a:endParaRPr kumimoji="0" lang="en-US" sz="1000"/>
          </a:p>
        </p:txBody>
      </p:sp>
      <p:sp>
        <p:nvSpPr>
          <p:cNvPr id="10" name="Oval 9"/>
          <p:cNvSpPr/>
          <p:nvPr/>
        </p:nvSpPr>
        <p:spPr>
          <a:xfrm>
            <a:off x="4267200" y="1586484"/>
            <a:ext cx="609600" cy="4572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lIns="68580" tIns="34290" rIns="68580" bIns="34290" anchor="ctr"/>
          <a:lstStyle/>
          <a:p>
            <a:pPr algn="ctr" eaLnBrk="1" latinLnBrk="0" hangingPunct="1"/>
            <a:endParaRPr kumimoji="0" lang="en-US" sz="1000"/>
          </a:p>
        </p:txBody>
      </p:sp>
      <p:sp>
        <p:nvSpPr>
          <p:cNvPr id="11" name="Oval 10"/>
          <p:cNvSpPr/>
          <p:nvPr/>
        </p:nvSpPr>
        <p:spPr>
          <a:xfrm>
            <a:off x="4361688" y="1657350"/>
            <a:ext cx="420624" cy="315468"/>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lIns="68580" tIns="34290" rIns="68580" bIns="34290" anchor="ctr"/>
          <a:lstStyle/>
          <a:p>
            <a:pPr algn="ctr" eaLnBrk="1" latinLnBrk="0" hangingPunct="1"/>
            <a:endParaRPr kumimoji="0" lang="en-US" sz="1000"/>
          </a:p>
        </p:txBody>
      </p:sp>
      <p:sp>
        <p:nvSpPr>
          <p:cNvPr id="6" name="Slide Number Placeholder 5"/>
          <p:cNvSpPr>
            <a:spLocks noGrp="1"/>
          </p:cNvSpPr>
          <p:nvPr>
            <p:ph type="sldNum" sz="quarter" idx="12"/>
          </p:nvPr>
        </p:nvSpPr>
        <p:spPr>
          <a:xfrm>
            <a:off x="4343400" y="1649590"/>
            <a:ext cx="457200" cy="330994"/>
          </a:xfrm>
        </p:spPr>
        <p:txBody>
          <a:bodyPr/>
          <a:lstStyle>
            <a:lvl1pPr>
              <a:defRPr>
                <a:solidFill>
                  <a:schemeClr val="accent3">
                    <a:shade val="75000"/>
                  </a:schemeClr>
                </a:solidFill>
              </a:defRPr>
            </a:lvl1pPr>
          </a:lstStyle>
          <a:p>
            <a:fld id="{2C6B1FF6-39B9-40F5-8B67-33C6354A3D4F}" type="slidenum">
              <a:rPr kumimoji="0" lang="en-US" smtClean="0"/>
              <a:pPr eaLnBrk="1" latinLnBrk="0" hangingPunct="1"/>
              <a:t>‹#›</a:t>
            </a:fld>
            <a:endParaRPr kumimoji="0" lang="en-US" dirty="0">
              <a:solidFill>
                <a:schemeClr val="accent3">
                  <a:shade val="75000"/>
                </a:schemeClr>
              </a:solidFill>
            </a:endParaRPr>
          </a:p>
        </p:txBody>
      </p:sp>
      <p:sp>
        <p:nvSpPr>
          <p:cNvPr id="2" name="Title 1"/>
          <p:cNvSpPr>
            <a:spLocks noGrp="1"/>
          </p:cNvSpPr>
          <p:nvPr>
            <p:ph type="title"/>
          </p:nvPr>
        </p:nvSpPr>
        <p:spPr>
          <a:xfrm>
            <a:off x="722313" y="400050"/>
            <a:ext cx="7772400" cy="1143000"/>
          </a:xfrm>
        </p:spPr>
        <p:txBody>
          <a:bodyPr anchor="b"/>
          <a:lstStyle>
            <a:lvl1pPr algn="ctr">
              <a:buNone/>
              <a:defRPr sz="2400" b="0" cap="none" baseline="0">
                <a:solidFill>
                  <a:srgbClr val="FFFFFF"/>
                </a:solidFill>
              </a:defRPr>
            </a:lvl1pPr>
          </a:lstStyle>
          <a:p>
            <a:r>
              <a:rPr kumimoji="0" lang="en-US"/>
              <a:t>Click to edit Master title style</a:t>
            </a:r>
          </a:p>
        </p:txBody>
      </p:sp>
    </p:spTree>
    <p:extLst>
      <p:ext uri="{BB962C8B-B14F-4D97-AF65-F5344CB8AC3E}">
        <p14:creationId xmlns:p14="http://schemas.microsoft.com/office/powerpoint/2010/main" val="1867117634"/>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01752" y="171450"/>
            <a:ext cx="8534400" cy="569214"/>
          </a:xfrm>
        </p:spPr>
        <p:txBody>
          <a:bodyPr/>
          <a:lstStyle/>
          <a:p>
            <a:r>
              <a:rPr kumimoji="0" lang="en-US"/>
              <a:t>Click to edit Master title style</a:t>
            </a:r>
          </a:p>
        </p:txBody>
      </p:sp>
      <p:sp>
        <p:nvSpPr>
          <p:cNvPr id="5" name="Date Placeholder 4"/>
          <p:cNvSpPr>
            <a:spLocks noGrp="1"/>
          </p:cNvSpPr>
          <p:nvPr>
            <p:ph type="dt" sz="half" idx="10"/>
          </p:nvPr>
        </p:nvSpPr>
        <p:spPr>
          <a:xfrm>
            <a:off x="5791200" y="4807458"/>
            <a:ext cx="3044952" cy="274320"/>
          </a:xfrm>
        </p:spPr>
        <p:txBody>
          <a:bodyPr/>
          <a:lstStyle/>
          <a:p>
            <a:pPr eaLnBrk="1" latinLnBrk="0" hangingPunct="1"/>
            <a:fld id="{DC9C6194-4E56-4607-8F16-0F2A81F681AD}" type="datetime1">
              <a:rPr lang="en-US" smtClean="0"/>
              <a:t>6/12/2018</a:t>
            </a:fld>
            <a:endParaRPr lang="en-US"/>
          </a:p>
        </p:txBody>
      </p:sp>
      <p:sp>
        <p:nvSpPr>
          <p:cNvPr id="6" name="Footer Placeholder 5"/>
          <p:cNvSpPr>
            <a:spLocks noGrp="1"/>
          </p:cNvSpPr>
          <p:nvPr>
            <p:ph type="ftr" sz="quarter" idx="11"/>
          </p:nvPr>
        </p:nvSpPr>
        <p:spPr/>
        <p:txBody>
          <a:bodyPr/>
          <a:lstStyle/>
          <a:p>
            <a:r>
              <a:rPr kumimoji="0" lang="en-GB"/>
              <a:t>Les Coveney, INAB Calibration &amp; Uncertainty Day, 18th June 2018</a:t>
            </a:r>
            <a:endParaRPr kumimoji="0" lang="en-US" dirty="0"/>
          </a:p>
        </p:txBody>
      </p:sp>
      <p:sp>
        <p:nvSpPr>
          <p:cNvPr id="7" name="Slide Number Placeholder 6"/>
          <p:cNvSpPr>
            <a:spLocks noGrp="1"/>
          </p:cNvSpPr>
          <p:nvPr>
            <p:ph type="sldNum" sz="quarter" idx="12"/>
          </p:nvPr>
        </p:nvSpPr>
        <p:spPr/>
        <p:txBody>
          <a:bodyPr/>
          <a:lstStyle/>
          <a:p>
            <a:fld id="{2C6B1FF6-39B9-40F5-8B67-33C6354A3D4F}" type="slidenum">
              <a:rPr kumimoji="0" lang="en-US" smtClean="0"/>
              <a:pPr eaLnBrk="1" latinLnBrk="0" hangingPunct="1"/>
              <a:t>‹#›</a:t>
            </a:fld>
            <a:endParaRPr kumimoji="0" lang="en-US"/>
          </a:p>
        </p:txBody>
      </p:sp>
      <p:sp>
        <p:nvSpPr>
          <p:cNvPr id="8" name="Straight Connector 7"/>
          <p:cNvSpPr>
            <a:spLocks noChangeShapeType="1"/>
          </p:cNvSpPr>
          <p:nvPr/>
        </p:nvSpPr>
        <p:spPr bwMode="auto">
          <a:xfrm flipV="1">
            <a:off x="4563082" y="1181741"/>
            <a:ext cx="8921" cy="3614668"/>
          </a:xfrm>
          <a:prstGeom prst="line">
            <a:avLst/>
          </a:prstGeom>
          <a:noFill/>
          <a:ln w="9525" cap="flat" cmpd="sng" algn="ctr">
            <a:solidFill>
              <a:schemeClr val="tx2"/>
            </a:solidFill>
            <a:prstDash val="sysDash"/>
            <a:round/>
            <a:headEnd type="none" w="med" len="med"/>
            <a:tailEnd type="none" w="med" len="med"/>
          </a:ln>
          <a:effectLst/>
        </p:spPr>
        <p:txBody>
          <a:bodyPr vert="horz" wrap="none" lIns="51435" tIns="25718" rIns="51435" bIns="25718" anchor="ctr" compatLnSpc="1"/>
          <a:lstStyle/>
          <a:p>
            <a:endParaRPr kumimoji="0" lang="en-US" sz="1000"/>
          </a:p>
        </p:txBody>
      </p:sp>
      <p:sp>
        <p:nvSpPr>
          <p:cNvPr id="10" name="Content Placeholder 9"/>
          <p:cNvSpPr>
            <a:spLocks noGrp="1"/>
          </p:cNvSpPr>
          <p:nvPr>
            <p:ph sz="half" idx="1"/>
          </p:nvPr>
        </p:nvSpPr>
        <p:spPr>
          <a:xfrm>
            <a:off x="301752" y="1028700"/>
            <a:ext cx="4038600" cy="3511296"/>
          </a:xfrm>
        </p:spPr>
        <p:txBody>
          <a:bodyPr/>
          <a:lstStyle>
            <a:lvl1pPr>
              <a:defRPr sz="1400"/>
            </a:lvl1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2" name="Content Placeholder 11"/>
          <p:cNvSpPr>
            <a:spLocks noGrp="1"/>
          </p:cNvSpPr>
          <p:nvPr>
            <p:ph sz="half" idx="2"/>
          </p:nvPr>
        </p:nvSpPr>
        <p:spPr>
          <a:xfrm>
            <a:off x="4800600" y="1028700"/>
            <a:ext cx="4038600" cy="3511296"/>
          </a:xfrm>
        </p:spPr>
        <p:txBody>
          <a:bodyPr/>
          <a:lstStyle>
            <a:lvl1pPr>
              <a:defRPr sz="1400"/>
            </a:lvl1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extLst>
      <p:ext uri="{BB962C8B-B14F-4D97-AF65-F5344CB8AC3E}">
        <p14:creationId xmlns:p14="http://schemas.microsoft.com/office/powerpoint/2010/main" val="657979317"/>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1650206"/>
            <a:ext cx="0" cy="3140964"/>
          </a:xfrm>
          <a:prstGeom prst="line">
            <a:avLst/>
          </a:prstGeom>
          <a:noFill/>
          <a:ln w="9525" cap="flat" cmpd="sng" algn="ctr">
            <a:solidFill>
              <a:schemeClr val="tx2"/>
            </a:solidFill>
            <a:prstDash val="sysDash"/>
            <a:round/>
            <a:headEnd type="none" w="med" len="med"/>
            <a:tailEnd type="none" w="med" len="med"/>
          </a:ln>
          <a:effectLst/>
        </p:spPr>
        <p:txBody>
          <a:bodyPr vert="horz" wrap="none" lIns="51435" tIns="25718" rIns="51435" bIns="25718" anchor="ctr" compatLnSpc="1"/>
          <a:lstStyle/>
          <a:p>
            <a:endParaRPr kumimoji="0" lang="en-US" sz="1000"/>
          </a:p>
        </p:txBody>
      </p:sp>
      <p:sp>
        <p:nvSpPr>
          <p:cNvPr id="20" name="Rectangle 19"/>
          <p:cNvSpPr>
            <a:spLocks noChangeArrowheads="1"/>
          </p:cNvSpPr>
          <p:nvPr/>
        </p:nvSpPr>
        <p:spPr bwMode="white">
          <a:xfrm>
            <a:off x="0" y="0"/>
            <a:ext cx="9144000" cy="108585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51435" tIns="25718" rIns="51435" bIns="25718" anchor="ctr" compatLnSpc="1"/>
          <a:lstStyle/>
          <a:p>
            <a:endParaRPr kumimoji="0" lang="en-US" sz="1000"/>
          </a:p>
        </p:txBody>
      </p:sp>
      <p:sp>
        <p:nvSpPr>
          <p:cNvPr id="19" name="Rectangle 18"/>
          <p:cNvSpPr>
            <a:spLocks noChangeArrowheads="1"/>
          </p:cNvSpPr>
          <p:nvPr/>
        </p:nvSpPr>
        <p:spPr bwMode="white">
          <a:xfrm>
            <a:off x="0" y="5029200"/>
            <a:ext cx="9144000" cy="1143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51435" tIns="25718" rIns="51435" bIns="25718" anchor="ctr" compatLnSpc="1"/>
          <a:lstStyle/>
          <a:p>
            <a:endParaRPr kumimoji="0" lang="en-US" sz="1000"/>
          </a:p>
        </p:txBody>
      </p:sp>
      <p:sp>
        <p:nvSpPr>
          <p:cNvPr id="21" name="Rectangle 20"/>
          <p:cNvSpPr>
            <a:spLocks noChangeArrowheads="1"/>
          </p:cNvSpPr>
          <p:nvPr/>
        </p:nvSpPr>
        <p:spPr bwMode="white">
          <a:xfrm>
            <a:off x="0" y="0"/>
            <a:ext cx="152400" cy="51435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51435" tIns="25718" rIns="51435" bIns="25718" anchor="ctr" compatLnSpc="1"/>
          <a:lstStyle/>
          <a:p>
            <a:endParaRPr kumimoji="0" lang="en-US" sz="1000"/>
          </a:p>
        </p:txBody>
      </p:sp>
      <p:sp>
        <p:nvSpPr>
          <p:cNvPr id="22" name="Rectangle 21"/>
          <p:cNvSpPr>
            <a:spLocks noChangeArrowheads="1"/>
          </p:cNvSpPr>
          <p:nvPr/>
        </p:nvSpPr>
        <p:spPr bwMode="white">
          <a:xfrm>
            <a:off x="8991600" y="0"/>
            <a:ext cx="152400" cy="51435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51435" tIns="25718" rIns="51435" bIns="25718" anchor="ctr" compatLnSpc="1"/>
          <a:lstStyle/>
          <a:p>
            <a:endParaRPr kumimoji="0" lang="en-US" sz="1000"/>
          </a:p>
        </p:txBody>
      </p:sp>
      <p:sp>
        <p:nvSpPr>
          <p:cNvPr id="11" name="Rectangle 10"/>
          <p:cNvSpPr/>
          <p:nvPr/>
        </p:nvSpPr>
        <p:spPr>
          <a:xfrm>
            <a:off x="152400" y="1028700"/>
            <a:ext cx="8833104" cy="6858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lIns="68580" tIns="34290" rIns="68580" bIns="34290" anchor="ctr"/>
          <a:lstStyle/>
          <a:p>
            <a:pPr algn="ctr" eaLnBrk="1" latinLnBrk="0" hangingPunct="1"/>
            <a:endParaRPr kumimoji="0" lang="en-US" sz="1000"/>
          </a:p>
        </p:txBody>
      </p:sp>
      <p:sp>
        <p:nvSpPr>
          <p:cNvPr id="13" name="Rectangle 12"/>
          <p:cNvSpPr>
            <a:spLocks noChangeArrowheads="1"/>
          </p:cNvSpPr>
          <p:nvPr/>
        </p:nvSpPr>
        <p:spPr bwMode="auto">
          <a:xfrm>
            <a:off x="145923" y="4793742"/>
            <a:ext cx="8833104" cy="23317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51435" tIns="25718" rIns="51435" bIns="25718" anchor="ctr" compatLnSpc="1"/>
          <a:lstStyle/>
          <a:p>
            <a:endParaRPr kumimoji="0" lang="en-US" sz="1000"/>
          </a:p>
        </p:txBody>
      </p:sp>
      <p:sp>
        <p:nvSpPr>
          <p:cNvPr id="3" name="Text Placeholder 2"/>
          <p:cNvSpPr>
            <a:spLocks noGrp="1"/>
          </p:cNvSpPr>
          <p:nvPr>
            <p:ph type="body" idx="1"/>
          </p:nvPr>
        </p:nvSpPr>
        <p:spPr>
          <a:xfrm>
            <a:off x="301752" y="1143000"/>
            <a:ext cx="4040188" cy="549731"/>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1200" b="1" dirty="0" smtClean="0">
                <a:solidFill>
                  <a:srgbClr val="FFFFFF"/>
                </a:solidFill>
              </a:defRPr>
            </a:lvl1pPr>
            <a:lvl2pPr>
              <a:buNone/>
              <a:defRPr sz="1100" b="1"/>
            </a:lvl2pPr>
            <a:lvl3pPr>
              <a:buNone/>
              <a:defRPr sz="1000" b="1"/>
            </a:lvl3pPr>
            <a:lvl4pPr>
              <a:buNone/>
              <a:defRPr sz="900" b="1"/>
            </a:lvl4pPr>
            <a:lvl5pPr>
              <a:buNone/>
              <a:defRPr sz="9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791332" y="1143000"/>
            <a:ext cx="4041775" cy="54864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1200" b="1"/>
            </a:lvl1pPr>
            <a:lvl2pPr>
              <a:buNone/>
              <a:defRPr sz="1100" b="1"/>
            </a:lvl2pPr>
            <a:lvl3pPr>
              <a:buNone/>
              <a:defRPr sz="1000" b="1"/>
            </a:lvl3pPr>
            <a:lvl4pPr>
              <a:buNone/>
              <a:defRPr sz="900" b="1"/>
            </a:lvl4pPr>
            <a:lvl5pPr>
              <a:buNone/>
              <a:defRPr sz="900" b="1"/>
            </a:lvl5pPr>
          </a:lstStyle>
          <a:p>
            <a:pPr lvl="0" eaLnBrk="1" latinLnBrk="0" hangingPunct="1"/>
            <a:r>
              <a:rPr kumimoji="0" lang="en-US"/>
              <a:t>Click to edit Master text styles</a:t>
            </a:r>
          </a:p>
        </p:txBody>
      </p:sp>
      <p:sp>
        <p:nvSpPr>
          <p:cNvPr id="7" name="Date Placeholder 6"/>
          <p:cNvSpPr>
            <a:spLocks noGrp="1"/>
          </p:cNvSpPr>
          <p:nvPr>
            <p:ph type="dt" sz="half" idx="10"/>
          </p:nvPr>
        </p:nvSpPr>
        <p:spPr/>
        <p:txBody>
          <a:bodyPr/>
          <a:lstStyle/>
          <a:p>
            <a:pPr eaLnBrk="1" latinLnBrk="0" hangingPunct="1"/>
            <a:fld id="{6EED8FF8-C446-44CD-BAE2-2AD2643EA491}" type="datetime1">
              <a:rPr lang="en-US" smtClean="0"/>
              <a:t>6/12/2018</a:t>
            </a:fld>
            <a:endParaRPr lang="en-US"/>
          </a:p>
        </p:txBody>
      </p:sp>
      <p:sp>
        <p:nvSpPr>
          <p:cNvPr id="8" name="Footer Placeholder 7"/>
          <p:cNvSpPr>
            <a:spLocks noGrp="1"/>
          </p:cNvSpPr>
          <p:nvPr>
            <p:ph type="ftr" sz="quarter" idx="11"/>
          </p:nvPr>
        </p:nvSpPr>
        <p:spPr>
          <a:xfrm>
            <a:off x="304800" y="4807458"/>
            <a:ext cx="3581400" cy="274320"/>
          </a:xfrm>
        </p:spPr>
        <p:txBody>
          <a:bodyPr/>
          <a:lstStyle/>
          <a:p>
            <a:r>
              <a:rPr kumimoji="0" lang="en-GB"/>
              <a:t>Les Coveney, INAB Calibration &amp; Uncertainty Day, 18th June 2018</a:t>
            </a:r>
            <a:endParaRPr kumimoji="0" lang="en-US"/>
          </a:p>
        </p:txBody>
      </p:sp>
      <p:sp>
        <p:nvSpPr>
          <p:cNvPr id="15" name="Straight Connector 14"/>
          <p:cNvSpPr>
            <a:spLocks noChangeShapeType="1"/>
          </p:cNvSpPr>
          <p:nvPr/>
        </p:nvSpPr>
        <p:spPr bwMode="auto">
          <a:xfrm>
            <a:off x="152400" y="96012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51435" tIns="25718" rIns="51435" bIns="25718" anchor="ctr" compatLnSpc="1"/>
          <a:lstStyle/>
          <a:p>
            <a:endParaRPr kumimoji="0" lang="en-US" sz="1000"/>
          </a:p>
        </p:txBody>
      </p:sp>
      <p:sp>
        <p:nvSpPr>
          <p:cNvPr id="18" name="Rectangle 17"/>
          <p:cNvSpPr>
            <a:spLocks noChangeArrowheads="1"/>
          </p:cNvSpPr>
          <p:nvPr/>
        </p:nvSpPr>
        <p:spPr bwMode="auto">
          <a:xfrm>
            <a:off x="152400" y="116586"/>
            <a:ext cx="8833104" cy="4910328"/>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51435" tIns="25718" rIns="51435" bIns="25718" anchor="ctr" compatLnSpc="1"/>
          <a:lstStyle/>
          <a:p>
            <a:endParaRPr kumimoji="0" lang="en-US" sz="1000" dirty="0"/>
          </a:p>
        </p:txBody>
      </p:sp>
      <p:sp>
        <p:nvSpPr>
          <p:cNvPr id="24" name="Content Placeholder 23"/>
          <p:cNvSpPr>
            <a:spLocks noGrp="1"/>
          </p:cNvSpPr>
          <p:nvPr>
            <p:ph sz="quarter" idx="2"/>
          </p:nvPr>
        </p:nvSpPr>
        <p:spPr>
          <a:xfrm>
            <a:off x="301752" y="1853537"/>
            <a:ext cx="4041648" cy="2863803"/>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6" name="Content Placeholder 25"/>
          <p:cNvSpPr>
            <a:spLocks noGrp="1"/>
          </p:cNvSpPr>
          <p:nvPr>
            <p:ph sz="quarter" idx="4"/>
          </p:nvPr>
        </p:nvSpPr>
        <p:spPr>
          <a:xfrm>
            <a:off x="4800600" y="1853537"/>
            <a:ext cx="4038600" cy="2866644"/>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5" name="Oval 24"/>
          <p:cNvSpPr/>
          <p:nvPr/>
        </p:nvSpPr>
        <p:spPr>
          <a:xfrm>
            <a:off x="4267200" y="717027"/>
            <a:ext cx="609600" cy="4572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lIns="68580" tIns="34290" rIns="68580" bIns="34290" anchor="ctr"/>
          <a:lstStyle/>
          <a:p>
            <a:pPr algn="ctr" eaLnBrk="1" latinLnBrk="0" hangingPunct="1"/>
            <a:endParaRPr kumimoji="0" lang="en-US" sz="1000"/>
          </a:p>
        </p:txBody>
      </p:sp>
      <p:sp>
        <p:nvSpPr>
          <p:cNvPr id="27" name="Oval 26"/>
          <p:cNvSpPr/>
          <p:nvPr/>
        </p:nvSpPr>
        <p:spPr>
          <a:xfrm>
            <a:off x="4361688" y="787893"/>
            <a:ext cx="420624" cy="315468"/>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lIns="68580" tIns="34290" rIns="68580" bIns="34290" anchor="ctr"/>
          <a:lstStyle/>
          <a:p>
            <a:pPr algn="ctr" eaLnBrk="1" latinLnBrk="0" hangingPunct="1"/>
            <a:endParaRPr kumimoji="0" lang="en-US" sz="1000"/>
          </a:p>
        </p:txBody>
      </p:sp>
      <p:sp>
        <p:nvSpPr>
          <p:cNvPr id="9" name="Slide Number Placeholder 8"/>
          <p:cNvSpPr>
            <a:spLocks noGrp="1"/>
          </p:cNvSpPr>
          <p:nvPr>
            <p:ph type="sldNum" sz="quarter" idx="12"/>
          </p:nvPr>
        </p:nvSpPr>
        <p:spPr>
          <a:xfrm>
            <a:off x="4343400" y="781815"/>
            <a:ext cx="457200" cy="330994"/>
          </a:xfrm>
        </p:spPr>
        <p:txBody>
          <a:bodyPr/>
          <a:lstStyle>
            <a:lvl1pPr algn="ctr">
              <a:defRPr/>
            </a:lvl1pPr>
          </a:lstStyle>
          <a:p>
            <a:pPr algn="ctr" eaLnBrk="1" latinLnBrk="0" hangingPunct="1"/>
            <a:fld id="{2C6B1FF6-39B9-40F5-8B67-33C6354A3D4F}" type="slidenum">
              <a:rPr kumimoji="0" lang="en-US" smtClean="0"/>
              <a:pPr algn="ctr" eaLnBrk="1" latinLnBrk="0" hangingPunct="1"/>
              <a:t>‹#›</a:t>
            </a:fld>
            <a:endParaRPr kumimoji="0" lang="en-US" dirty="0"/>
          </a:p>
        </p:txBody>
      </p:sp>
      <p:sp>
        <p:nvSpPr>
          <p:cNvPr id="23" name="Title 22"/>
          <p:cNvSpPr>
            <a:spLocks noGrp="1"/>
          </p:cNvSpPr>
          <p:nvPr>
            <p:ph type="title"/>
          </p:nvPr>
        </p:nvSpPr>
        <p:spPr/>
        <p:txBody>
          <a:bodyPr rtlCol="0" anchor="b" anchorCtr="0"/>
          <a:lstStyle/>
          <a:p>
            <a:r>
              <a:rPr kumimoji="0" lang="en-US"/>
              <a:t>Click to edit Master title style</a:t>
            </a:r>
          </a:p>
        </p:txBody>
      </p:sp>
    </p:spTree>
    <p:extLst>
      <p:ext uri="{BB962C8B-B14F-4D97-AF65-F5344CB8AC3E}">
        <p14:creationId xmlns:p14="http://schemas.microsoft.com/office/powerpoint/2010/main" val="3788632735"/>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Date Placeholder 2"/>
          <p:cNvSpPr>
            <a:spLocks noGrp="1"/>
          </p:cNvSpPr>
          <p:nvPr>
            <p:ph type="dt" sz="half" idx="10"/>
          </p:nvPr>
        </p:nvSpPr>
        <p:spPr/>
        <p:txBody>
          <a:bodyPr/>
          <a:lstStyle/>
          <a:p>
            <a:pPr eaLnBrk="1" latinLnBrk="0" hangingPunct="1"/>
            <a:fld id="{A9DF14B9-9AF2-41FF-AD14-66D0F41F46FC}" type="datetime1">
              <a:rPr lang="en-US" smtClean="0"/>
              <a:t>6/12/2018</a:t>
            </a:fld>
            <a:endParaRPr lang="en-US"/>
          </a:p>
        </p:txBody>
      </p:sp>
      <p:sp>
        <p:nvSpPr>
          <p:cNvPr id="4" name="Footer Placeholder 3"/>
          <p:cNvSpPr>
            <a:spLocks noGrp="1"/>
          </p:cNvSpPr>
          <p:nvPr>
            <p:ph type="ftr" sz="quarter" idx="11"/>
          </p:nvPr>
        </p:nvSpPr>
        <p:spPr/>
        <p:txBody>
          <a:bodyPr/>
          <a:lstStyle/>
          <a:p>
            <a:r>
              <a:rPr kumimoji="0" lang="en-GB"/>
              <a:t>Les Coveney, INAB Calibration &amp; Uncertainty Day, 18th June 2018</a:t>
            </a:r>
            <a:endParaRPr kumimoji="0" lang="en-US" dirty="0"/>
          </a:p>
        </p:txBody>
      </p:sp>
      <p:sp>
        <p:nvSpPr>
          <p:cNvPr id="5" name="Slide Number Placeholder 4"/>
          <p:cNvSpPr>
            <a:spLocks noGrp="1"/>
          </p:cNvSpPr>
          <p:nvPr>
            <p:ph type="sldNum" sz="quarter" idx="12"/>
          </p:nvPr>
        </p:nvSpPr>
        <p:spPr>
          <a:xfrm>
            <a:off x="4343400" y="777018"/>
            <a:ext cx="457200" cy="330994"/>
          </a:xfrm>
        </p:spPr>
        <p:txBody>
          <a:bodyPr/>
          <a:lstStyle/>
          <a:p>
            <a:fld id="{2C6B1FF6-39B9-40F5-8B67-33C6354A3D4F}" type="slidenum">
              <a:rPr kumimoji="0" lang="en-US" smtClean="0"/>
              <a:pPr eaLnBrk="1" latinLnBrk="0" hangingPunct="1"/>
              <a:t>‹#›</a:t>
            </a:fld>
            <a:endParaRPr kumimoji="0" lang="en-US" dirty="0"/>
          </a:p>
        </p:txBody>
      </p:sp>
    </p:spTree>
    <p:extLst>
      <p:ext uri="{BB962C8B-B14F-4D97-AF65-F5344CB8AC3E}">
        <p14:creationId xmlns:p14="http://schemas.microsoft.com/office/powerpoint/2010/main" val="27760420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5029200"/>
            <a:ext cx="9144000" cy="1143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51435" tIns="25718" rIns="51435" bIns="25718" anchor="ctr" compatLnSpc="1"/>
          <a:lstStyle/>
          <a:p>
            <a:endParaRPr kumimoji="0" lang="en-US" sz="1000"/>
          </a:p>
        </p:txBody>
      </p:sp>
      <p:sp>
        <p:nvSpPr>
          <p:cNvPr id="8" name="Rectangle 7"/>
          <p:cNvSpPr>
            <a:spLocks noChangeArrowheads="1"/>
          </p:cNvSpPr>
          <p:nvPr/>
        </p:nvSpPr>
        <p:spPr bwMode="white">
          <a:xfrm>
            <a:off x="0" y="0"/>
            <a:ext cx="9144000" cy="116586"/>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51435" tIns="25718" rIns="51435" bIns="25718" anchor="ctr" compatLnSpc="1"/>
          <a:lstStyle/>
          <a:p>
            <a:endParaRPr kumimoji="0" lang="en-US" sz="1000"/>
          </a:p>
        </p:txBody>
      </p:sp>
      <p:sp>
        <p:nvSpPr>
          <p:cNvPr id="10" name="Rectangle 9"/>
          <p:cNvSpPr>
            <a:spLocks noChangeArrowheads="1"/>
          </p:cNvSpPr>
          <p:nvPr/>
        </p:nvSpPr>
        <p:spPr bwMode="white">
          <a:xfrm>
            <a:off x="8991600" y="0"/>
            <a:ext cx="152400" cy="51435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51435" tIns="25718" rIns="51435" bIns="25718" anchor="ctr" compatLnSpc="1"/>
          <a:lstStyle/>
          <a:p>
            <a:endParaRPr kumimoji="0" lang="en-US" sz="1000"/>
          </a:p>
        </p:txBody>
      </p:sp>
      <p:sp>
        <p:nvSpPr>
          <p:cNvPr id="9" name="Rectangle 8"/>
          <p:cNvSpPr>
            <a:spLocks noChangeArrowheads="1"/>
          </p:cNvSpPr>
          <p:nvPr/>
        </p:nvSpPr>
        <p:spPr bwMode="white">
          <a:xfrm>
            <a:off x="0" y="0"/>
            <a:ext cx="152400" cy="51435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51435" tIns="25718" rIns="51435" bIns="25718" anchor="ctr" compatLnSpc="1"/>
          <a:lstStyle/>
          <a:p>
            <a:endParaRPr kumimoji="0" lang="en-US" sz="1000"/>
          </a:p>
        </p:txBody>
      </p:sp>
      <p:sp>
        <p:nvSpPr>
          <p:cNvPr id="5" name="Rectangle 4"/>
          <p:cNvSpPr>
            <a:spLocks noChangeArrowheads="1"/>
          </p:cNvSpPr>
          <p:nvPr/>
        </p:nvSpPr>
        <p:spPr bwMode="auto">
          <a:xfrm>
            <a:off x="146304" y="4793745"/>
            <a:ext cx="8833104" cy="23217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51435" tIns="25718" rIns="51435" bIns="25718" anchor="ctr" compatLnSpc="1"/>
          <a:lstStyle/>
          <a:p>
            <a:endParaRPr kumimoji="0" lang="en-US" sz="1000"/>
          </a:p>
        </p:txBody>
      </p:sp>
      <p:sp>
        <p:nvSpPr>
          <p:cNvPr id="6" name="Rectangle 5"/>
          <p:cNvSpPr>
            <a:spLocks noChangeArrowheads="1"/>
          </p:cNvSpPr>
          <p:nvPr/>
        </p:nvSpPr>
        <p:spPr bwMode="auto">
          <a:xfrm>
            <a:off x="152400" y="118872"/>
            <a:ext cx="8833104" cy="4910328"/>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51435" tIns="25718" rIns="51435" bIns="25718" anchor="ctr" compatLnSpc="1"/>
          <a:lstStyle/>
          <a:p>
            <a:endParaRPr kumimoji="0" lang="en-US" sz="1000" dirty="0"/>
          </a:p>
        </p:txBody>
      </p:sp>
      <p:sp>
        <p:nvSpPr>
          <p:cNvPr id="2" name="Date Placeholder 1"/>
          <p:cNvSpPr>
            <a:spLocks noGrp="1"/>
          </p:cNvSpPr>
          <p:nvPr>
            <p:ph type="dt" sz="half" idx="10"/>
          </p:nvPr>
        </p:nvSpPr>
        <p:spPr/>
        <p:txBody>
          <a:bodyPr/>
          <a:lstStyle/>
          <a:p>
            <a:pPr eaLnBrk="1" latinLnBrk="0" hangingPunct="1"/>
            <a:fld id="{329659EA-7A3A-409F-AE47-BB5A3E6A834C}" type="datetime1">
              <a:rPr lang="en-US" smtClean="0"/>
              <a:t>6/12/2018</a:t>
            </a:fld>
            <a:endParaRPr lang="en-US"/>
          </a:p>
        </p:txBody>
      </p:sp>
      <p:sp>
        <p:nvSpPr>
          <p:cNvPr id="3" name="Footer Placeholder 2"/>
          <p:cNvSpPr>
            <a:spLocks noGrp="1"/>
          </p:cNvSpPr>
          <p:nvPr>
            <p:ph type="ftr" sz="quarter" idx="11"/>
          </p:nvPr>
        </p:nvSpPr>
        <p:spPr/>
        <p:txBody>
          <a:bodyPr/>
          <a:lstStyle/>
          <a:p>
            <a:r>
              <a:rPr kumimoji="0" lang="en-GB"/>
              <a:t>Les Coveney, INAB Calibration &amp; Uncertainty Day, 18th June 2018</a:t>
            </a:r>
            <a:endParaRPr kumimoji="0" lang="en-US"/>
          </a:p>
        </p:txBody>
      </p:sp>
      <p:sp>
        <p:nvSpPr>
          <p:cNvPr id="4" name="Slide Number Placeholder 3"/>
          <p:cNvSpPr>
            <a:spLocks noGrp="1"/>
          </p:cNvSpPr>
          <p:nvPr>
            <p:ph type="sldNum" sz="quarter" idx="12"/>
          </p:nvPr>
        </p:nvSpPr>
        <p:spPr>
          <a:xfrm>
            <a:off x="4267200" y="4743450"/>
            <a:ext cx="609600" cy="330993"/>
          </a:xfrm>
        </p:spPr>
        <p:txBody>
          <a:bodyPr/>
          <a:lstStyle>
            <a:lvl1pPr>
              <a:defRPr>
                <a:solidFill>
                  <a:srgbClr val="FFFFFF"/>
                </a:solidFill>
              </a:defRPr>
            </a:lvl1pPr>
          </a:lstStyle>
          <a:p>
            <a:fld id="{2C6B1FF6-39B9-40F5-8B67-33C6354A3D4F}" type="slidenum">
              <a:rPr kumimoji="0" lang="en-US" smtClean="0"/>
              <a:pPr eaLnBrk="1" latinLnBrk="0" hangingPunct="1"/>
              <a:t>‹#›</a:t>
            </a:fld>
            <a:endParaRPr kumimoji="0" lang="en-US" dirty="0">
              <a:solidFill>
                <a:srgbClr val="FFFFFF"/>
              </a:solidFill>
            </a:endParaRPr>
          </a:p>
        </p:txBody>
      </p:sp>
    </p:spTree>
    <p:extLst>
      <p:ext uri="{BB962C8B-B14F-4D97-AF65-F5344CB8AC3E}">
        <p14:creationId xmlns:p14="http://schemas.microsoft.com/office/powerpoint/2010/main" val="10984153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14300"/>
            <a:ext cx="8833104" cy="2286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51435" tIns="25718" rIns="51435" bIns="25718" anchor="ctr" compatLnSpc="1"/>
          <a:lstStyle/>
          <a:p>
            <a:endParaRPr kumimoji="0" lang="en-US" sz="1000"/>
          </a:p>
        </p:txBody>
      </p:sp>
      <p:sp>
        <p:nvSpPr>
          <p:cNvPr id="15" name="Rectangle 14"/>
          <p:cNvSpPr>
            <a:spLocks noChangeArrowheads="1"/>
          </p:cNvSpPr>
          <p:nvPr/>
        </p:nvSpPr>
        <p:spPr bwMode="white">
          <a:xfrm>
            <a:off x="0" y="5029200"/>
            <a:ext cx="9144000" cy="1143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51435" tIns="25718" rIns="51435" bIns="25718" anchor="ctr" compatLnSpc="1"/>
          <a:lstStyle/>
          <a:p>
            <a:endParaRPr kumimoji="0" lang="en-US" sz="1000"/>
          </a:p>
        </p:txBody>
      </p:sp>
      <p:sp>
        <p:nvSpPr>
          <p:cNvPr id="18" name="Rectangle 17"/>
          <p:cNvSpPr>
            <a:spLocks noChangeArrowheads="1"/>
          </p:cNvSpPr>
          <p:nvPr/>
        </p:nvSpPr>
        <p:spPr bwMode="white">
          <a:xfrm>
            <a:off x="8991600" y="0"/>
            <a:ext cx="152400" cy="51435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51435" tIns="25718" rIns="51435" bIns="25718" anchor="ctr" compatLnSpc="1"/>
          <a:lstStyle/>
          <a:p>
            <a:endParaRPr kumimoji="0" lang="en-US" sz="1000"/>
          </a:p>
        </p:txBody>
      </p:sp>
      <p:sp>
        <p:nvSpPr>
          <p:cNvPr id="16" name="Rectangle 15"/>
          <p:cNvSpPr>
            <a:spLocks noChangeArrowheads="1"/>
          </p:cNvSpPr>
          <p:nvPr/>
        </p:nvSpPr>
        <p:spPr bwMode="white">
          <a:xfrm>
            <a:off x="0" y="0"/>
            <a:ext cx="9144000" cy="89154"/>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51435" tIns="25718" rIns="51435" bIns="25718" anchor="ctr" compatLnSpc="1"/>
          <a:lstStyle/>
          <a:p>
            <a:endParaRPr kumimoji="0" lang="en-US" sz="1000"/>
          </a:p>
        </p:txBody>
      </p:sp>
      <p:sp>
        <p:nvSpPr>
          <p:cNvPr id="17" name="Rectangle 16"/>
          <p:cNvSpPr>
            <a:spLocks noChangeArrowheads="1"/>
          </p:cNvSpPr>
          <p:nvPr/>
        </p:nvSpPr>
        <p:spPr bwMode="white">
          <a:xfrm>
            <a:off x="0" y="0"/>
            <a:ext cx="152400" cy="51435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51435" tIns="25718" rIns="51435" bIns="25718" anchor="ctr" compatLnSpc="1"/>
          <a:lstStyle/>
          <a:p>
            <a:endParaRPr kumimoji="0" lang="en-US" sz="1000"/>
          </a:p>
        </p:txBody>
      </p:sp>
      <p:sp>
        <p:nvSpPr>
          <p:cNvPr id="13" name="Rectangle 12"/>
          <p:cNvSpPr/>
          <p:nvPr/>
        </p:nvSpPr>
        <p:spPr>
          <a:xfrm>
            <a:off x="152400" y="457200"/>
            <a:ext cx="2743200" cy="440055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lIns="68580" tIns="34290" rIns="68580" bIns="34290" anchor="ctr"/>
          <a:lstStyle/>
          <a:p>
            <a:pPr algn="ctr" eaLnBrk="1" latinLnBrk="0" hangingPunct="1"/>
            <a:endParaRPr kumimoji="0" lang="en-US" sz="1000"/>
          </a:p>
        </p:txBody>
      </p:sp>
      <p:sp>
        <p:nvSpPr>
          <p:cNvPr id="2" name="Title 1"/>
          <p:cNvSpPr>
            <a:spLocks noGrp="1"/>
          </p:cNvSpPr>
          <p:nvPr>
            <p:ph type="title"/>
          </p:nvPr>
        </p:nvSpPr>
        <p:spPr>
          <a:xfrm>
            <a:off x="381000" y="685800"/>
            <a:ext cx="2362200" cy="742950"/>
          </a:xfrm>
        </p:spPr>
        <p:txBody>
          <a:bodyPr anchor="b">
            <a:noAutofit/>
          </a:bodyPr>
          <a:lstStyle>
            <a:lvl1pPr algn="l">
              <a:buNone/>
              <a:defRPr sz="1200" b="1">
                <a:solidFill>
                  <a:srgbClr val="FFFFFF"/>
                </a:solidFill>
              </a:defRPr>
            </a:lvl1pPr>
          </a:lstStyle>
          <a:p>
            <a:r>
              <a:rPr kumimoji="0" lang="en-US"/>
              <a:t>Click to edit Master title style</a:t>
            </a:r>
          </a:p>
        </p:txBody>
      </p:sp>
      <p:sp>
        <p:nvSpPr>
          <p:cNvPr id="3" name="Text Placeholder 2"/>
          <p:cNvSpPr>
            <a:spLocks noGrp="1"/>
          </p:cNvSpPr>
          <p:nvPr>
            <p:ph type="body" idx="2"/>
          </p:nvPr>
        </p:nvSpPr>
        <p:spPr>
          <a:xfrm>
            <a:off x="381000" y="1485903"/>
            <a:ext cx="2362200" cy="3108722"/>
          </a:xfrm>
        </p:spPr>
        <p:txBody>
          <a:bodyPr/>
          <a:lstStyle>
            <a:lvl1pPr marL="0" indent="0">
              <a:spcAft>
                <a:spcPts val="563"/>
              </a:spcAft>
              <a:buNone/>
              <a:defRPr sz="900">
                <a:solidFill>
                  <a:srgbClr val="FFFFFF"/>
                </a:solidFill>
              </a:defRPr>
            </a:lvl1pPr>
            <a:lvl2pPr>
              <a:buNone/>
              <a:defRPr sz="700"/>
            </a:lvl2pPr>
            <a:lvl3pPr>
              <a:buNone/>
              <a:defRPr sz="600"/>
            </a:lvl3pPr>
            <a:lvl4pPr>
              <a:buNone/>
              <a:defRPr sz="500"/>
            </a:lvl4pPr>
            <a:lvl5pPr>
              <a:buNone/>
              <a:defRPr sz="500"/>
            </a:lvl5pPr>
          </a:lstStyle>
          <a:p>
            <a:pPr lvl="0" eaLnBrk="1" latinLnBrk="0" hangingPunct="1"/>
            <a:r>
              <a:rPr kumimoji="0" lang="en-US"/>
              <a:t>Click to edit Master text styles</a:t>
            </a:r>
          </a:p>
        </p:txBody>
      </p:sp>
      <p:sp>
        <p:nvSpPr>
          <p:cNvPr id="8" name="Rectangle 7"/>
          <p:cNvSpPr>
            <a:spLocks noChangeArrowheads="1"/>
          </p:cNvSpPr>
          <p:nvPr/>
        </p:nvSpPr>
        <p:spPr bwMode="auto">
          <a:xfrm>
            <a:off x="152400" y="114300"/>
            <a:ext cx="8833104" cy="4910328"/>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51435" tIns="25718" rIns="51435" bIns="25718" anchor="ctr" compatLnSpc="1"/>
          <a:lstStyle/>
          <a:p>
            <a:endParaRPr kumimoji="0" lang="en-US" sz="1000" dirty="0"/>
          </a:p>
        </p:txBody>
      </p:sp>
      <p:sp>
        <p:nvSpPr>
          <p:cNvPr id="9" name="Straight Connector 8"/>
          <p:cNvSpPr>
            <a:spLocks noChangeShapeType="1"/>
          </p:cNvSpPr>
          <p:nvPr/>
        </p:nvSpPr>
        <p:spPr bwMode="auto">
          <a:xfrm>
            <a:off x="152400" y="40005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51435" tIns="25718" rIns="51435" bIns="25718" anchor="ctr" compatLnSpc="1"/>
          <a:lstStyle/>
          <a:p>
            <a:endParaRPr kumimoji="0" lang="en-US" sz="1000"/>
          </a:p>
        </p:txBody>
      </p:sp>
      <p:sp>
        <p:nvSpPr>
          <p:cNvPr id="20" name="Content Placeholder 19"/>
          <p:cNvSpPr>
            <a:spLocks noGrp="1"/>
          </p:cNvSpPr>
          <p:nvPr>
            <p:ph sz="quarter" idx="1"/>
          </p:nvPr>
        </p:nvSpPr>
        <p:spPr>
          <a:xfrm>
            <a:off x="3124200" y="514350"/>
            <a:ext cx="5638800" cy="405765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0" name="Oval 9"/>
          <p:cNvSpPr/>
          <p:nvPr/>
        </p:nvSpPr>
        <p:spPr>
          <a:xfrm>
            <a:off x="1295400" y="171450"/>
            <a:ext cx="609600" cy="4572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lIns="68580" tIns="34290" rIns="68580" bIns="34290" anchor="ctr"/>
          <a:lstStyle/>
          <a:p>
            <a:pPr algn="ctr" eaLnBrk="1" latinLnBrk="0" hangingPunct="1"/>
            <a:endParaRPr kumimoji="0" lang="en-US" sz="1000"/>
          </a:p>
        </p:txBody>
      </p:sp>
      <p:sp>
        <p:nvSpPr>
          <p:cNvPr id="11" name="Oval 10"/>
          <p:cNvSpPr/>
          <p:nvPr/>
        </p:nvSpPr>
        <p:spPr>
          <a:xfrm>
            <a:off x="1389888" y="242316"/>
            <a:ext cx="420624" cy="315468"/>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lIns="68580" tIns="34290" rIns="68580" bIns="34290" anchor="ctr"/>
          <a:lstStyle/>
          <a:p>
            <a:pPr algn="ctr" eaLnBrk="1" latinLnBrk="0" hangingPunct="1"/>
            <a:endParaRPr kumimoji="0" lang="en-US" sz="1000"/>
          </a:p>
        </p:txBody>
      </p:sp>
      <p:sp>
        <p:nvSpPr>
          <p:cNvPr id="7" name="Slide Number Placeholder 6"/>
          <p:cNvSpPr>
            <a:spLocks noGrp="1"/>
          </p:cNvSpPr>
          <p:nvPr>
            <p:ph type="sldNum" sz="quarter" idx="12"/>
          </p:nvPr>
        </p:nvSpPr>
        <p:spPr>
          <a:xfrm>
            <a:off x="1371600" y="234556"/>
            <a:ext cx="457200" cy="330994"/>
          </a:xfrm>
        </p:spPr>
        <p:txBody>
          <a:bodyPr/>
          <a:lstStyle>
            <a:lvl1pPr>
              <a:defRPr>
                <a:solidFill>
                  <a:schemeClr val="accent3">
                    <a:shade val="75000"/>
                  </a:schemeClr>
                </a:solidFill>
              </a:defRPr>
            </a:lvl1pPr>
          </a:lstStyle>
          <a:p>
            <a:fld id="{2C6B1FF6-39B9-40F5-8B67-33C6354A3D4F}" type="slidenum">
              <a:rPr kumimoji="0" lang="en-US" smtClean="0"/>
              <a:pPr eaLnBrk="1" latinLnBrk="0" hangingPunct="1"/>
              <a:t>‹#›</a:t>
            </a:fld>
            <a:endParaRPr kumimoji="0" lang="en-US" dirty="0">
              <a:solidFill>
                <a:schemeClr val="accent3">
                  <a:shade val="75000"/>
                </a:schemeClr>
              </a:solidFill>
            </a:endParaRPr>
          </a:p>
        </p:txBody>
      </p:sp>
      <p:sp>
        <p:nvSpPr>
          <p:cNvPr id="21" name="Rectangle 20"/>
          <p:cNvSpPr>
            <a:spLocks noChangeArrowheads="1"/>
          </p:cNvSpPr>
          <p:nvPr/>
        </p:nvSpPr>
        <p:spPr bwMode="auto">
          <a:xfrm>
            <a:off x="149352" y="4791292"/>
            <a:ext cx="8833104" cy="23217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51435" tIns="25718" rIns="51435" bIns="25718" anchor="ctr" compatLnSpc="1"/>
          <a:lstStyle/>
          <a:p>
            <a:endParaRPr kumimoji="0" lang="en-US" sz="1000"/>
          </a:p>
        </p:txBody>
      </p:sp>
      <p:sp>
        <p:nvSpPr>
          <p:cNvPr id="5" name="Date Placeholder 4"/>
          <p:cNvSpPr>
            <a:spLocks noGrp="1"/>
          </p:cNvSpPr>
          <p:nvPr>
            <p:ph type="dt" sz="half" idx="10"/>
          </p:nvPr>
        </p:nvSpPr>
        <p:spPr/>
        <p:txBody>
          <a:bodyPr/>
          <a:lstStyle/>
          <a:p>
            <a:pPr eaLnBrk="1" latinLnBrk="0" hangingPunct="1"/>
            <a:fld id="{15B0119E-953B-46D0-8A52-E2ACD5E327AE}" type="datetime1">
              <a:rPr lang="en-US" smtClean="0"/>
              <a:t>6/12/2018</a:t>
            </a:fld>
            <a:endParaRPr lang="en-US"/>
          </a:p>
        </p:txBody>
      </p:sp>
      <p:sp>
        <p:nvSpPr>
          <p:cNvPr id="6" name="Footer Placeholder 5"/>
          <p:cNvSpPr>
            <a:spLocks noGrp="1"/>
          </p:cNvSpPr>
          <p:nvPr>
            <p:ph type="ftr" sz="quarter" idx="11"/>
          </p:nvPr>
        </p:nvSpPr>
        <p:spPr>
          <a:xfrm>
            <a:off x="301752" y="4808136"/>
            <a:ext cx="3383280" cy="274320"/>
          </a:xfrm>
        </p:spPr>
        <p:txBody>
          <a:bodyPr/>
          <a:lstStyle/>
          <a:p>
            <a:r>
              <a:rPr kumimoji="0" lang="en-GB"/>
              <a:t>Les Coveney, INAB Calibration &amp; Uncertainty Day, 18th June 2018</a:t>
            </a:r>
            <a:endParaRPr kumimoji="0" lang="en-US" dirty="0"/>
          </a:p>
        </p:txBody>
      </p:sp>
    </p:spTree>
    <p:extLst>
      <p:ext uri="{BB962C8B-B14F-4D97-AF65-F5344CB8AC3E}">
        <p14:creationId xmlns:p14="http://schemas.microsoft.com/office/powerpoint/2010/main" val="355385836"/>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52400" y="40005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51435" tIns="25718" rIns="51435" bIns="25718" anchor="ctr" compatLnSpc="1"/>
          <a:lstStyle/>
          <a:p>
            <a:endParaRPr kumimoji="0" lang="en-US" sz="1000"/>
          </a:p>
        </p:txBody>
      </p:sp>
      <p:sp>
        <p:nvSpPr>
          <p:cNvPr id="19" name="Rectangle 18"/>
          <p:cNvSpPr>
            <a:spLocks noChangeArrowheads="1"/>
          </p:cNvSpPr>
          <p:nvPr/>
        </p:nvSpPr>
        <p:spPr bwMode="white">
          <a:xfrm>
            <a:off x="0" y="5029200"/>
            <a:ext cx="9144000" cy="1143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51435" tIns="25718" rIns="51435" bIns="25718" anchor="ctr" compatLnSpc="1"/>
          <a:lstStyle/>
          <a:p>
            <a:endParaRPr kumimoji="0" lang="en-US" sz="1000"/>
          </a:p>
        </p:txBody>
      </p:sp>
      <p:sp>
        <p:nvSpPr>
          <p:cNvPr id="16" name="Rectangle 15"/>
          <p:cNvSpPr>
            <a:spLocks noChangeArrowheads="1"/>
          </p:cNvSpPr>
          <p:nvPr/>
        </p:nvSpPr>
        <p:spPr bwMode="white">
          <a:xfrm>
            <a:off x="8991600" y="0"/>
            <a:ext cx="152400" cy="51435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51435" tIns="25718" rIns="51435" bIns="25718" anchor="ctr" compatLnSpc="1"/>
          <a:lstStyle/>
          <a:p>
            <a:endParaRPr kumimoji="0" lang="en-US" sz="1000"/>
          </a:p>
        </p:txBody>
      </p:sp>
      <p:sp>
        <p:nvSpPr>
          <p:cNvPr id="17" name="Rectangle 16"/>
          <p:cNvSpPr>
            <a:spLocks noChangeArrowheads="1"/>
          </p:cNvSpPr>
          <p:nvPr/>
        </p:nvSpPr>
        <p:spPr bwMode="white">
          <a:xfrm>
            <a:off x="0" y="0"/>
            <a:ext cx="9144000" cy="1143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51435" tIns="25718" rIns="51435" bIns="25718" anchor="ctr" compatLnSpc="1"/>
          <a:lstStyle/>
          <a:p>
            <a:endParaRPr kumimoji="0" lang="en-US" sz="1000"/>
          </a:p>
        </p:txBody>
      </p:sp>
      <p:sp>
        <p:nvSpPr>
          <p:cNvPr id="18" name="Rectangle 17"/>
          <p:cNvSpPr>
            <a:spLocks noChangeArrowheads="1"/>
          </p:cNvSpPr>
          <p:nvPr/>
        </p:nvSpPr>
        <p:spPr bwMode="white">
          <a:xfrm>
            <a:off x="0" y="0"/>
            <a:ext cx="152400" cy="51435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51435" tIns="25718" rIns="51435" bIns="25718" anchor="ctr" compatLnSpc="1"/>
          <a:lstStyle/>
          <a:p>
            <a:endParaRPr kumimoji="0" lang="en-US" sz="1000" dirty="0"/>
          </a:p>
        </p:txBody>
      </p:sp>
      <p:sp>
        <p:nvSpPr>
          <p:cNvPr id="20" name="Rectangle 19"/>
          <p:cNvSpPr>
            <a:spLocks noChangeArrowheads="1"/>
          </p:cNvSpPr>
          <p:nvPr/>
        </p:nvSpPr>
        <p:spPr bwMode="auto">
          <a:xfrm>
            <a:off x="152400" y="114300"/>
            <a:ext cx="8833104" cy="226314"/>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51435" tIns="25718" rIns="51435" bIns="25718" anchor="ctr" compatLnSpc="1"/>
          <a:lstStyle/>
          <a:p>
            <a:endParaRPr kumimoji="0" lang="en-US" sz="1000"/>
          </a:p>
        </p:txBody>
      </p:sp>
      <p:sp>
        <p:nvSpPr>
          <p:cNvPr id="8" name="Rectangle 7"/>
          <p:cNvSpPr/>
          <p:nvPr/>
        </p:nvSpPr>
        <p:spPr>
          <a:xfrm>
            <a:off x="152400" y="457200"/>
            <a:ext cx="2743200" cy="440055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lIns="68580" tIns="34290" rIns="68580" bIns="34290" anchor="ctr"/>
          <a:lstStyle/>
          <a:p>
            <a:pPr algn="ctr" eaLnBrk="1" latinLnBrk="0" hangingPunct="1"/>
            <a:endParaRPr kumimoji="0" lang="en-US" sz="1000"/>
          </a:p>
        </p:txBody>
      </p:sp>
      <p:sp>
        <p:nvSpPr>
          <p:cNvPr id="15" name="Rectangle 14"/>
          <p:cNvSpPr>
            <a:spLocks noChangeArrowheads="1"/>
          </p:cNvSpPr>
          <p:nvPr/>
        </p:nvSpPr>
        <p:spPr bwMode="auto">
          <a:xfrm>
            <a:off x="152400" y="116586"/>
            <a:ext cx="8833104" cy="4910328"/>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51435" tIns="25718" rIns="51435" bIns="25718" anchor="ctr" compatLnSpc="1"/>
          <a:lstStyle/>
          <a:p>
            <a:endParaRPr kumimoji="0" lang="en-US" sz="1000" dirty="0"/>
          </a:p>
        </p:txBody>
      </p:sp>
      <p:sp>
        <p:nvSpPr>
          <p:cNvPr id="12" name="Oval 11"/>
          <p:cNvSpPr/>
          <p:nvPr/>
        </p:nvSpPr>
        <p:spPr>
          <a:xfrm>
            <a:off x="1295400" y="171450"/>
            <a:ext cx="609600" cy="4572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lIns="68580" tIns="34290" rIns="68580" bIns="34290" anchor="ctr"/>
          <a:lstStyle/>
          <a:p>
            <a:pPr algn="ctr" eaLnBrk="1" latinLnBrk="0" hangingPunct="1"/>
            <a:endParaRPr kumimoji="0" lang="en-US" sz="1000"/>
          </a:p>
        </p:txBody>
      </p:sp>
      <p:sp>
        <p:nvSpPr>
          <p:cNvPr id="13" name="Oval 12"/>
          <p:cNvSpPr/>
          <p:nvPr/>
        </p:nvSpPr>
        <p:spPr>
          <a:xfrm>
            <a:off x="1389888" y="242316"/>
            <a:ext cx="420624" cy="315468"/>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lIns="68580" tIns="34290" rIns="68580" bIns="34290" anchor="ctr"/>
          <a:lstStyle/>
          <a:p>
            <a:pPr algn="ctr" eaLnBrk="1" latinLnBrk="0" hangingPunct="1"/>
            <a:endParaRPr kumimoji="0" lang="en-US" sz="1000"/>
          </a:p>
        </p:txBody>
      </p:sp>
      <p:sp>
        <p:nvSpPr>
          <p:cNvPr id="7" name="Slide Number Placeholder 6"/>
          <p:cNvSpPr>
            <a:spLocks noGrp="1"/>
          </p:cNvSpPr>
          <p:nvPr>
            <p:ph type="sldNum" sz="quarter" idx="12"/>
          </p:nvPr>
        </p:nvSpPr>
        <p:spPr>
          <a:xfrm>
            <a:off x="1371600" y="234556"/>
            <a:ext cx="457200" cy="330994"/>
          </a:xfrm>
        </p:spPr>
        <p:txBody>
          <a:bodyPr/>
          <a:lstStyle/>
          <a:p>
            <a:fld id="{2C6B1FF6-39B9-40F5-8B67-33C6354A3D4F}" type="slidenum">
              <a:rPr kumimoji="0" lang="en-US" smtClean="0"/>
              <a:pPr eaLnBrk="1" latinLnBrk="0" hangingPunct="1"/>
              <a:t>‹#›</a:t>
            </a:fld>
            <a:endParaRPr kumimoji="0" lang="en-US" dirty="0"/>
          </a:p>
        </p:txBody>
      </p:sp>
      <p:sp>
        <p:nvSpPr>
          <p:cNvPr id="2" name="Title 1"/>
          <p:cNvSpPr>
            <a:spLocks noGrp="1"/>
          </p:cNvSpPr>
          <p:nvPr>
            <p:ph type="title"/>
          </p:nvPr>
        </p:nvSpPr>
        <p:spPr>
          <a:xfrm>
            <a:off x="3000375" y="3771900"/>
            <a:ext cx="5867400" cy="914400"/>
          </a:xfrm>
        </p:spPr>
        <p:txBody>
          <a:bodyPr anchor="t">
            <a:noAutofit/>
          </a:bodyPr>
          <a:lstStyle>
            <a:lvl1pPr algn="l">
              <a:buNone/>
              <a:defRPr sz="1400" b="1">
                <a:solidFill>
                  <a:schemeClr val="tx2"/>
                </a:solidFill>
              </a:defRPr>
            </a:lvl1pPr>
          </a:lstStyle>
          <a:p>
            <a:r>
              <a:rPr kumimoji="0" lang="en-US"/>
              <a:t>Click to edit Master title style</a:t>
            </a:r>
          </a:p>
        </p:txBody>
      </p:sp>
      <p:sp>
        <p:nvSpPr>
          <p:cNvPr id="3" name="Picture Placeholder 2"/>
          <p:cNvSpPr>
            <a:spLocks noGrp="1"/>
          </p:cNvSpPr>
          <p:nvPr>
            <p:ph type="pic" idx="1"/>
          </p:nvPr>
        </p:nvSpPr>
        <p:spPr>
          <a:xfrm>
            <a:off x="3000375" y="457200"/>
            <a:ext cx="5867400" cy="3200400"/>
          </a:xfrm>
        </p:spPr>
        <p:txBody>
          <a:bodyPr/>
          <a:lstStyle>
            <a:lvl1pPr marL="0" indent="0">
              <a:buNone/>
              <a:defRPr sz="1800"/>
            </a:lvl1pPr>
          </a:lstStyle>
          <a:p>
            <a:r>
              <a:rPr kumimoji="0" lang="en-US"/>
              <a:t>Click icon to add picture</a:t>
            </a:r>
            <a:endParaRPr kumimoji="0" lang="en-US" dirty="0"/>
          </a:p>
        </p:txBody>
      </p:sp>
      <p:sp>
        <p:nvSpPr>
          <p:cNvPr id="4" name="Text Placeholder 3"/>
          <p:cNvSpPr>
            <a:spLocks noGrp="1"/>
          </p:cNvSpPr>
          <p:nvPr>
            <p:ph type="body" sz="half" idx="2"/>
          </p:nvPr>
        </p:nvSpPr>
        <p:spPr>
          <a:xfrm>
            <a:off x="381000" y="742950"/>
            <a:ext cx="2438400" cy="3943350"/>
          </a:xfrm>
        </p:spPr>
        <p:txBody>
          <a:bodyPr/>
          <a:lstStyle>
            <a:lvl1pPr marL="0" indent="0">
              <a:spcAft>
                <a:spcPts val="563"/>
              </a:spcAft>
              <a:buFontTx/>
              <a:buNone/>
              <a:defRPr sz="900">
                <a:solidFill>
                  <a:srgbClr val="FFFFFF"/>
                </a:solidFill>
              </a:defRPr>
            </a:lvl1pPr>
            <a:lvl2pPr>
              <a:defRPr sz="700"/>
            </a:lvl2pPr>
            <a:lvl3pPr>
              <a:defRPr sz="600"/>
            </a:lvl3pPr>
            <a:lvl4pPr>
              <a:defRPr sz="500"/>
            </a:lvl4pPr>
            <a:lvl5pPr>
              <a:defRPr sz="500"/>
            </a:lvl5pPr>
          </a:lstStyle>
          <a:p>
            <a:pPr lvl="0" eaLnBrk="1" latinLnBrk="0" hangingPunct="1"/>
            <a:r>
              <a:rPr kumimoji="0" lang="en-US"/>
              <a:t>Click to edit Master text styles</a:t>
            </a:r>
          </a:p>
        </p:txBody>
      </p:sp>
      <p:sp>
        <p:nvSpPr>
          <p:cNvPr id="22" name="Rectangle 21"/>
          <p:cNvSpPr>
            <a:spLocks noChangeArrowheads="1"/>
          </p:cNvSpPr>
          <p:nvPr/>
        </p:nvSpPr>
        <p:spPr bwMode="auto">
          <a:xfrm>
            <a:off x="149352" y="4791292"/>
            <a:ext cx="8833104" cy="23217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51435" tIns="25718" rIns="51435" bIns="25718" anchor="ctr" compatLnSpc="1"/>
          <a:lstStyle/>
          <a:p>
            <a:endParaRPr kumimoji="0" lang="en-US" sz="1000"/>
          </a:p>
        </p:txBody>
      </p:sp>
      <p:sp>
        <p:nvSpPr>
          <p:cNvPr id="5" name="Date Placeholder 4"/>
          <p:cNvSpPr>
            <a:spLocks noGrp="1"/>
          </p:cNvSpPr>
          <p:nvPr>
            <p:ph type="dt" sz="half" idx="10"/>
          </p:nvPr>
        </p:nvSpPr>
        <p:spPr>
          <a:xfrm>
            <a:off x="5788152" y="4803738"/>
            <a:ext cx="3044952" cy="274320"/>
          </a:xfrm>
        </p:spPr>
        <p:txBody>
          <a:bodyPr/>
          <a:lstStyle/>
          <a:p>
            <a:pPr eaLnBrk="1" latinLnBrk="0" hangingPunct="1"/>
            <a:fld id="{F03E32DB-2FFB-438A-91B8-2C5363834DE9}" type="datetime1">
              <a:rPr lang="en-US" smtClean="0"/>
              <a:t>6/12/2018</a:t>
            </a:fld>
            <a:endParaRPr lang="en-US" dirty="0"/>
          </a:p>
        </p:txBody>
      </p:sp>
      <p:sp>
        <p:nvSpPr>
          <p:cNvPr id="6" name="Footer Placeholder 5"/>
          <p:cNvSpPr>
            <a:spLocks noGrp="1"/>
          </p:cNvSpPr>
          <p:nvPr>
            <p:ph type="ftr" sz="quarter" idx="11"/>
          </p:nvPr>
        </p:nvSpPr>
        <p:spPr>
          <a:xfrm>
            <a:off x="301752" y="4808136"/>
            <a:ext cx="3584448" cy="274320"/>
          </a:xfrm>
        </p:spPr>
        <p:txBody>
          <a:bodyPr/>
          <a:lstStyle/>
          <a:p>
            <a:r>
              <a:rPr kumimoji="0" lang="en-GB"/>
              <a:t>Les Coveney, INAB Calibration &amp; Uncertainty Day, 18th June 2018</a:t>
            </a:r>
            <a:endParaRPr kumimoji="0" lang="en-US" dirty="0"/>
          </a:p>
        </p:txBody>
      </p:sp>
    </p:spTree>
    <p:extLst>
      <p:ext uri="{BB962C8B-B14F-4D97-AF65-F5344CB8AC3E}">
        <p14:creationId xmlns:p14="http://schemas.microsoft.com/office/powerpoint/2010/main" val="15294104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5029200"/>
            <a:ext cx="9144000" cy="1143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51435" tIns="25718" rIns="51435" bIns="25718" anchor="ctr" compatLnSpc="1"/>
          <a:lstStyle/>
          <a:p>
            <a:endParaRPr kumimoji="0" lang="en-US" sz="1000"/>
          </a:p>
        </p:txBody>
      </p:sp>
      <p:sp>
        <p:nvSpPr>
          <p:cNvPr id="16" name="Rectangle 15"/>
          <p:cNvSpPr>
            <a:spLocks noChangeArrowheads="1"/>
          </p:cNvSpPr>
          <p:nvPr/>
        </p:nvSpPr>
        <p:spPr bwMode="white">
          <a:xfrm>
            <a:off x="0" y="3"/>
            <a:ext cx="9144000" cy="104502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51435" tIns="25718" rIns="51435" bIns="25718" anchor="ctr" compatLnSpc="1"/>
          <a:lstStyle/>
          <a:p>
            <a:endParaRPr kumimoji="0" lang="en-US" sz="1000"/>
          </a:p>
        </p:txBody>
      </p:sp>
      <p:sp>
        <p:nvSpPr>
          <p:cNvPr id="18" name="Rectangle 17"/>
          <p:cNvSpPr>
            <a:spLocks noChangeArrowheads="1"/>
          </p:cNvSpPr>
          <p:nvPr/>
        </p:nvSpPr>
        <p:spPr bwMode="white">
          <a:xfrm>
            <a:off x="0" y="0"/>
            <a:ext cx="152400" cy="51435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51435" tIns="25718" rIns="51435" bIns="25718" anchor="ctr" compatLnSpc="1"/>
          <a:lstStyle/>
          <a:p>
            <a:endParaRPr kumimoji="0" lang="en-US" sz="1000"/>
          </a:p>
        </p:txBody>
      </p:sp>
      <p:sp>
        <p:nvSpPr>
          <p:cNvPr id="19" name="Rectangle 18"/>
          <p:cNvSpPr>
            <a:spLocks noChangeArrowheads="1"/>
          </p:cNvSpPr>
          <p:nvPr/>
        </p:nvSpPr>
        <p:spPr bwMode="white">
          <a:xfrm>
            <a:off x="8991600" y="0"/>
            <a:ext cx="152400" cy="51435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51435" tIns="25718" rIns="51435" bIns="25718" anchor="ctr" compatLnSpc="1"/>
          <a:lstStyle/>
          <a:p>
            <a:endParaRPr kumimoji="0" lang="en-US" sz="1000"/>
          </a:p>
        </p:txBody>
      </p:sp>
      <p:sp>
        <p:nvSpPr>
          <p:cNvPr id="9" name="Rectangle 8"/>
          <p:cNvSpPr>
            <a:spLocks noChangeArrowheads="1"/>
          </p:cNvSpPr>
          <p:nvPr/>
        </p:nvSpPr>
        <p:spPr bwMode="auto">
          <a:xfrm>
            <a:off x="149352" y="4791292"/>
            <a:ext cx="8833104" cy="23217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51435" tIns="25718" rIns="51435" bIns="25718" anchor="ctr" compatLnSpc="1"/>
          <a:lstStyle/>
          <a:p>
            <a:endParaRPr kumimoji="0" lang="en-US" sz="1000"/>
          </a:p>
        </p:txBody>
      </p:sp>
      <p:sp>
        <p:nvSpPr>
          <p:cNvPr id="14" name="Date Placeholder 13"/>
          <p:cNvSpPr>
            <a:spLocks noGrp="1"/>
          </p:cNvSpPr>
          <p:nvPr>
            <p:ph type="dt" sz="half" idx="2"/>
          </p:nvPr>
        </p:nvSpPr>
        <p:spPr>
          <a:xfrm>
            <a:off x="5791200" y="4803738"/>
            <a:ext cx="3044952" cy="274320"/>
          </a:xfrm>
          <a:prstGeom prst="rect">
            <a:avLst/>
          </a:prstGeom>
        </p:spPr>
        <p:txBody>
          <a:bodyPr vert="horz" lIns="68580" tIns="34290" rIns="68580" bIns="34290"/>
          <a:lstStyle>
            <a:lvl1pPr algn="r" eaLnBrk="1" latinLnBrk="0" hangingPunct="1">
              <a:defRPr kumimoji="0" sz="800">
                <a:solidFill>
                  <a:srgbClr val="FFFFFF"/>
                </a:solidFill>
              </a:defRPr>
            </a:lvl1pPr>
          </a:lstStyle>
          <a:p>
            <a:pPr algn="r" eaLnBrk="1" latinLnBrk="0" hangingPunct="1"/>
            <a:fld id="{D8FD0709-2F31-4216-B59A-54FF2EC4D2F8}" type="datetime1">
              <a:rPr lang="en-US" smtClean="0"/>
              <a:t>6/12/2018</a:t>
            </a:fld>
            <a:endParaRPr lang="en-US" sz="800" dirty="0">
              <a:solidFill>
                <a:srgbClr val="FFFFFF"/>
              </a:solidFill>
            </a:endParaRPr>
          </a:p>
        </p:txBody>
      </p:sp>
      <p:sp>
        <p:nvSpPr>
          <p:cNvPr id="3" name="Footer Placeholder 2"/>
          <p:cNvSpPr>
            <a:spLocks noGrp="1"/>
          </p:cNvSpPr>
          <p:nvPr>
            <p:ph type="ftr" sz="quarter" idx="3"/>
          </p:nvPr>
        </p:nvSpPr>
        <p:spPr>
          <a:xfrm>
            <a:off x="304800" y="4808136"/>
            <a:ext cx="3581400" cy="274320"/>
          </a:xfrm>
          <a:prstGeom prst="rect">
            <a:avLst/>
          </a:prstGeom>
        </p:spPr>
        <p:txBody>
          <a:bodyPr vert="horz" lIns="68580" tIns="34290" rIns="68580" bIns="34290"/>
          <a:lstStyle>
            <a:lvl1pPr algn="l" eaLnBrk="1" latinLnBrk="0" hangingPunct="1">
              <a:defRPr kumimoji="0" sz="700">
                <a:solidFill>
                  <a:srgbClr val="FFFFFF"/>
                </a:solidFill>
              </a:defRPr>
            </a:lvl1pPr>
          </a:lstStyle>
          <a:p>
            <a:pPr algn="l" eaLnBrk="1" latinLnBrk="0" hangingPunct="1"/>
            <a:r>
              <a:rPr kumimoji="0" lang="en-GB">
                <a:solidFill>
                  <a:srgbClr val="FFFFFF"/>
                </a:solidFill>
              </a:rPr>
              <a:t>Les Coveney, INAB Calibration &amp; Uncertainty Day, 18th June 2018</a:t>
            </a:r>
            <a:endParaRPr kumimoji="0" lang="en-US" dirty="0">
              <a:solidFill>
                <a:srgbClr val="FFFFFF"/>
              </a:solidFill>
            </a:endParaRPr>
          </a:p>
        </p:txBody>
      </p:sp>
      <p:sp>
        <p:nvSpPr>
          <p:cNvPr id="8" name="Rectangle 7"/>
          <p:cNvSpPr>
            <a:spLocks noChangeArrowheads="1"/>
          </p:cNvSpPr>
          <p:nvPr/>
        </p:nvSpPr>
        <p:spPr bwMode="auto">
          <a:xfrm>
            <a:off x="152400" y="116586"/>
            <a:ext cx="8833104" cy="4910328"/>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51435" tIns="25718" rIns="51435" bIns="25718" anchor="ctr" compatLnSpc="1"/>
          <a:lstStyle/>
          <a:p>
            <a:endParaRPr kumimoji="0" lang="en-US" sz="1000" dirty="0"/>
          </a:p>
        </p:txBody>
      </p:sp>
      <p:sp>
        <p:nvSpPr>
          <p:cNvPr id="10" name="Straight Connector 9"/>
          <p:cNvSpPr>
            <a:spLocks noChangeShapeType="1"/>
          </p:cNvSpPr>
          <p:nvPr/>
        </p:nvSpPr>
        <p:spPr bwMode="auto">
          <a:xfrm>
            <a:off x="152400" y="957557"/>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51435" tIns="25718" rIns="51435" bIns="25718" anchor="ctr" compatLnSpc="1"/>
          <a:lstStyle/>
          <a:p>
            <a:endParaRPr kumimoji="0" lang="en-US" sz="1000"/>
          </a:p>
        </p:txBody>
      </p:sp>
      <p:sp>
        <p:nvSpPr>
          <p:cNvPr id="12" name="Oval 11"/>
          <p:cNvSpPr/>
          <p:nvPr/>
        </p:nvSpPr>
        <p:spPr>
          <a:xfrm>
            <a:off x="4267200" y="717027"/>
            <a:ext cx="609600" cy="4572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lIns="68580" tIns="34290" rIns="68580" bIns="34290" anchor="ctr"/>
          <a:lstStyle/>
          <a:p>
            <a:pPr algn="ctr" eaLnBrk="1" latinLnBrk="0" hangingPunct="1"/>
            <a:endParaRPr kumimoji="0" lang="en-US" sz="1000"/>
          </a:p>
        </p:txBody>
      </p:sp>
      <p:sp>
        <p:nvSpPr>
          <p:cNvPr id="15" name="Oval 14"/>
          <p:cNvSpPr/>
          <p:nvPr/>
        </p:nvSpPr>
        <p:spPr>
          <a:xfrm>
            <a:off x="4361688" y="787893"/>
            <a:ext cx="420624" cy="315468"/>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lIns="68580" tIns="34290" rIns="68580" bIns="34290" anchor="ctr"/>
          <a:lstStyle/>
          <a:p>
            <a:pPr algn="ctr" eaLnBrk="1" latinLnBrk="0" hangingPunct="1"/>
            <a:endParaRPr kumimoji="0" lang="en-US" sz="1000"/>
          </a:p>
        </p:txBody>
      </p:sp>
      <p:sp>
        <p:nvSpPr>
          <p:cNvPr id="23" name="Slide Number Placeholder 22"/>
          <p:cNvSpPr>
            <a:spLocks noGrp="1"/>
          </p:cNvSpPr>
          <p:nvPr>
            <p:ph type="sldNum" sz="quarter" idx="4"/>
          </p:nvPr>
        </p:nvSpPr>
        <p:spPr>
          <a:xfrm>
            <a:off x="4343400" y="780133"/>
            <a:ext cx="457200" cy="330994"/>
          </a:xfrm>
          <a:prstGeom prst="rect">
            <a:avLst/>
          </a:prstGeom>
        </p:spPr>
        <p:txBody>
          <a:bodyPr vert="horz" lIns="34290" tIns="34290" rIns="34290" bIns="34290" anchor="ctr">
            <a:normAutofit/>
          </a:bodyPr>
          <a:lstStyle>
            <a:lvl1pPr algn="ctr" eaLnBrk="1" latinLnBrk="0" hangingPunct="1">
              <a:defRPr kumimoji="0" sz="900">
                <a:solidFill>
                  <a:schemeClr val="accent3">
                    <a:shade val="75000"/>
                  </a:schemeClr>
                </a:solidFill>
              </a:defRPr>
            </a:lvl1pPr>
          </a:lstStyle>
          <a:p>
            <a:pPr algn="ctr" eaLnBrk="1" latinLnBrk="0" hangingPunct="1"/>
            <a:fld id="{2C6B1FF6-39B9-40F5-8B67-33C6354A3D4F}" type="slidenum">
              <a:rPr kumimoji="0" lang="en-US" smtClean="0"/>
              <a:pPr algn="ctr" eaLnBrk="1" latinLnBrk="0" hangingPunct="1"/>
              <a:t>‹#›</a:t>
            </a:fld>
            <a:endParaRPr kumimoji="0" lang="en-US" sz="900" dirty="0">
              <a:solidFill>
                <a:schemeClr val="accent3">
                  <a:shade val="75000"/>
                </a:schemeClr>
              </a:solidFill>
            </a:endParaRPr>
          </a:p>
        </p:txBody>
      </p:sp>
      <p:sp>
        <p:nvSpPr>
          <p:cNvPr id="22" name="Title Placeholder 21"/>
          <p:cNvSpPr>
            <a:spLocks noGrp="1"/>
          </p:cNvSpPr>
          <p:nvPr>
            <p:ph type="title"/>
          </p:nvPr>
        </p:nvSpPr>
        <p:spPr>
          <a:xfrm>
            <a:off x="301752" y="171450"/>
            <a:ext cx="8534400" cy="569214"/>
          </a:xfrm>
          <a:prstGeom prst="rect">
            <a:avLst/>
          </a:prstGeom>
        </p:spPr>
        <p:txBody>
          <a:bodyPr vert="horz" lIns="68580" tIns="34290" rIns="68580" bIns="34290" anchor="b">
            <a:normAutofit/>
          </a:bodyPr>
          <a:lstStyle/>
          <a:p>
            <a:r>
              <a:rPr kumimoji="0" lang="en-US"/>
              <a:t>Click to edit Master title style</a:t>
            </a:r>
          </a:p>
        </p:txBody>
      </p:sp>
      <p:sp>
        <p:nvSpPr>
          <p:cNvPr id="13" name="Text Placeholder 12"/>
          <p:cNvSpPr>
            <a:spLocks noGrp="1"/>
          </p:cNvSpPr>
          <p:nvPr>
            <p:ph type="body" idx="1"/>
          </p:nvPr>
        </p:nvSpPr>
        <p:spPr>
          <a:xfrm>
            <a:off x="301752" y="1143000"/>
            <a:ext cx="8534400" cy="3449574"/>
          </a:xfrm>
          <a:prstGeom prst="rect">
            <a:avLst/>
          </a:prstGeom>
        </p:spPr>
        <p:txBody>
          <a:bodyPr vert="horz" lIns="68580" tIns="34290" rIns="68580" bIns="34290">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Tree>
    <p:extLst>
      <p:ext uri="{BB962C8B-B14F-4D97-AF65-F5344CB8AC3E}">
        <p14:creationId xmlns:p14="http://schemas.microsoft.com/office/powerpoint/2010/main" val="223768767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sldNum="0" hdr="0" dt="0"/>
  <p:txStyles>
    <p:titleStyle>
      <a:lvl1pPr algn="ctr" rtl="0" eaLnBrk="1" latinLnBrk="0" hangingPunct="1">
        <a:spcBef>
          <a:spcPct val="0"/>
        </a:spcBef>
        <a:buNone/>
        <a:defRPr kumimoji="0" sz="1900" kern="1200">
          <a:solidFill>
            <a:schemeClr val="accent3">
              <a:shade val="75000"/>
            </a:schemeClr>
          </a:solidFill>
          <a:latin typeface="+mj-lt"/>
          <a:ea typeface="+mj-ea"/>
          <a:cs typeface="+mj-cs"/>
        </a:defRPr>
      </a:lvl1pPr>
    </p:titleStyle>
    <p:bodyStyle>
      <a:lvl1pPr marL="154305" indent="-154305" algn="l" rtl="0" eaLnBrk="1" latinLnBrk="0" hangingPunct="1">
        <a:spcBef>
          <a:spcPct val="20000"/>
        </a:spcBef>
        <a:buClr>
          <a:schemeClr val="accent1"/>
        </a:buClr>
        <a:buSzPct val="85000"/>
        <a:buFont typeface="Wingdings 2"/>
        <a:buChar char=""/>
        <a:defRPr kumimoji="0" sz="1500" kern="1200">
          <a:solidFill>
            <a:schemeClr val="tx1"/>
          </a:solidFill>
          <a:latin typeface="+mn-lt"/>
          <a:ea typeface="+mn-ea"/>
          <a:cs typeface="+mn-cs"/>
        </a:defRPr>
      </a:lvl1pPr>
      <a:lvl2pPr marL="308610" indent="-154305" algn="l" rtl="0" eaLnBrk="1" latinLnBrk="0" hangingPunct="1">
        <a:spcBef>
          <a:spcPct val="20000"/>
        </a:spcBef>
        <a:buClr>
          <a:schemeClr val="accent2"/>
        </a:buClr>
        <a:buSzPct val="70000"/>
        <a:buFont typeface="Wingdings"/>
        <a:buChar char=""/>
        <a:defRPr kumimoji="0" sz="1200" kern="1200">
          <a:solidFill>
            <a:schemeClr val="tx2"/>
          </a:solidFill>
          <a:latin typeface="+mn-lt"/>
          <a:ea typeface="+mn-ea"/>
          <a:cs typeface="+mn-cs"/>
        </a:defRPr>
      </a:lvl2pPr>
      <a:lvl3pPr marL="462915" indent="-128588" algn="l" rtl="0" eaLnBrk="1" latinLnBrk="0" hangingPunct="1">
        <a:spcBef>
          <a:spcPct val="20000"/>
        </a:spcBef>
        <a:buClr>
          <a:schemeClr val="accent3"/>
        </a:buClr>
        <a:buSzPct val="75000"/>
        <a:buFont typeface="Wingdings 2"/>
        <a:buChar char=""/>
        <a:defRPr kumimoji="0" sz="1100" kern="1200">
          <a:solidFill>
            <a:schemeClr val="tx1"/>
          </a:solidFill>
          <a:latin typeface="+mn-lt"/>
          <a:ea typeface="+mn-ea"/>
          <a:cs typeface="+mn-cs"/>
        </a:defRPr>
      </a:lvl3pPr>
      <a:lvl4pPr marL="617220" indent="-128588" algn="l" rtl="0" eaLnBrk="1" latinLnBrk="0" hangingPunct="1">
        <a:spcBef>
          <a:spcPct val="20000"/>
        </a:spcBef>
        <a:buClr>
          <a:schemeClr val="accent4"/>
        </a:buClr>
        <a:buSzPct val="70000"/>
        <a:buFont typeface="Wingdings"/>
        <a:buChar char=""/>
        <a:defRPr kumimoji="0" sz="1100" kern="1200">
          <a:solidFill>
            <a:schemeClr val="tx2"/>
          </a:solidFill>
          <a:latin typeface="+mn-lt"/>
          <a:ea typeface="+mn-ea"/>
          <a:cs typeface="+mn-cs"/>
        </a:defRPr>
      </a:lvl4pPr>
      <a:lvl5pPr marL="771525" indent="-128588" algn="l" rtl="0" eaLnBrk="1" latinLnBrk="0" hangingPunct="1">
        <a:spcBef>
          <a:spcPct val="20000"/>
        </a:spcBef>
        <a:buClr>
          <a:schemeClr val="accent5"/>
        </a:buClr>
        <a:buFontTx/>
        <a:buChar char="•"/>
        <a:defRPr kumimoji="0" sz="1000" kern="1200">
          <a:solidFill>
            <a:schemeClr val="tx1"/>
          </a:solidFill>
          <a:latin typeface="+mn-lt"/>
          <a:ea typeface="+mn-ea"/>
          <a:cs typeface="+mn-cs"/>
        </a:defRPr>
      </a:lvl5pPr>
      <a:lvl6pPr marL="925830" indent="-102870" algn="l" rtl="0" eaLnBrk="1" latinLnBrk="0" hangingPunct="1">
        <a:spcBef>
          <a:spcPct val="20000"/>
        </a:spcBef>
        <a:buClr>
          <a:schemeClr val="accent6"/>
        </a:buClr>
        <a:buSzPct val="80000"/>
        <a:buFont typeface="Wingdings 2"/>
        <a:buChar char=""/>
        <a:defRPr kumimoji="0" sz="1000" kern="1200">
          <a:solidFill>
            <a:schemeClr val="tx1"/>
          </a:solidFill>
          <a:latin typeface="+mn-lt"/>
          <a:ea typeface="+mn-ea"/>
          <a:cs typeface="+mn-cs"/>
        </a:defRPr>
      </a:lvl6pPr>
      <a:lvl7pPr marL="1080135" indent="-102870" algn="l" rtl="0" eaLnBrk="1" latinLnBrk="0" hangingPunct="1">
        <a:spcBef>
          <a:spcPct val="20000"/>
        </a:spcBef>
        <a:buClr>
          <a:schemeClr val="accent1">
            <a:shade val="75000"/>
          </a:schemeClr>
        </a:buClr>
        <a:buSzPct val="90000"/>
        <a:buChar char="•"/>
        <a:defRPr kumimoji="0" sz="900" kern="1200" baseline="0">
          <a:solidFill>
            <a:schemeClr val="tx1"/>
          </a:solidFill>
          <a:latin typeface="+mn-lt"/>
          <a:ea typeface="+mn-ea"/>
          <a:cs typeface="+mn-cs"/>
        </a:defRPr>
      </a:lvl7pPr>
      <a:lvl8pPr marL="1183005" indent="-102870" algn="l" rtl="0" eaLnBrk="1" latinLnBrk="0" hangingPunct="1">
        <a:spcBef>
          <a:spcPct val="20000"/>
        </a:spcBef>
        <a:buClr>
          <a:schemeClr val="accent4">
            <a:shade val="75000"/>
          </a:schemeClr>
        </a:buClr>
        <a:buChar char="•"/>
        <a:defRPr kumimoji="0" sz="900" kern="1200">
          <a:solidFill>
            <a:schemeClr val="tx1"/>
          </a:solidFill>
          <a:latin typeface="+mn-lt"/>
          <a:ea typeface="+mn-ea"/>
          <a:cs typeface="+mn-cs"/>
        </a:defRPr>
      </a:lvl8pPr>
      <a:lvl9pPr marL="1337310" indent="-102870" algn="l" rtl="0" eaLnBrk="1" latinLnBrk="0" hangingPunct="1">
        <a:spcBef>
          <a:spcPct val="20000"/>
        </a:spcBef>
        <a:buClr>
          <a:schemeClr val="accent2">
            <a:shade val="75000"/>
          </a:schemeClr>
        </a:buClr>
        <a:buSzPct val="90000"/>
        <a:buChar char="•"/>
        <a:defRPr kumimoji="0" sz="8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257175" algn="l" rtl="0" eaLnBrk="1" latinLnBrk="0" hangingPunct="1">
        <a:defRPr kumimoji="0" kern="1200">
          <a:solidFill>
            <a:schemeClr val="tx1"/>
          </a:solidFill>
          <a:latin typeface="+mn-lt"/>
          <a:ea typeface="+mn-ea"/>
          <a:cs typeface="+mn-cs"/>
        </a:defRPr>
      </a:lvl2pPr>
      <a:lvl3pPr marL="514350" algn="l" rtl="0" eaLnBrk="1" latinLnBrk="0" hangingPunct="1">
        <a:defRPr kumimoji="0" kern="1200">
          <a:solidFill>
            <a:schemeClr val="tx1"/>
          </a:solidFill>
          <a:latin typeface="+mn-lt"/>
          <a:ea typeface="+mn-ea"/>
          <a:cs typeface="+mn-cs"/>
        </a:defRPr>
      </a:lvl3pPr>
      <a:lvl4pPr marL="771525" algn="l" rtl="0" eaLnBrk="1" latinLnBrk="0" hangingPunct="1">
        <a:defRPr kumimoji="0" kern="1200">
          <a:solidFill>
            <a:schemeClr val="tx1"/>
          </a:solidFill>
          <a:latin typeface="+mn-lt"/>
          <a:ea typeface="+mn-ea"/>
          <a:cs typeface="+mn-cs"/>
        </a:defRPr>
      </a:lvl4pPr>
      <a:lvl5pPr marL="1028700" algn="l" rtl="0" eaLnBrk="1" latinLnBrk="0" hangingPunct="1">
        <a:defRPr kumimoji="0" kern="1200">
          <a:solidFill>
            <a:schemeClr val="tx1"/>
          </a:solidFill>
          <a:latin typeface="+mn-lt"/>
          <a:ea typeface="+mn-ea"/>
          <a:cs typeface="+mn-cs"/>
        </a:defRPr>
      </a:lvl5pPr>
      <a:lvl6pPr marL="1285875" algn="l" rtl="0" eaLnBrk="1" latinLnBrk="0" hangingPunct="1">
        <a:defRPr kumimoji="0" kern="1200">
          <a:solidFill>
            <a:schemeClr val="tx1"/>
          </a:solidFill>
          <a:latin typeface="+mn-lt"/>
          <a:ea typeface="+mn-ea"/>
          <a:cs typeface="+mn-cs"/>
        </a:defRPr>
      </a:lvl6pPr>
      <a:lvl7pPr marL="1543050" algn="l" rtl="0" eaLnBrk="1" latinLnBrk="0" hangingPunct="1">
        <a:defRPr kumimoji="0" kern="1200">
          <a:solidFill>
            <a:schemeClr val="tx1"/>
          </a:solidFill>
          <a:latin typeface="+mn-lt"/>
          <a:ea typeface="+mn-ea"/>
          <a:cs typeface="+mn-cs"/>
        </a:defRPr>
      </a:lvl7pPr>
      <a:lvl8pPr marL="1800225" algn="l" rtl="0" eaLnBrk="1" latinLnBrk="0" hangingPunct="1">
        <a:defRPr kumimoji="0" kern="1200">
          <a:solidFill>
            <a:schemeClr val="tx1"/>
          </a:solidFill>
          <a:latin typeface="+mn-lt"/>
          <a:ea typeface="+mn-ea"/>
          <a:cs typeface="+mn-cs"/>
        </a:defRPr>
      </a:lvl8pPr>
      <a:lvl9pPr marL="20574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GB" dirty="0"/>
              <a:t>Estimation of</a:t>
            </a:r>
          </a:p>
          <a:p>
            <a:r>
              <a:rPr lang="en-GB" dirty="0"/>
              <a:t>measurement uncertainty based on</a:t>
            </a:r>
          </a:p>
          <a:p>
            <a:r>
              <a:rPr lang="en-GB" dirty="0"/>
              <a:t>validation and quality control data</a:t>
            </a:r>
          </a:p>
        </p:txBody>
      </p:sp>
      <p:sp>
        <p:nvSpPr>
          <p:cNvPr id="3" name="Title 2"/>
          <p:cNvSpPr>
            <a:spLocks noGrp="1"/>
          </p:cNvSpPr>
          <p:nvPr>
            <p:ph type="ctrTitle"/>
          </p:nvPr>
        </p:nvSpPr>
        <p:spPr/>
        <p:txBody>
          <a:bodyPr/>
          <a:lstStyle/>
          <a:p>
            <a:r>
              <a:rPr lang="en-GB" dirty="0"/>
              <a:t>ISO 11352:2012 Water Quality </a:t>
            </a:r>
          </a:p>
        </p:txBody>
      </p:sp>
      <p:sp>
        <p:nvSpPr>
          <p:cNvPr id="4" name="Footer Placeholder 3"/>
          <p:cNvSpPr>
            <a:spLocks noGrp="1"/>
          </p:cNvSpPr>
          <p:nvPr>
            <p:ph type="ftr" sz="quarter" idx="11"/>
          </p:nvPr>
        </p:nvSpPr>
        <p:spPr>
          <a:xfrm>
            <a:off x="158961" y="4768809"/>
            <a:ext cx="4010452" cy="294682"/>
          </a:xfrm>
        </p:spPr>
        <p:txBody>
          <a:bodyPr/>
          <a:lstStyle/>
          <a:p>
            <a:r>
              <a:rPr lang="en-GB" dirty="0">
                <a:latin typeface="Georgia"/>
              </a:rPr>
              <a:t>Les Coveney, INAB Calibration &amp; Uncertainty Day, 18th June 2018</a:t>
            </a:r>
            <a:endParaRPr lang="en-US" dirty="0">
              <a:latin typeface="Georgia"/>
            </a:endParaRPr>
          </a:p>
        </p:txBody>
      </p:sp>
    </p:spTree>
    <p:extLst>
      <p:ext uri="{BB962C8B-B14F-4D97-AF65-F5344CB8AC3E}">
        <p14:creationId xmlns:p14="http://schemas.microsoft.com/office/powerpoint/2010/main" val="42702622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400" dirty="0"/>
              <a:t>Contents</a:t>
            </a:r>
          </a:p>
        </p:txBody>
      </p:sp>
      <p:sp>
        <p:nvSpPr>
          <p:cNvPr id="3" name="Footer Placeholder 2"/>
          <p:cNvSpPr>
            <a:spLocks noGrp="1"/>
          </p:cNvSpPr>
          <p:nvPr>
            <p:ph type="ftr" sz="quarter" idx="11"/>
          </p:nvPr>
        </p:nvSpPr>
        <p:spPr>
          <a:xfrm>
            <a:off x="163503" y="4791517"/>
            <a:ext cx="4046414" cy="283403"/>
          </a:xfrm>
        </p:spPr>
        <p:txBody>
          <a:bodyPr/>
          <a:lstStyle/>
          <a:p>
            <a:r>
              <a:rPr lang="en-GB" sz="900" dirty="0">
                <a:latin typeface="Georgia"/>
              </a:rPr>
              <a:t>Les Coveney, INAB Calibration &amp; Uncertainty Day, 18th June 2018</a:t>
            </a:r>
            <a:endParaRPr lang="en-US" sz="900" dirty="0">
              <a:latin typeface="Georgia"/>
            </a:endParaRPr>
          </a:p>
        </p:txBody>
      </p:sp>
      <p:sp>
        <p:nvSpPr>
          <p:cNvPr id="4" name="Content Placeholder 3"/>
          <p:cNvSpPr>
            <a:spLocks noGrp="1"/>
          </p:cNvSpPr>
          <p:nvPr>
            <p:ph sz="quarter" idx="1"/>
          </p:nvPr>
        </p:nvSpPr>
        <p:spPr/>
        <p:txBody>
          <a:bodyPr/>
          <a:lstStyle/>
          <a:p>
            <a:pPr>
              <a:lnSpc>
                <a:spcPct val="90000"/>
              </a:lnSpc>
            </a:pPr>
            <a:r>
              <a:rPr lang="en-GB" sz="2100" dirty="0"/>
              <a:t>EU REGULATIONS 2017</a:t>
            </a:r>
          </a:p>
          <a:p>
            <a:pPr>
              <a:lnSpc>
                <a:spcPct val="90000"/>
              </a:lnSpc>
            </a:pPr>
            <a:r>
              <a:rPr lang="en-GB" sz="2100" dirty="0"/>
              <a:t>ISO 11352:2012</a:t>
            </a:r>
          </a:p>
          <a:p>
            <a:pPr>
              <a:lnSpc>
                <a:spcPct val="90000"/>
              </a:lnSpc>
            </a:pPr>
            <a:r>
              <a:rPr lang="en-GB" sz="2100" dirty="0"/>
              <a:t>Estimation of Random &amp; Systematic Errors</a:t>
            </a:r>
          </a:p>
          <a:p>
            <a:pPr>
              <a:lnSpc>
                <a:spcPct val="90000"/>
              </a:lnSpc>
            </a:pPr>
            <a:r>
              <a:rPr lang="en-GB" sz="2100" dirty="0"/>
              <a:t>Use of Results from PT Comparisons</a:t>
            </a:r>
          </a:p>
          <a:p>
            <a:pPr>
              <a:lnSpc>
                <a:spcPct val="90000"/>
              </a:lnSpc>
            </a:pPr>
            <a:r>
              <a:rPr lang="en-GB" sz="2100" dirty="0"/>
              <a:t>Examples – Annex A &amp; B</a:t>
            </a:r>
          </a:p>
          <a:p>
            <a:pPr>
              <a:lnSpc>
                <a:spcPct val="90000"/>
              </a:lnSpc>
            </a:pPr>
            <a:endParaRPr lang="en-GB" dirty="0"/>
          </a:p>
          <a:p>
            <a:pPr>
              <a:lnSpc>
                <a:spcPct val="90000"/>
              </a:lnSpc>
            </a:pPr>
            <a:endParaRPr lang="en-GB" dirty="0"/>
          </a:p>
        </p:txBody>
      </p:sp>
    </p:spTree>
    <p:extLst>
      <p:ext uri="{BB962C8B-B14F-4D97-AF65-F5344CB8AC3E}">
        <p14:creationId xmlns:p14="http://schemas.microsoft.com/office/powerpoint/2010/main" val="3105448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156765A-F5A8-4C06-AA3F-C2BD69B13BC1}"/>
              </a:ext>
            </a:extLst>
          </p:cNvPr>
          <p:cNvSpPr>
            <a:spLocks noGrp="1"/>
          </p:cNvSpPr>
          <p:nvPr>
            <p:ph type="title"/>
          </p:nvPr>
        </p:nvSpPr>
        <p:spPr/>
        <p:txBody>
          <a:bodyPr>
            <a:normAutofit/>
          </a:bodyPr>
          <a:lstStyle/>
          <a:p>
            <a:r>
              <a:rPr lang="en-GB" sz="2400" dirty="0"/>
              <a:t>EU REGULATIONS 2017</a:t>
            </a:r>
          </a:p>
        </p:txBody>
      </p:sp>
      <p:sp>
        <p:nvSpPr>
          <p:cNvPr id="3" name="Footer Placeholder 2">
            <a:extLst>
              <a:ext uri="{FF2B5EF4-FFF2-40B4-BE49-F238E27FC236}">
                <a16:creationId xmlns:a16="http://schemas.microsoft.com/office/drawing/2014/main" xmlns="" id="{9BFA5F7A-075C-4D3A-A26D-CC2033743B5C}"/>
              </a:ext>
            </a:extLst>
          </p:cNvPr>
          <p:cNvSpPr>
            <a:spLocks noGrp="1"/>
          </p:cNvSpPr>
          <p:nvPr>
            <p:ph type="ftr" sz="quarter" idx="11"/>
          </p:nvPr>
        </p:nvSpPr>
        <p:spPr>
          <a:xfrm>
            <a:off x="131710" y="4808136"/>
            <a:ext cx="3754490" cy="274320"/>
          </a:xfrm>
        </p:spPr>
        <p:txBody>
          <a:bodyPr/>
          <a:lstStyle/>
          <a:p>
            <a:r>
              <a:rPr lang="en-GB" sz="900" dirty="0"/>
              <a:t>Les Coveney, INAB Calibration &amp; Uncertainty Day, 18th June 2018</a:t>
            </a:r>
            <a:endParaRPr lang="en-US" sz="900" dirty="0"/>
          </a:p>
        </p:txBody>
      </p:sp>
      <p:sp>
        <p:nvSpPr>
          <p:cNvPr id="4" name="Content Placeholder 3">
            <a:extLst>
              <a:ext uri="{FF2B5EF4-FFF2-40B4-BE49-F238E27FC236}">
                <a16:creationId xmlns:a16="http://schemas.microsoft.com/office/drawing/2014/main" xmlns="" id="{17893B5B-AA40-4B1F-AB77-68074B1855EC}"/>
              </a:ext>
            </a:extLst>
          </p:cNvPr>
          <p:cNvSpPr>
            <a:spLocks noGrp="1"/>
          </p:cNvSpPr>
          <p:nvPr>
            <p:ph sz="quarter" idx="1"/>
          </p:nvPr>
        </p:nvSpPr>
        <p:spPr/>
        <p:txBody>
          <a:bodyPr>
            <a:normAutofit fontScale="85000" lnSpcReduction="20000"/>
          </a:bodyPr>
          <a:lstStyle/>
          <a:p>
            <a:r>
              <a:rPr lang="en-GB" sz="2100" dirty="0"/>
              <a:t>European Union (Drinking Water) (Amendment) Regulations 2017 (SI 464 2017)</a:t>
            </a:r>
          </a:p>
          <a:p>
            <a:r>
              <a:rPr lang="en-GB" sz="2100" dirty="0"/>
              <a:t>Changed the way the suitability of test methods for water quality must be evaluated e.g.:</a:t>
            </a:r>
          </a:p>
          <a:p>
            <a:endParaRPr lang="en-GB" sz="2100" dirty="0"/>
          </a:p>
          <a:p>
            <a:endParaRPr lang="en-GB" sz="2100" dirty="0"/>
          </a:p>
          <a:p>
            <a:endParaRPr lang="en-GB" sz="2100" dirty="0"/>
          </a:p>
          <a:p>
            <a:endParaRPr lang="en-GB" sz="2100" dirty="0"/>
          </a:p>
          <a:p>
            <a:endParaRPr lang="en-GB" sz="2100" dirty="0"/>
          </a:p>
          <a:p>
            <a:endParaRPr lang="en-GB" sz="2100" dirty="0"/>
          </a:p>
          <a:p>
            <a:r>
              <a:rPr lang="en-GB" sz="2100" dirty="0"/>
              <a:t>Accredited laboratories will have to demonstrate that they have verified their methods in the revised terms within the deadline to continue meeting the requirements of ISO 17025</a:t>
            </a:r>
          </a:p>
          <a:p>
            <a:pPr marL="0" indent="0">
              <a:buNone/>
            </a:pPr>
            <a:endParaRPr lang="en-GB" sz="2100" dirty="0"/>
          </a:p>
          <a:p>
            <a:endParaRPr lang="en-GB" dirty="0"/>
          </a:p>
        </p:txBody>
      </p:sp>
      <p:graphicFrame>
        <p:nvGraphicFramePr>
          <p:cNvPr id="5" name="Table 4">
            <a:extLst>
              <a:ext uri="{FF2B5EF4-FFF2-40B4-BE49-F238E27FC236}">
                <a16:creationId xmlns:a16="http://schemas.microsoft.com/office/drawing/2014/main" xmlns="" id="{2982EEDA-3F38-405D-9031-A5BE96EB3930}"/>
              </a:ext>
            </a:extLst>
          </p:cNvPr>
          <p:cNvGraphicFramePr>
            <a:graphicFrameLocks noGrp="1"/>
          </p:cNvGraphicFramePr>
          <p:nvPr>
            <p:extLst>
              <p:ext uri="{D42A27DB-BD31-4B8C-83A1-F6EECF244321}">
                <p14:modId xmlns:p14="http://schemas.microsoft.com/office/powerpoint/2010/main" val="2546552098"/>
              </p:ext>
            </p:extLst>
          </p:nvPr>
        </p:nvGraphicFramePr>
        <p:xfrm>
          <a:off x="1483560" y="1964561"/>
          <a:ext cx="6072390" cy="1623060"/>
        </p:xfrm>
        <a:graphic>
          <a:graphicData uri="http://schemas.openxmlformats.org/drawingml/2006/table">
            <a:tbl>
              <a:tblPr firstRow="1" bandRow="1">
                <a:tableStyleId>{5C22544A-7EE6-4342-B048-85BDC9FD1C3A}</a:tableStyleId>
              </a:tblPr>
              <a:tblGrid>
                <a:gridCol w="1214478">
                  <a:extLst>
                    <a:ext uri="{9D8B030D-6E8A-4147-A177-3AD203B41FA5}">
                      <a16:colId xmlns:a16="http://schemas.microsoft.com/office/drawing/2014/main" xmlns="" val="512513512"/>
                    </a:ext>
                  </a:extLst>
                </a:gridCol>
                <a:gridCol w="1214478">
                  <a:extLst>
                    <a:ext uri="{9D8B030D-6E8A-4147-A177-3AD203B41FA5}">
                      <a16:colId xmlns:a16="http://schemas.microsoft.com/office/drawing/2014/main" xmlns="" val="3961994869"/>
                    </a:ext>
                  </a:extLst>
                </a:gridCol>
                <a:gridCol w="1214478">
                  <a:extLst>
                    <a:ext uri="{9D8B030D-6E8A-4147-A177-3AD203B41FA5}">
                      <a16:colId xmlns:a16="http://schemas.microsoft.com/office/drawing/2014/main" xmlns="" val="3654199157"/>
                    </a:ext>
                  </a:extLst>
                </a:gridCol>
                <a:gridCol w="1214478">
                  <a:extLst>
                    <a:ext uri="{9D8B030D-6E8A-4147-A177-3AD203B41FA5}">
                      <a16:colId xmlns:a16="http://schemas.microsoft.com/office/drawing/2014/main" xmlns="" val="2836619395"/>
                    </a:ext>
                  </a:extLst>
                </a:gridCol>
                <a:gridCol w="1214478">
                  <a:extLst>
                    <a:ext uri="{9D8B030D-6E8A-4147-A177-3AD203B41FA5}">
                      <a16:colId xmlns:a16="http://schemas.microsoft.com/office/drawing/2014/main" xmlns="" val="898935214"/>
                    </a:ext>
                  </a:extLst>
                </a:gridCol>
              </a:tblGrid>
              <a:tr h="278130">
                <a:tc>
                  <a:txBody>
                    <a:bodyPr/>
                    <a:lstStyle/>
                    <a:p>
                      <a:r>
                        <a:rPr lang="en-GB" sz="1400" dirty="0"/>
                        <a:t>Parameter</a:t>
                      </a:r>
                    </a:p>
                  </a:txBody>
                  <a:tcPr marL="68580" marR="68580" marT="34290" marB="34290"/>
                </a:tc>
                <a:tc>
                  <a:txBody>
                    <a:bodyPr/>
                    <a:lstStyle/>
                    <a:p>
                      <a:r>
                        <a:rPr lang="en-GB" sz="1400" dirty="0"/>
                        <a:t>Trueness</a:t>
                      </a:r>
                    </a:p>
                  </a:txBody>
                  <a:tcPr marL="68580" marR="68580" marT="34290" marB="34290"/>
                </a:tc>
                <a:tc>
                  <a:txBody>
                    <a:bodyPr/>
                    <a:lstStyle/>
                    <a:p>
                      <a:r>
                        <a:rPr lang="en-GB" sz="1400" dirty="0"/>
                        <a:t>Precision</a:t>
                      </a:r>
                    </a:p>
                  </a:txBody>
                  <a:tcPr marL="68580" marR="68580" marT="34290" marB="34290"/>
                </a:tc>
                <a:tc>
                  <a:txBody>
                    <a:bodyPr/>
                    <a:lstStyle/>
                    <a:p>
                      <a:r>
                        <a:rPr lang="en-GB" sz="1400" dirty="0"/>
                        <a:t>LOD</a:t>
                      </a:r>
                    </a:p>
                  </a:txBody>
                  <a:tcPr marL="68580" marR="68580" marT="34290" marB="34290"/>
                </a:tc>
                <a:tc>
                  <a:txBody>
                    <a:bodyPr/>
                    <a:lstStyle/>
                    <a:p>
                      <a:r>
                        <a:rPr lang="en-GB" sz="1400" dirty="0"/>
                        <a:t>Uncertainty </a:t>
                      </a:r>
                    </a:p>
                  </a:txBody>
                  <a:tcPr marL="68580" marR="68580" marT="34290" marB="34290"/>
                </a:tc>
                <a:extLst>
                  <a:ext uri="{0D108BD9-81ED-4DB2-BD59-A6C34878D82A}">
                    <a16:rowId xmlns:a16="http://schemas.microsoft.com/office/drawing/2014/main" xmlns="" val="676669666"/>
                  </a:ext>
                </a:extLst>
              </a:tr>
              <a:tr h="278130">
                <a:tc gridSpan="5">
                  <a:txBody>
                    <a:bodyPr/>
                    <a:lstStyle/>
                    <a:p>
                      <a:r>
                        <a:rPr lang="en-GB" sz="1400" dirty="0"/>
                        <a:t>Until 31</a:t>
                      </a:r>
                      <a:r>
                        <a:rPr lang="en-GB" sz="1400" baseline="30000" dirty="0"/>
                        <a:t>st</a:t>
                      </a:r>
                      <a:r>
                        <a:rPr lang="en-GB" sz="1400" dirty="0"/>
                        <a:t> December 2019</a:t>
                      </a:r>
                    </a:p>
                  </a:txBody>
                  <a:tcPr marL="68580" marR="68580" marT="34290" marB="34290"/>
                </a:tc>
                <a:tc hMerge="1">
                  <a:txBody>
                    <a:bodyPr/>
                    <a:lstStyle/>
                    <a:p>
                      <a:endParaRPr lang="en-GB" dirty="0"/>
                    </a:p>
                  </a:txBody>
                  <a:tcPr/>
                </a:tc>
                <a:tc hMerge="1">
                  <a:txBody>
                    <a:bodyPr/>
                    <a:lstStyle/>
                    <a:p>
                      <a:endParaRPr lang="en-GB" dirty="0"/>
                    </a:p>
                  </a:txBody>
                  <a:tcPr/>
                </a:tc>
                <a:tc hMerge="1">
                  <a:txBody>
                    <a:bodyPr/>
                    <a:lstStyle/>
                    <a:p>
                      <a:endParaRPr lang="en-GB" dirty="0"/>
                    </a:p>
                  </a:txBody>
                  <a:tcPr/>
                </a:tc>
                <a:tc hMerge="1">
                  <a:txBody>
                    <a:bodyPr/>
                    <a:lstStyle/>
                    <a:p>
                      <a:endParaRPr lang="en-GB" dirty="0"/>
                    </a:p>
                  </a:txBody>
                  <a:tcPr/>
                </a:tc>
                <a:extLst>
                  <a:ext uri="{0D108BD9-81ED-4DB2-BD59-A6C34878D82A}">
                    <a16:rowId xmlns:a16="http://schemas.microsoft.com/office/drawing/2014/main" xmlns="" val="2048164621"/>
                  </a:ext>
                </a:extLst>
              </a:tr>
              <a:tr h="278130">
                <a:tc>
                  <a:txBody>
                    <a:bodyPr/>
                    <a:lstStyle/>
                    <a:p>
                      <a:r>
                        <a:rPr lang="en-GB" sz="1400" dirty="0"/>
                        <a:t>Copper</a:t>
                      </a:r>
                    </a:p>
                  </a:txBody>
                  <a:tcPr marL="68580" marR="68580" marT="34290" marB="34290"/>
                </a:tc>
                <a:tc>
                  <a:txBody>
                    <a:bodyPr/>
                    <a:lstStyle/>
                    <a:p>
                      <a:r>
                        <a:rPr lang="en-GB" sz="1400" dirty="0"/>
                        <a:t>10% PV</a:t>
                      </a:r>
                    </a:p>
                  </a:txBody>
                  <a:tcPr marL="68580" marR="68580" marT="34290" marB="34290"/>
                </a:tc>
                <a:tc>
                  <a:txBody>
                    <a:bodyPr/>
                    <a:lstStyle/>
                    <a:p>
                      <a:r>
                        <a:rPr lang="en-GB" sz="1400" dirty="0"/>
                        <a:t>10% PV</a:t>
                      </a:r>
                    </a:p>
                  </a:txBody>
                  <a:tcPr marL="68580" marR="68580" marT="34290" marB="34290"/>
                </a:tc>
                <a:tc>
                  <a:txBody>
                    <a:bodyPr/>
                    <a:lstStyle/>
                    <a:p>
                      <a:r>
                        <a:rPr lang="en-GB" sz="1400" dirty="0"/>
                        <a:t>10% PV</a:t>
                      </a:r>
                    </a:p>
                  </a:txBody>
                  <a:tcPr marL="68580" marR="68580" marT="34290" marB="34290"/>
                </a:tc>
                <a:tc>
                  <a:txBody>
                    <a:bodyPr/>
                    <a:lstStyle/>
                    <a:p>
                      <a:endParaRPr lang="en-GB" sz="1400" dirty="0"/>
                    </a:p>
                  </a:txBody>
                  <a:tcPr marL="68580" marR="68580" marT="34290" marB="34290"/>
                </a:tc>
                <a:extLst>
                  <a:ext uri="{0D108BD9-81ED-4DB2-BD59-A6C34878D82A}">
                    <a16:rowId xmlns:a16="http://schemas.microsoft.com/office/drawing/2014/main" xmlns="" val="2681784576"/>
                  </a:ext>
                </a:extLst>
              </a:tr>
              <a:tr h="278130">
                <a:tc gridSpan="5">
                  <a:txBody>
                    <a:bodyPr/>
                    <a:lstStyle/>
                    <a:p>
                      <a:r>
                        <a:rPr lang="en-GB" sz="1400" dirty="0"/>
                        <a:t>After 31</a:t>
                      </a:r>
                      <a:r>
                        <a:rPr lang="en-GB" sz="1400" baseline="30000" dirty="0"/>
                        <a:t>st</a:t>
                      </a:r>
                      <a:r>
                        <a:rPr lang="en-GB" sz="1400" dirty="0"/>
                        <a:t> December 2019</a:t>
                      </a:r>
                    </a:p>
                  </a:txBody>
                  <a:tcPr marL="68580" marR="68580" marT="34290" marB="34290"/>
                </a:tc>
                <a:tc hMerge="1">
                  <a:txBody>
                    <a:bodyPr/>
                    <a:lstStyle/>
                    <a:p>
                      <a:endParaRPr lang="en-GB" dirty="0"/>
                    </a:p>
                  </a:txBody>
                  <a:tcPr/>
                </a:tc>
                <a:tc hMerge="1">
                  <a:txBody>
                    <a:bodyPr/>
                    <a:lstStyle/>
                    <a:p>
                      <a:endParaRPr lang="en-GB" dirty="0"/>
                    </a:p>
                  </a:txBody>
                  <a:tcPr/>
                </a:tc>
                <a:tc hMerge="1">
                  <a:txBody>
                    <a:bodyPr/>
                    <a:lstStyle/>
                    <a:p>
                      <a:endParaRPr lang="en-GB" dirty="0"/>
                    </a:p>
                  </a:txBody>
                  <a:tcPr/>
                </a:tc>
                <a:tc hMerge="1">
                  <a:txBody>
                    <a:bodyPr/>
                    <a:lstStyle/>
                    <a:p>
                      <a:endParaRPr lang="en-GB" dirty="0"/>
                    </a:p>
                  </a:txBody>
                  <a:tcPr/>
                </a:tc>
                <a:extLst>
                  <a:ext uri="{0D108BD9-81ED-4DB2-BD59-A6C34878D82A}">
                    <a16:rowId xmlns:a16="http://schemas.microsoft.com/office/drawing/2014/main" xmlns="" val="2275486109"/>
                  </a:ext>
                </a:extLst>
              </a:tr>
              <a:tr h="278130">
                <a:tc>
                  <a:txBody>
                    <a:bodyPr/>
                    <a:lstStyle/>
                    <a:p>
                      <a:r>
                        <a:rPr lang="en-GB" sz="1400" dirty="0"/>
                        <a:t>Copper</a:t>
                      </a:r>
                    </a:p>
                  </a:txBody>
                  <a:tcPr marL="68580" marR="68580" marT="34290" marB="34290"/>
                </a:tc>
                <a:tc>
                  <a:txBody>
                    <a:bodyPr/>
                    <a:lstStyle/>
                    <a:p>
                      <a:endParaRPr lang="en-GB" sz="1400" dirty="0"/>
                    </a:p>
                  </a:txBody>
                  <a:tcPr marL="68580" marR="68580" marT="34290" marB="34290"/>
                </a:tc>
                <a:tc>
                  <a:txBody>
                    <a:bodyPr/>
                    <a:lstStyle/>
                    <a:p>
                      <a:endParaRPr lang="en-GB" sz="1400" dirty="0"/>
                    </a:p>
                  </a:txBody>
                  <a:tcPr marL="68580" marR="68580" marT="34290" marB="34290"/>
                </a:tc>
                <a:tc>
                  <a:txBody>
                    <a:bodyPr/>
                    <a:lstStyle/>
                    <a:p>
                      <a:r>
                        <a:rPr lang="en-GB" sz="1400" dirty="0"/>
                        <a:t>30% PV</a:t>
                      </a:r>
                    </a:p>
                  </a:txBody>
                  <a:tcPr marL="68580" marR="68580" marT="34290" marB="34290"/>
                </a:tc>
                <a:tc>
                  <a:txBody>
                    <a:bodyPr/>
                    <a:lstStyle/>
                    <a:p>
                      <a:r>
                        <a:rPr lang="en-GB" sz="1400" dirty="0"/>
                        <a:t>25% PV</a:t>
                      </a:r>
                    </a:p>
                  </a:txBody>
                  <a:tcPr marL="68580" marR="68580" marT="34290" marB="34290"/>
                </a:tc>
                <a:extLst>
                  <a:ext uri="{0D108BD9-81ED-4DB2-BD59-A6C34878D82A}">
                    <a16:rowId xmlns:a16="http://schemas.microsoft.com/office/drawing/2014/main" xmlns="" val="1578576305"/>
                  </a:ext>
                </a:extLst>
              </a:tr>
            </a:tbl>
          </a:graphicData>
        </a:graphic>
      </p:graphicFrame>
    </p:spTree>
    <p:extLst>
      <p:ext uri="{BB962C8B-B14F-4D97-AF65-F5344CB8AC3E}">
        <p14:creationId xmlns:p14="http://schemas.microsoft.com/office/powerpoint/2010/main" val="1399348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p:cTn id="7" dur="500" fill="hold"/>
                                        <p:tgtEl>
                                          <p:spTgt spid="4">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4">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4">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nodeType="clickEffect">
                                  <p:stCondLst>
                                    <p:cond delay="0"/>
                                  </p:stCondLst>
                                  <p:childTnLst>
                                    <p:set>
                                      <p:cBhvr>
                                        <p:cTn id="13" dur="1" fill="hold">
                                          <p:stCondLst>
                                            <p:cond delay="0"/>
                                          </p:stCondLst>
                                        </p:cTn>
                                        <p:tgtEl>
                                          <p:spTgt spid="4">
                                            <p:txEl>
                                              <p:pRg st="1" end="1"/>
                                            </p:txEl>
                                          </p:spTgt>
                                        </p:tgtEl>
                                        <p:attrNameLst>
                                          <p:attrName>style.visibility</p:attrName>
                                        </p:attrNameLst>
                                      </p:cBhvr>
                                      <p:to>
                                        <p:strVal val="visible"/>
                                      </p:to>
                                    </p:set>
                                    <p:anim calcmode="lin" valueType="num">
                                      <p:cBhvr>
                                        <p:cTn id="14" dur="500" fill="hold"/>
                                        <p:tgtEl>
                                          <p:spTgt spid="4">
                                            <p:txEl>
                                              <p:pRg st="1" end="1"/>
                                            </p:txEl>
                                          </p:spTgt>
                                        </p:tgtEl>
                                        <p:attrNameLst>
                                          <p:attrName>ppt_w</p:attrName>
                                        </p:attrNameLst>
                                      </p:cBhvr>
                                      <p:tavLst>
                                        <p:tav tm="0">
                                          <p:val>
                                            <p:fltVal val="0"/>
                                          </p:val>
                                        </p:tav>
                                        <p:tav tm="100000">
                                          <p:val>
                                            <p:strVal val="#ppt_w"/>
                                          </p:val>
                                        </p:tav>
                                      </p:tavLst>
                                    </p:anim>
                                    <p:anim calcmode="lin" valueType="num">
                                      <p:cBhvr>
                                        <p:cTn id="15" dur="500" fill="hold"/>
                                        <p:tgtEl>
                                          <p:spTgt spid="4">
                                            <p:txEl>
                                              <p:pRg st="1" end="1"/>
                                            </p:txEl>
                                          </p:spTgt>
                                        </p:tgtEl>
                                        <p:attrNameLst>
                                          <p:attrName>ppt_h</p:attrName>
                                        </p:attrNameLst>
                                      </p:cBhvr>
                                      <p:tavLst>
                                        <p:tav tm="0">
                                          <p:val>
                                            <p:fltVal val="0"/>
                                          </p:val>
                                        </p:tav>
                                        <p:tav tm="100000">
                                          <p:val>
                                            <p:strVal val="#ppt_h"/>
                                          </p:val>
                                        </p:tav>
                                      </p:tavLst>
                                    </p:anim>
                                    <p:animEffect transition="in" filter="fade">
                                      <p:cBhvr>
                                        <p:cTn id="16" dur="500"/>
                                        <p:tgtEl>
                                          <p:spTgt spid="4">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nodeType="clickEffect">
                                  <p:stCondLst>
                                    <p:cond delay="0"/>
                                  </p:stCondLst>
                                  <p:childTnLst>
                                    <p:set>
                                      <p:cBhvr>
                                        <p:cTn id="20" dur="1" fill="hold">
                                          <p:stCondLst>
                                            <p:cond delay="0"/>
                                          </p:stCondLst>
                                        </p:cTn>
                                        <p:tgtEl>
                                          <p:spTgt spid="5"/>
                                        </p:tgtEl>
                                        <p:attrNameLst>
                                          <p:attrName>style.visibility</p:attrName>
                                        </p:attrNameLst>
                                      </p:cBhvr>
                                      <p:to>
                                        <p:strVal val="visible"/>
                                      </p:to>
                                    </p:set>
                                    <p:anim calcmode="lin" valueType="num">
                                      <p:cBhvr>
                                        <p:cTn id="21" dur="500" fill="hold"/>
                                        <p:tgtEl>
                                          <p:spTgt spid="5"/>
                                        </p:tgtEl>
                                        <p:attrNameLst>
                                          <p:attrName>ppt_w</p:attrName>
                                        </p:attrNameLst>
                                      </p:cBhvr>
                                      <p:tavLst>
                                        <p:tav tm="0">
                                          <p:val>
                                            <p:fltVal val="0"/>
                                          </p:val>
                                        </p:tav>
                                        <p:tav tm="100000">
                                          <p:val>
                                            <p:strVal val="#ppt_w"/>
                                          </p:val>
                                        </p:tav>
                                      </p:tavLst>
                                    </p:anim>
                                    <p:anim calcmode="lin" valueType="num">
                                      <p:cBhvr>
                                        <p:cTn id="22" dur="500" fill="hold"/>
                                        <p:tgtEl>
                                          <p:spTgt spid="5"/>
                                        </p:tgtEl>
                                        <p:attrNameLst>
                                          <p:attrName>ppt_h</p:attrName>
                                        </p:attrNameLst>
                                      </p:cBhvr>
                                      <p:tavLst>
                                        <p:tav tm="0">
                                          <p:val>
                                            <p:fltVal val="0"/>
                                          </p:val>
                                        </p:tav>
                                        <p:tav tm="100000">
                                          <p:val>
                                            <p:strVal val="#ppt_h"/>
                                          </p:val>
                                        </p:tav>
                                      </p:tavLst>
                                    </p:anim>
                                    <p:animEffect transition="in" filter="fade">
                                      <p:cBhvr>
                                        <p:cTn id="23" dur="500"/>
                                        <p:tgtEl>
                                          <p:spTgt spid="5"/>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nodeType="clickEffect">
                                  <p:stCondLst>
                                    <p:cond delay="0"/>
                                  </p:stCondLst>
                                  <p:childTnLst>
                                    <p:set>
                                      <p:cBhvr>
                                        <p:cTn id="27" dur="1" fill="hold">
                                          <p:stCondLst>
                                            <p:cond delay="0"/>
                                          </p:stCondLst>
                                        </p:cTn>
                                        <p:tgtEl>
                                          <p:spTgt spid="4">
                                            <p:txEl>
                                              <p:pRg st="8" end="8"/>
                                            </p:txEl>
                                          </p:spTgt>
                                        </p:tgtEl>
                                        <p:attrNameLst>
                                          <p:attrName>style.visibility</p:attrName>
                                        </p:attrNameLst>
                                      </p:cBhvr>
                                      <p:to>
                                        <p:strVal val="visible"/>
                                      </p:to>
                                    </p:set>
                                    <p:anim calcmode="lin" valueType="num">
                                      <p:cBhvr>
                                        <p:cTn id="28" dur="500" fill="hold"/>
                                        <p:tgtEl>
                                          <p:spTgt spid="4">
                                            <p:txEl>
                                              <p:pRg st="8" end="8"/>
                                            </p:txEl>
                                          </p:spTgt>
                                        </p:tgtEl>
                                        <p:attrNameLst>
                                          <p:attrName>ppt_w</p:attrName>
                                        </p:attrNameLst>
                                      </p:cBhvr>
                                      <p:tavLst>
                                        <p:tav tm="0">
                                          <p:val>
                                            <p:fltVal val="0"/>
                                          </p:val>
                                        </p:tav>
                                        <p:tav tm="100000">
                                          <p:val>
                                            <p:strVal val="#ppt_w"/>
                                          </p:val>
                                        </p:tav>
                                      </p:tavLst>
                                    </p:anim>
                                    <p:anim calcmode="lin" valueType="num">
                                      <p:cBhvr>
                                        <p:cTn id="29" dur="500" fill="hold"/>
                                        <p:tgtEl>
                                          <p:spTgt spid="4">
                                            <p:txEl>
                                              <p:pRg st="8" end="8"/>
                                            </p:txEl>
                                          </p:spTgt>
                                        </p:tgtEl>
                                        <p:attrNameLst>
                                          <p:attrName>ppt_h</p:attrName>
                                        </p:attrNameLst>
                                      </p:cBhvr>
                                      <p:tavLst>
                                        <p:tav tm="0">
                                          <p:val>
                                            <p:fltVal val="0"/>
                                          </p:val>
                                        </p:tav>
                                        <p:tav tm="100000">
                                          <p:val>
                                            <p:strVal val="#ppt_h"/>
                                          </p:val>
                                        </p:tav>
                                      </p:tavLst>
                                    </p:anim>
                                    <p:animEffect transition="in" filter="fade">
                                      <p:cBhvr>
                                        <p:cTn id="30" dur="500"/>
                                        <p:tgtEl>
                                          <p:spTgt spid="4">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0938E84-4252-4D1F-88EA-FD2E3993A578}"/>
              </a:ext>
            </a:extLst>
          </p:cNvPr>
          <p:cNvSpPr>
            <a:spLocks noGrp="1"/>
          </p:cNvSpPr>
          <p:nvPr>
            <p:ph type="title"/>
          </p:nvPr>
        </p:nvSpPr>
        <p:spPr/>
        <p:txBody>
          <a:bodyPr>
            <a:normAutofit/>
          </a:bodyPr>
          <a:lstStyle/>
          <a:p>
            <a:r>
              <a:rPr lang="en-GB" sz="2400" dirty="0"/>
              <a:t>ISO 11352:2012</a:t>
            </a:r>
          </a:p>
        </p:txBody>
      </p:sp>
      <p:sp>
        <p:nvSpPr>
          <p:cNvPr id="3" name="Footer Placeholder 2">
            <a:extLst>
              <a:ext uri="{FF2B5EF4-FFF2-40B4-BE49-F238E27FC236}">
                <a16:creationId xmlns:a16="http://schemas.microsoft.com/office/drawing/2014/main" xmlns="" id="{514C6A4D-FE13-4272-98C8-907059909FE9}"/>
              </a:ext>
            </a:extLst>
          </p:cNvPr>
          <p:cNvSpPr>
            <a:spLocks noGrp="1"/>
          </p:cNvSpPr>
          <p:nvPr>
            <p:ph type="ftr" sz="quarter" idx="11"/>
          </p:nvPr>
        </p:nvSpPr>
        <p:spPr/>
        <p:txBody>
          <a:bodyPr/>
          <a:lstStyle/>
          <a:p>
            <a:r>
              <a:rPr lang="en-GB" sz="900" dirty="0"/>
              <a:t>Les Coveney, INAB Calibration &amp; Uncertainty Day, 18th June 2018</a:t>
            </a:r>
            <a:endParaRPr lang="en-US" sz="900" dirty="0"/>
          </a:p>
        </p:txBody>
      </p:sp>
      <p:sp>
        <p:nvSpPr>
          <p:cNvPr id="4" name="Content Placeholder 3">
            <a:extLst>
              <a:ext uri="{FF2B5EF4-FFF2-40B4-BE49-F238E27FC236}">
                <a16:creationId xmlns:a16="http://schemas.microsoft.com/office/drawing/2014/main" xmlns="" id="{D8D93B3E-8F1B-411B-BDD1-0AC31F871358}"/>
              </a:ext>
            </a:extLst>
          </p:cNvPr>
          <p:cNvSpPr>
            <a:spLocks noGrp="1"/>
          </p:cNvSpPr>
          <p:nvPr>
            <p:ph sz="quarter" idx="1"/>
          </p:nvPr>
        </p:nvSpPr>
        <p:spPr/>
        <p:txBody>
          <a:bodyPr>
            <a:normAutofit/>
          </a:bodyPr>
          <a:lstStyle/>
          <a:p>
            <a:r>
              <a:rPr lang="en-GB" sz="2100" dirty="0"/>
              <a:t>Water quality — Estimation of measurement uncertainty based on validation and quality control data</a:t>
            </a:r>
          </a:p>
          <a:p>
            <a:r>
              <a:rPr lang="en-GB" sz="2100" dirty="0"/>
              <a:t>This International Standard specifies methods for the estimation of measurement uncertainty of chemical and physicochemical methods in single laboratories based on validation data and analytical quality control results obtained within the field of water analysis.</a:t>
            </a:r>
          </a:p>
        </p:txBody>
      </p:sp>
    </p:spTree>
    <p:extLst>
      <p:ext uri="{BB962C8B-B14F-4D97-AF65-F5344CB8AC3E}">
        <p14:creationId xmlns:p14="http://schemas.microsoft.com/office/powerpoint/2010/main" val="40812516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p:cTn id="7" dur="500" fill="hold"/>
                                        <p:tgtEl>
                                          <p:spTgt spid="4">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4">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4">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4">
                                            <p:txEl>
                                              <p:pRg st="1" end="1"/>
                                            </p:txEl>
                                          </p:spTgt>
                                        </p:tgtEl>
                                        <p:attrNameLst>
                                          <p:attrName>style.visibility</p:attrName>
                                        </p:attrNameLst>
                                      </p:cBhvr>
                                      <p:to>
                                        <p:strVal val="visible"/>
                                      </p:to>
                                    </p:set>
                                    <p:anim calcmode="lin" valueType="num">
                                      <p:cBhvr>
                                        <p:cTn id="14" dur="500" fill="hold"/>
                                        <p:tgtEl>
                                          <p:spTgt spid="4">
                                            <p:txEl>
                                              <p:pRg st="1" end="1"/>
                                            </p:txEl>
                                          </p:spTgt>
                                        </p:tgtEl>
                                        <p:attrNameLst>
                                          <p:attrName>ppt_w</p:attrName>
                                        </p:attrNameLst>
                                      </p:cBhvr>
                                      <p:tavLst>
                                        <p:tav tm="0">
                                          <p:val>
                                            <p:fltVal val="0"/>
                                          </p:val>
                                        </p:tav>
                                        <p:tav tm="100000">
                                          <p:val>
                                            <p:strVal val="#ppt_w"/>
                                          </p:val>
                                        </p:tav>
                                      </p:tavLst>
                                    </p:anim>
                                    <p:anim calcmode="lin" valueType="num">
                                      <p:cBhvr>
                                        <p:cTn id="15" dur="500" fill="hold"/>
                                        <p:tgtEl>
                                          <p:spTgt spid="4">
                                            <p:txEl>
                                              <p:pRg st="1" end="1"/>
                                            </p:txEl>
                                          </p:spTgt>
                                        </p:tgtEl>
                                        <p:attrNameLst>
                                          <p:attrName>ppt_h</p:attrName>
                                        </p:attrNameLst>
                                      </p:cBhvr>
                                      <p:tavLst>
                                        <p:tav tm="0">
                                          <p:val>
                                            <p:fltVal val="0"/>
                                          </p:val>
                                        </p:tav>
                                        <p:tav tm="100000">
                                          <p:val>
                                            <p:strVal val="#ppt_h"/>
                                          </p:val>
                                        </p:tav>
                                      </p:tavLst>
                                    </p:anim>
                                    <p:animEffect transition="in" filter="fade">
                                      <p:cBhvr>
                                        <p:cTn id="16" dur="500"/>
                                        <p:tgtEl>
                                          <p:spTgt spid="4">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46E6CCB-16AF-4F3E-809D-AB6B6987F24C}"/>
              </a:ext>
            </a:extLst>
          </p:cNvPr>
          <p:cNvSpPr>
            <a:spLocks noGrp="1"/>
          </p:cNvSpPr>
          <p:nvPr>
            <p:ph type="title"/>
          </p:nvPr>
        </p:nvSpPr>
        <p:spPr/>
        <p:txBody>
          <a:bodyPr>
            <a:normAutofit/>
          </a:bodyPr>
          <a:lstStyle/>
          <a:p>
            <a:r>
              <a:rPr lang="en-GB" sz="2100" dirty="0"/>
              <a:t>Estimation of Random &amp; Systematic Errors</a:t>
            </a:r>
          </a:p>
        </p:txBody>
      </p:sp>
      <p:sp>
        <p:nvSpPr>
          <p:cNvPr id="3" name="Footer Placeholder 2">
            <a:extLst>
              <a:ext uri="{FF2B5EF4-FFF2-40B4-BE49-F238E27FC236}">
                <a16:creationId xmlns:a16="http://schemas.microsoft.com/office/drawing/2014/main" xmlns="" id="{6B56AB9C-5F2C-4463-825C-35876A751C9A}"/>
              </a:ext>
            </a:extLst>
          </p:cNvPr>
          <p:cNvSpPr>
            <a:spLocks noGrp="1"/>
          </p:cNvSpPr>
          <p:nvPr>
            <p:ph type="ftr" sz="quarter" idx="11"/>
          </p:nvPr>
        </p:nvSpPr>
        <p:spPr/>
        <p:txBody>
          <a:bodyPr/>
          <a:lstStyle/>
          <a:p>
            <a:r>
              <a:rPr lang="en-GB" sz="900" dirty="0"/>
              <a:t>Les Coveney, INAB Calibration &amp; Uncertainty Day, 18th June 2018</a:t>
            </a:r>
            <a:endParaRPr lang="en-US" sz="900" dirty="0"/>
          </a:p>
        </p:txBody>
      </p:sp>
      <mc:AlternateContent xmlns:mc="http://schemas.openxmlformats.org/markup-compatibility/2006" xmlns:a14="http://schemas.microsoft.com/office/drawing/2010/main">
        <mc:Choice Requires="a14">
          <p:sp>
            <p:nvSpPr>
              <p:cNvPr id="4" name="Content Placeholder 3">
                <a:extLst>
                  <a:ext uri="{FF2B5EF4-FFF2-40B4-BE49-F238E27FC236}">
                    <a16:creationId xmlns:a16="http://schemas.microsoft.com/office/drawing/2014/main" xmlns="" id="{B986ABD8-F006-483E-904C-BBA9E38CDF10}"/>
                  </a:ext>
                </a:extLst>
              </p:cNvPr>
              <p:cNvSpPr>
                <a:spLocks noGrp="1"/>
              </p:cNvSpPr>
              <p:nvPr>
                <p:ph sz="quarter" idx="1"/>
              </p:nvPr>
            </p:nvSpPr>
            <p:spPr/>
            <p:txBody>
              <a:bodyPr/>
              <a:lstStyle/>
              <a:p>
                <a:r>
                  <a:rPr lang="en-GB" sz="2100" dirty="0"/>
                  <a:t>Uses the simple model for estimating combined standard uncertainty:</a:t>
                </a:r>
              </a:p>
              <a:p>
                <a:pPr marL="0" indent="0">
                  <a:buNone/>
                </a:pPr>
                <a14:m>
                  <m:oMathPara xmlns:m="http://schemas.openxmlformats.org/officeDocument/2006/math">
                    <m:oMathParaPr>
                      <m:jc m:val="centerGroup"/>
                    </m:oMathParaPr>
                    <m:oMath xmlns:m="http://schemas.openxmlformats.org/officeDocument/2006/math">
                      <m:sSub>
                        <m:sSubPr>
                          <m:ctrlPr>
                            <a:rPr lang="en-GB" sz="2100" i="1">
                              <a:latin typeface="Cambria Math"/>
                            </a:rPr>
                          </m:ctrlPr>
                        </m:sSubPr>
                        <m:e>
                          <m:r>
                            <a:rPr lang="en-GB" sz="2100" i="1">
                              <a:latin typeface="Cambria Math"/>
                            </a:rPr>
                            <m:t>𝑢</m:t>
                          </m:r>
                        </m:e>
                        <m:sub>
                          <m:r>
                            <a:rPr lang="en-GB" sz="2100" i="1">
                              <a:latin typeface="Cambria Math"/>
                            </a:rPr>
                            <m:t>𝑐</m:t>
                          </m:r>
                        </m:sub>
                      </m:sSub>
                      <m:r>
                        <a:rPr lang="en-GB" sz="2100" i="1">
                          <a:latin typeface="Cambria Math"/>
                        </a:rPr>
                        <m:t>=</m:t>
                      </m:r>
                      <m:rad>
                        <m:radPr>
                          <m:degHide m:val="on"/>
                          <m:ctrlPr>
                            <a:rPr lang="en-GB" sz="2100" i="1">
                              <a:latin typeface="Cambria Math"/>
                            </a:rPr>
                          </m:ctrlPr>
                        </m:radPr>
                        <m:deg/>
                        <m:e>
                          <m:sSubSup>
                            <m:sSubSupPr>
                              <m:ctrlPr>
                                <a:rPr lang="en-GB" sz="2100" i="1">
                                  <a:latin typeface="Cambria Math"/>
                                </a:rPr>
                              </m:ctrlPr>
                            </m:sSubSupPr>
                            <m:e>
                              <m:r>
                                <a:rPr lang="en-GB" sz="2100" i="1">
                                  <a:latin typeface="Cambria Math"/>
                                </a:rPr>
                                <m:t>𝑢</m:t>
                              </m:r>
                            </m:e>
                            <m:sub>
                              <m:r>
                                <a:rPr lang="en-GB" sz="2100" i="1">
                                  <a:latin typeface="Cambria Math"/>
                                </a:rPr>
                                <m:t>𝑅𝑤</m:t>
                              </m:r>
                            </m:sub>
                            <m:sup>
                              <m:r>
                                <a:rPr lang="en-GB" sz="2100" i="1">
                                  <a:latin typeface="Cambria Math"/>
                                </a:rPr>
                                <m:t>2</m:t>
                              </m:r>
                            </m:sup>
                          </m:sSubSup>
                          <m:r>
                            <a:rPr lang="en-GB" sz="2100" i="1">
                              <a:latin typeface="Cambria Math"/>
                            </a:rPr>
                            <m:t>+</m:t>
                          </m:r>
                          <m:sSubSup>
                            <m:sSubSupPr>
                              <m:ctrlPr>
                                <a:rPr lang="en-GB" sz="2100" i="1">
                                  <a:latin typeface="Cambria Math"/>
                                </a:rPr>
                              </m:ctrlPr>
                            </m:sSubSupPr>
                            <m:e>
                              <m:r>
                                <a:rPr lang="en-GB" sz="2100" i="1">
                                  <a:latin typeface="Cambria Math"/>
                                </a:rPr>
                                <m:t>𝑢</m:t>
                              </m:r>
                            </m:e>
                            <m:sub>
                              <m:r>
                                <a:rPr lang="en-GB" sz="2100" i="1">
                                  <a:latin typeface="Cambria Math"/>
                                </a:rPr>
                                <m:t>𝑏</m:t>
                              </m:r>
                            </m:sub>
                            <m:sup>
                              <m:r>
                                <a:rPr lang="en-GB" sz="2100" i="1">
                                  <a:latin typeface="Cambria Math"/>
                                </a:rPr>
                                <m:t>2</m:t>
                              </m:r>
                            </m:sup>
                          </m:sSubSup>
                        </m:e>
                      </m:rad>
                    </m:oMath>
                  </m:oMathPara>
                </a14:m>
                <a:endParaRPr lang="en-GB" sz="2100" dirty="0"/>
              </a:p>
              <a:p>
                <a:pPr marL="0" indent="0">
                  <a:buNone/>
                </a:pPr>
                <a:endParaRPr lang="en-GB" dirty="0"/>
              </a:p>
            </p:txBody>
          </p:sp>
        </mc:Choice>
        <mc:Fallback xmlns="">
          <p:sp>
            <p:nvSpPr>
              <p:cNvPr id="4" name="Content Placeholder 3">
                <a:extLst>
                  <a:ext uri="{FF2B5EF4-FFF2-40B4-BE49-F238E27FC236}">
                    <a16:creationId xmlns:a16="http://schemas.microsoft.com/office/drawing/2014/main" id="{B986ABD8-F006-483E-904C-BBA9E38CDF10}"/>
                  </a:ext>
                </a:extLst>
              </p:cNvPr>
              <p:cNvSpPr>
                <a:spLocks noGrp="1" noRot="1" noChangeAspect="1" noMove="1" noResize="1" noEditPoints="1" noAdjustHandles="1" noChangeArrowheads="1" noChangeShapeType="1" noTextEdit="1"/>
              </p:cNvSpPr>
              <p:nvPr>
                <p:ph sz="quarter" idx="1"/>
              </p:nvPr>
            </p:nvSpPr>
            <p:spPr>
              <a:blipFill>
                <a:blip r:embed="rId2"/>
                <a:stretch>
                  <a:fillRect l="-645" t="-1467"/>
                </a:stretch>
              </a:blipFill>
            </p:spPr>
            <p:txBody>
              <a:bodyPr/>
              <a:lstStyle/>
              <a:p>
                <a:r>
                  <a:rPr lang="en-GB">
                    <a:noFill/>
                  </a:rPr>
                  <a:t> </a:t>
                </a:r>
              </a:p>
            </p:txBody>
          </p:sp>
        </mc:Fallback>
      </mc:AlternateContent>
      <p:graphicFrame>
        <p:nvGraphicFramePr>
          <p:cNvPr id="6" name="Table 5">
            <a:extLst>
              <a:ext uri="{FF2B5EF4-FFF2-40B4-BE49-F238E27FC236}">
                <a16:creationId xmlns:a16="http://schemas.microsoft.com/office/drawing/2014/main" xmlns="" id="{F8DD151A-BFF1-43D4-8573-0CD0002FB0AE}"/>
              </a:ext>
            </a:extLst>
          </p:cNvPr>
          <p:cNvGraphicFramePr>
            <a:graphicFrameLocks noGrp="1"/>
          </p:cNvGraphicFramePr>
          <p:nvPr>
            <p:extLst>
              <p:ext uri="{D42A27DB-BD31-4B8C-83A1-F6EECF244321}">
                <p14:modId xmlns:p14="http://schemas.microsoft.com/office/powerpoint/2010/main" val="3831760568"/>
              </p:ext>
            </p:extLst>
          </p:nvPr>
        </p:nvGraphicFramePr>
        <p:xfrm>
          <a:off x="1217127" y="2688659"/>
          <a:ext cx="6214668" cy="1767840"/>
        </p:xfrm>
        <a:graphic>
          <a:graphicData uri="http://schemas.openxmlformats.org/drawingml/2006/table">
            <a:tbl>
              <a:tblPr firstRow="1" bandRow="1">
                <a:tableStyleId>{5C22544A-7EE6-4342-B048-85BDC9FD1C3A}</a:tableStyleId>
              </a:tblPr>
              <a:tblGrid>
                <a:gridCol w="3107334">
                  <a:extLst>
                    <a:ext uri="{9D8B030D-6E8A-4147-A177-3AD203B41FA5}">
                      <a16:colId xmlns:a16="http://schemas.microsoft.com/office/drawing/2014/main" xmlns="" val="1680936346"/>
                    </a:ext>
                  </a:extLst>
                </a:gridCol>
                <a:gridCol w="3107334">
                  <a:extLst>
                    <a:ext uri="{9D8B030D-6E8A-4147-A177-3AD203B41FA5}">
                      <a16:colId xmlns:a16="http://schemas.microsoft.com/office/drawing/2014/main" xmlns="" val="3690052249"/>
                    </a:ext>
                  </a:extLst>
                </a:gridCol>
              </a:tblGrid>
              <a:tr h="278130">
                <a:tc>
                  <a:txBody>
                    <a:bodyPr/>
                    <a:lstStyle/>
                    <a:p>
                      <a:r>
                        <a:rPr lang="en-GB" sz="1400" dirty="0"/>
                        <a:t>Random (Precision)</a:t>
                      </a:r>
                    </a:p>
                  </a:txBody>
                  <a:tcPr marL="68580" marR="68580" marT="34290" marB="34290"/>
                </a:tc>
                <a:tc>
                  <a:txBody>
                    <a:bodyPr/>
                    <a:lstStyle/>
                    <a:p>
                      <a:r>
                        <a:rPr lang="en-GB" sz="1400" dirty="0"/>
                        <a:t>Systematic (Bias)</a:t>
                      </a:r>
                    </a:p>
                  </a:txBody>
                  <a:tcPr marL="68580" marR="68580" marT="34290" marB="34290"/>
                </a:tc>
                <a:extLst>
                  <a:ext uri="{0D108BD9-81ED-4DB2-BD59-A6C34878D82A}">
                    <a16:rowId xmlns:a16="http://schemas.microsoft.com/office/drawing/2014/main" xmlns="" val="163148628"/>
                  </a:ext>
                </a:extLst>
              </a:tr>
              <a:tr h="480060">
                <a:tc>
                  <a:txBody>
                    <a:bodyPr/>
                    <a:lstStyle/>
                    <a:p>
                      <a:r>
                        <a:rPr lang="en-GB" sz="1400" dirty="0"/>
                        <a:t>Stable control material covering whole of analytical process</a:t>
                      </a:r>
                    </a:p>
                  </a:txBody>
                  <a:tcPr marL="68580" marR="68580" marT="34290" marB="34290"/>
                </a:tc>
                <a:tc>
                  <a:txBody>
                    <a:bodyPr/>
                    <a:lstStyle/>
                    <a:p>
                      <a:r>
                        <a:rPr lang="en-GB" sz="1400" dirty="0"/>
                        <a:t>Suitable reference materials (matrix, concentration)</a:t>
                      </a:r>
                    </a:p>
                  </a:txBody>
                  <a:tcPr marL="68580" marR="68580" marT="34290" marB="34290"/>
                </a:tc>
                <a:extLst>
                  <a:ext uri="{0D108BD9-81ED-4DB2-BD59-A6C34878D82A}">
                    <a16:rowId xmlns:a16="http://schemas.microsoft.com/office/drawing/2014/main" xmlns="" val="4047211961"/>
                  </a:ext>
                </a:extLst>
              </a:tr>
              <a:tr h="480060">
                <a:tc>
                  <a:txBody>
                    <a:bodyPr/>
                    <a:lstStyle/>
                    <a:p>
                      <a:r>
                        <a:rPr lang="en-GB" sz="1400" dirty="0"/>
                        <a:t>Stable synthetic control sample</a:t>
                      </a:r>
                    </a:p>
                  </a:txBody>
                  <a:tcPr marL="68580" marR="68580" marT="34290" marB="34290"/>
                </a:tc>
                <a:tc>
                  <a:txBody>
                    <a:bodyPr/>
                    <a:lstStyle/>
                    <a:p>
                      <a:r>
                        <a:rPr lang="en-GB" sz="1400" dirty="0"/>
                        <a:t>At least 6 samples analysed in PT schemes</a:t>
                      </a:r>
                    </a:p>
                  </a:txBody>
                  <a:tcPr marL="68580" marR="68580" marT="34290" marB="34290"/>
                </a:tc>
                <a:extLst>
                  <a:ext uri="{0D108BD9-81ED-4DB2-BD59-A6C34878D82A}">
                    <a16:rowId xmlns:a16="http://schemas.microsoft.com/office/drawing/2014/main" xmlns="" val="3031672031"/>
                  </a:ext>
                </a:extLst>
              </a:tr>
              <a:tr h="480060">
                <a:tc>
                  <a:txBody>
                    <a:bodyPr/>
                    <a:lstStyle/>
                    <a:p>
                      <a:endParaRPr lang="en-GB" sz="1400" dirty="0"/>
                    </a:p>
                  </a:txBody>
                  <a:tcPr marL="68580" marR="68580" marT="34290" marB="34290"/>
                </a:tc>
                <a:tc>
                  <a:txBody>
                    <a:bodyPr/>
                    <a:lstStyle/>
                    <a:p>
                      <a:r>
                        <a:rPr lang="en-GB" sz="1400" dirty="0"/>
                        <a:t>Recovery from at least 6 different samples</a:t>
                      </a:r>
                    </a:p>
                  </a:txBody>
                  <a:tcPr marL="68580" marR="68580" marT="34290" marB="34290"/>
                </a:tc>
                <a:extLst>
                  <a:ext uri="{0D108BD9-81ED-4DB2-BD59-A6C34878D82A}">
                    <a16:rowId xmlns:a16="http://schemas.microsoft.com/office/drawing/2014/main" xmlns="" val="661967181"/>
                  </a:ext>
                </a:extLst>
              </a:tr>
            </a:tbl>
          </a:graphicData>
        </a:graphic>
      </p:graphicFrame>
    </p:spTree>
    <p:extLst>
      <p:ext uri="{BB962C8B-B14F-4D97-AF65-F5344CB8AC3E}">
        <p14:creationId xmlns:p14="http://schemas.microsoft.com/office/powerpoint/2010/main" val="15071578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p:cTn id="7" dur="500" fill="hold"/>
                                        <p:tgtEl>
                                          <p:spTgt spid="4">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4">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4">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nodeType="clickEffect">
                                  <p:stCondLst>
                                    <p:cond delay="0"/>
                                  </p:stCondLst>
                                  <p:childTnLst>
                                    <p:set>
                                      <p:cBhvr>
                                        <p:cTn id="13" dur="1" fill="hold">
                                          <p:stCondLst>
                                            <p:cond delay="0"/>
                                          </p:stCondLst>
                                        </p:cTn>
                                        <p:tgtEl>
                                          <p:spTgt spid="4">
                                            <p:txEl>
                                              <p:pRg st="1" end="1"/>
                                            </p:txEl>
                                          </p:spTgt>
                                        </p:tgtEl>
                                        <p:attrNameLst>
                                          <p:attrName>style.visibility</p:attrName>
                                        </p:attrNameLst>
                                      </p:cBhvr>
                                      <p:to>
                                        <p:strVal val="visible"/>
                                      </p:to>
                                    </p:set>
                                    <p:anim calcmode="lin" valueType="num">
                                      <p:cBhvr>
                                        <p:cTn id="14" dur="500" fill="hold"/>
                                        <p:tgtEl>
                                          <p:spTgt spid="4">
                                            <p:txEl>
                                              <p:pRg st="1" end="1"/>
                                            </p:txEl>
                                          </p:spTgt>
                                        </p:tgtEl>
                                        <p:attrNameLst>
                                          <p:attrName>ppt_w</p:attrName>
                                        </p:attrNameLst>
                                      </p:cBhvr>
                                      <p:tavLst>
                                        <p:tav tm="0">
                                          <p:val>
                                            <p:fltVal val="0"/>
                                          </p:val>
                                        </p:tav>
                                        <p:tav tm="100000">
                                          <p:val>
                                            <p:strVal val="#ppt_w"/>
                                          </p:val>
                                        </p:tav>
                                      </p:tavLst>
                                    </p:anim>
                                    <p:anim calcmode="lin" valueType="num">
                                      <p:cBhvr>
                                        <p:cTn id="15" dur="500" fill="hold"/>
                                        <p:tgtEl>
                                          <p:spTgt spid="4">
                                            <p:txEl>
                                              <p:pRg st="1" end="1"/>
                                            </p:txEl>
                                          </p:spTgt>
                                        </p:tgtEl>
                                        <p:attrNameLst>
                                          <p:attrName>ppt_h</p:attrName>
                                        </p:attrNameLst>
                                      </p:cBhvr>
                                      <p:tavLst>
                                        <p:tav tm="0">
                                          <p:val>
                                            <p:fltVal val="0"/>
                                          </p:val>
                                        </p:tav>
                                        <p:tav tm="100000">
                                          <p:val>
                                            <p:strVal val="#ppt_h"/>
                                          </p:val>
                                        </p:tav>
                                      </p:tavLst>
                                    </p:anim>
                                    <p:animEffect transition="in" filter="fade">
                                      <p:cBhvr>
                                        <p:cTn id="16" dur="500"/>
                                        <p:tgtEl>
                                          <p:spTgt spid="4">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nodeType="clickEffect">
                                  <p:stCondLst>
                                    <p:cond delay="0"/>
                                  </p:stCondLst>
                                  <p:childTnLst>
                                    <p:set>
                                      <p:cBhvr>
                                        <p:cTn id="20" dur="1" fill="hold">
                                          <p:stCondLst>
                                            <p:cond delay="0"/>
                                          </p:stCondLst>
                                        </p:cTn>
                                        <p:tgtEl>
                                          <p:spTgt spid="6"/>
                                        </p:tgtEl>
                                        <p:attrNameLst>
                                          <p:attrName>style.visibility</p:attrName>
                                        </p:attrNameLst>
                                      </p:cBhvr>
                                      <p:to>
                                        <p:strVal val="visible"/>
                                      </p:to>
                                    </p:set>
                                    <p:anim calcmode="lin" valueType="num">
                                      <p:cBhvr>
                                        <p:cTn id="21" dur="500" fill="hold"/>
                                        <p:tgtEl>
                                          <p:spTgt spid="6"/>
                                        </p:tgtEl>
                                        <p:attrNameLst>
                                          <p:attrName>ppt_w</p:attrName>
                                        </p:attrNameLst>
                                      </p:cBhvr>
                                      <p:tavLst>
                                        <p:tav tm="0">
                                          <p:val>
                                            <p:fltVal val="0"/>
                                          </p:val>
                                        </p:tav>
                                        <p:tav tm="100000">
                                          <p:val>
                                            <p:strVal val="#ppt_w"/>
                                          </p:val>
                                        </p:tav>
                                      </p:tavLst>
                                    </p:anim>
                                    <p:anim calcmode="lin" valueType="num">
                                      <p:cBhvr>
                                        <p:cTn id="22" dur="500" fill="hold"/>
                                        <p:tgtEl>
                                          <p:spTgt spid="6"/>
                                        </p:tgtEl>
                                        <p:attrNameLst>
                                          <p:attrName>ppt_h</p:attrName>
                                        </p:attrNameLst>
                                      </p:cBhvr>
                                      <p:tavLst>
                                        <p:tav tm="0">
                                          <p:val>
                                            <p:fltVal val="0"/>
                                          </p:val>
                                        </p:tav>
                                        <p:tav tm="100000">
                                          <p:val>
                                            <p:strVal val="#ppt_h"/>
                                          </p:val>
                                        </p:tav>
                                      </p:tavLst>
                                    </p:anim>
                                    <p:animEffect transition="in" filter="fade">
                                      <p:cBhvr>
                                        <p:cTn id="23"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BDE5535-62F0-41BC-8296-F71D6C8558B6}"/>
              </a:ext>
            </a:extLst>
          </p:cNvPr>
          <p:cNvSpPr>
            <a:spLocks noGrp="1"/>
          </p:cNvSpPr>
          <p:nvPr>
            <p:ph type="title"/>
          </p:nvPr>
        </p:nvSpPr>
        <p:spPr/>
        <p:txBody>
          <a:bodyPr/>
          <a:lstStyle/>
          <a:p>
            <a:r>
              <a:rPr lang="en-GB" dirty="0"/>
              <a:t>Use of Results from PT Comparisons</a:t>
            </a:r>
          </a:p>
        </p:txBody>
      </p:sp>
      <p:sp>
        <p:nvSpPr>
          <p:cNvPr id="3" name="Footer Placeholder 2">
            <a:extLst>
              <a:ext uri="{FF2B5EF4-FFF2-40B4-BE49-F238E27FC236}">
                <a16:creationId xmlns:a16="http://schemas.microsoft.com/office/drawing/2014/main" xmlns="" id="{92E5FB07-9EA8-44C9-B734-1C134E5ACF3D}"/>
              </a:ext>
            </a:extLst>
          </p:cNvPr>
          <p:cNvSpPr>
            <a:spLocks noGrp="1"/>
          </p:cNvSpPr>
          <p:nvPr>
            <p:ph type="ftr" sz="quarter" idx="11"/>
          </p:nvPr>
        </p:nvSpPr>
        <p:spPr/>
        <p:txBody>
          <a:bodyPr/>
          <a:lstStyle/>
          <a:p>
            <a:r>
              <a:rPr lang="en-GB" sz="900" dirty="0"/>
              <a:t>Les Coveney, INAB Calibration &amp; Uncertainty Day, 18th June 2018</a:t>
            </a:r>
            <a:endParaRPr lang="en-US" sz="900" dirty="0"/>
          </a:p>
        </p:txBody>
      </p:sp>
      <p:sp>
        <p:nvSpPr>
          <p:cNvPr id="4" name="Content Placeholder 3">
            <a:extLst>
              <a:ext uri="{FF2B5EF4-FFF2-40B4-BE49-F238E27FC236}">
                <a16:creationId xmlns:a16="http://schemas.microsoft.com/office/drawing/2014/main" xmlns="" id="{00F03877-75F6-4F61-8EFF-BBBEB25A7EC4}"/>
              </a:ext>
            </a:extLst>
          </p:cNvPr>
          <p:cNvSpPr>
            <a:spLocks noGrp="1"/>
          </p:cNvSpPr>
          <p:nvPr>
            <p:ph sz="quarter" idx="1"/>
          </p:nvPr>
        </p:nvSpPr>
        <p:spPr/>
        <p:txBody>
          <a:bodyPr>
            <a:normAutofit/>
          </a:bodyPr>
          <a:lstStyle/>
          <a:p>
            <a:r>
              <a:rPr lang="en-GB" sz="1800" dirty="0"/>
              <a:t>Results from interlaboratory comparisons may be used in the same way as results from analyses of reference materials, </a:t>
            </a:r>
            <a:r>
              <a:rPr lang="en-GB" sz="1800" i="1" dirty="0"/>
              <a:t>if it is assumed that the assigned value in the interlaboratory comparison is a sufficiently good estimate of the true value.</a:t>
            </a:r>
          </a:p>
          <a:p>
            <a:r>
              <a:rPr lang="en-GB" sz="1800" dirty="0"/>
              <a:t>NOTE 1 In proficiency testing schemes, often, only single measurements are performed on a single day. Therefore, the difference between a laboratory result and the assigned value is calculated for different interlaboratory samples. This difference then includes contributions from both the uncertainty component associated with method and laboratory bias, </a:t>
            </a:r>
            <a:r>
              <a:rPr lang="en-GB" sz="1800" i="1" dirty="0" err="1"/>
              <a:t>u</a:t>
            </a:r>
            <a:r>
              <a:rPr lang="en-GB" sz="1800" i="1" baseline="-25000" dirty="0" err="1"/>
              <a:t>b</a:t>
            </a:r>
            <a:r>
              <a:rPr lang="en-GB" sz="1800" dirty="0"/>
              <a:t>, and the uncertainty component for the within-laboratory reproducibility, </a:t>
            </a:r>
            <a:r>
              <a:rPr lang="en-GB" sz="1800" i="1" dirty="0" err="1"/>
              <a:t>u</a:t>
            </a:r>
            <a:r>
              <a:rPr lang="en-GB" sz="1800" i="1" baseline="-25000" dirty="0" err="1"/>
              <a:t>R</a:t>
            </a:r>
            <a:r>
              <a:rPr lang="en-GB" sz="1800" baseline="-25000" dirty="0" err="1"/>
              <a:t>w</a:t>
            </a:r>
            <a:r>
              <a:rPr lang="en-GB" sz="1800" dirty="0"/>
              <a:t> . The contributions from both components can lead to an overestimate of measurement uncertainty</a:t>
            </a:r>
          </a:p>
          <a:p>
            <a:endParaRPr lang="en-GB" sz="1800" dirty="0"/>
          </a:p>
        </p:txBody>
      </p:sp>
    </p:spTree>
    <p:extLst>
      <p:ext uri="{BB962C8B-B14F-4D97-AF65-F5344CB8AC3E}">
        <p14:creationId xmlns:p14="http://schemas.microsoft.com/office/powerpoint/2010/main" val="828145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p:cTn id="7" dur="500" fill="hold"/>
                                        <p:tgtEl>
                                          <p:spTgt spid="4">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4">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4">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4">
                                            <p:txEl>
                                              <p:pRg st="1" end="1"/>
                                            </p:txEl>
                                          </p:spTgt>
                                        </p:tgtEl>
                                        <p:attrNameLst>
                                          <p:attrName>style.visibility</p:attrName>
                                        </p:attrNameLst>
                                      </p:cBhvr>
                                      <p:to>
                                        <p:strVal val="visible"/>
                                      </p:to>
                                    </p:set>
                                    <p:anim calcmode="lin" valueType="num">
                                      <p:cBhvr>
                                        <p:cTn id="14" dur="500" fill="hold"/>
                                        <p:tgtEl>
                                          <p:spTgt spid="4">
                                            <p:txEl>
                                              <p:pRg st="1" end="1"/>
                                            </p:txEl>
                                          </p:spTgt>
                                        </p:tgtEl>
                                        <p:attrNameLst>
                                          <p:attrName>ppt_w</p:attrName>
                                        </p:attrNameLst>
                                      </p:cBhvr>
                                      <p:tavLst>
                                        <p:tav tm="0">
                                          <p:val>
                                            <p:fltVal val="0"/>
                                          </p:val>
                                        </p:tav>
                                        <p:tav tm="100000">
                                          <p:val>
                                            <p:strVal val="#ppt_w"/>
                                          </p:val>
                                        </p:tav>
                                      </p:tavLst>
                                    </p:anim>
                                    <p:anim calcmode="lin" valueType="num">
                                      <p:cBhvr>
                                        <p:cTn id="15" dur="500" fill="hold"/>
                                        <p:tgtEl>
                                          <p:spTgt spid="4">
                                            <p:txEl>
                                              <p:pRg st="1" end="1"/>
                                            </p:txEl>
                                          </p:spTgt>
                                        </p:tgtEl>
                                        <p:attrNameLst>
                                          <p:attrName>ppt_h</p:attrName>
                                        </p:attrNameLst>
                                      </p:cBhvr>
                                      <p:tavLst>
                                        <p:tav tm="0">
                                          <p:val>
                                            <p:fltVal val="0"/>
                                          </p:val>
                                        </p:tav>
                                        <p:tav tm="100000">
                                          <p:val>
                                            <p:strVal val="#ppt_h"/>
                                          </p:val>
                                        </p:tav>
                                      </p:tavLst>
                                    </p:anim>
                                    <p:animEffect transition="in" filter="fade">
                                      <p:cBhvr>
                                        <p:cTn id="16" dur="500"/>
                                        <p:tgtEl>
                                          <p:spTgt spid="4">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791449F-B157-4972-97FF-A4AA56377EE0}"/>
              </a:ext>
            </a:extLst>
          </p:cNvPr>
          <p:cNvSpPr>
            <a:spLocks noGrp="1"/>
          </p:cNvSpPr>
          <p:nvPr>
            <p:ph type="title"/>
          </p:nvPr>
        </p:nvSpPr>
        <p:spPr/>
        <p:txBody>
          <a:bodyPr/>
          <a:lstStyle/>
          <a:p>
            <a:r>
              <a:rPr lang="en-GB" dirty="0"/>
              <a:t>Estimation of Uncertainty in Bias</a:t>
            </a:r>
          </a:p>
        </p:txBody>
      </p:sp>
      <p:sp>
        <p:nvSpPr>
          <p:cNvPr id="3" name="Footer Placeholder 2">
            <a:extLst>
              <a:ext uri="{FF2B5EF4-FFF2-40B4-BE49-F238E27FC236}">
                <a16:creationId xmlns:a16="http://schemas.microsoft.com/office/drawing/2014/main" xmlns="" id="{35198FB0-B5E7-4E9E-AFD7-F61964E99914}"/>
              </a:ext>
            </a:extLst>
          </p:cNvPr>
          <p:cNvSpPr>
            <a:spLocks noGrp="1"/>
          </p:cNvSpPr>
          <p:nvPr>
            <p:ph type="ftr" sz="quarter" idx="11"/>
          </p:nvPr>
        </p:nvSpPr>
        <p:spPr/>
        <p:txBody>
          <a:bodyPr/>
          <a:lstStyle/>
          <a:p>
            <a:r>
              <a:rPr lang="en-GB" sz="900" dirty="0"/>
              <a:t>Les Coveney, INAB Calibration &amp; Uncertainty Day, 18th June 2018</a:t>
            </a:r>
            <a:endParaRPr lang="en-US" sz="900" dirty="0"/>
          </a:p>
        </p:txBody>
      </p:sp>
      <mc:AlternateContent xmlns:mc="http://schemas.openxmlformats.org/markup-compatibility/2006" xmlns:a14="http://schemas.microsoft.com/office/drawing/2010/main">
        <mc:Choice Requires="a14">
          <p:sp>
            <p:nvSpPr>
              <p:cNvPr id="4" name="Content Placeholder 3">
                <a:extLst>
                  <a:ext uri="{FF2B5EF4-FFF2-40B4-BE49-F238E27FC236}">
                    <a16:creationId xmlns:a16="http://schemas.microsoft.com/office/drawing/2014/main" xmlns="" id="{B2B5F30D-1FA0-4037-9F70-31545476AAFA}"/>
                  </a:ext>
                </a:extLst>
              </p:cNvPr>
              <p:cNvSpPr>
                <a:spLocks noGrp="1"/>
              </p:cNvSpPr>
              <p:nvPr>
                <p:ph sz="quarter" idx="1"/>
              </p:nvPr>
            </p:nvSpPr>
            <p:spPr/>
            <p:txBody>
              <a:bodyPr>
                <a:normAutofit/>
              </a:bodyPr>
              <a:lstStyle/>
              <a:p>
                <a:r>
                  <a:rPr lang="en-GB" sz="1800" dirty="0"/>
                  <a:t>Uncertainty in bias estimated as:</a:t>
                </a:r>
              </a:p>
              <a:p>
                <a:endParaRPr lang="en-GB" sz="1800" dirty="0"/>
              </a:p>
              <a:p>
                <a:pPr marL="0" indent="0">
                  <a:buNone/>
                </a:pPr>
                <a14:m>
                  <m:oMathPara xmlns:m="http://schemas.openxmlformats.org/officeDocument/2006/math">
                    <m:oMathParaPr>
                      <m:jc m:val="centerGroup"/>
                    </m:oMathParaPr>
                    <m:oMath xmlns:m="http://schemas.openxmlformats.org/officeDocument/2006/math">
                      <m:sSub>
                        <m:sSubPr>
                          <m:ctrlPr>
                            <a:rPr lang="en-GB" sz="1800" i="1">
                              <a:latin typeface="Cambria Math"/>
                            </a:rPr>
                          </m:ctrlPr>
                        </m:sSubPr>
                        <m:e>
                          <m:r>
                            <a:rPr lang="en-GB" sz="1800" i="1">
                              <a:latin typeface="Cambria Math" panose="02040503050406030204" pitchFamily="18" charset="0"/>
                            </a:rPr>
                            <m:t>𝑢</m:t>
                          </m:r>
                        </m:e>
                        <m:sub>
                          <m:r>
                            <a:rPr lang="en-GB" sz="1800" i="1">
                              <a:latin typeface="Cambria Math" panose="02040503050406030204" pitchFamily="18" charset="0"/>
                            </a:rPr>
                            <m:t>𝑏</m:t>
                          </m:r>
                        </m:sub>
                      </m:sSub>
                      <m:r>
                        <a:rPr lang="en-GB" sz="1800" i="1">
                          <a:latin typeface="Cambria Math" panose="02040503050406030204" pitchFamily="18" charset="0"/>
                        </a:rPr>
                        <m:t>=</m:t>
                      </m:r>
                      <m:rad>
                        <m:radPr>
                          <m:degHide m:val="on"/>
                          <m:ctrlPr>
                            <a:rPr lang="en-GB" sz="1800" i="1">
                              <a:latin typeface="Cambria Math"/>
                            </a:rPr>
                          </m:ctrlPr>
                        </m:radPr>
                        <m:deg/>
                        <m:e>
                          <m:sSubSup>
                            <m:sSubSupPr>
                              <m:ctrlPr>
                                <a:rPr lang="en-GB" sz="1800" i="1">
                                  <a:latin typeface="Cambria Math"/>
                                </a:rPr>
                              </m:ctrlPr>
                            </m:sSubSupPr>
                            <m:e>
                              <m:r>
                                <a:rPr lang="en-GB" sz="1800" i="1">
                                  <a:latin typeface="Cambria Math" panose="02040503050406030204" pitchFamily="18" charset="0"/>
                                </a:rPr>
                                <m:t>𝐷</m:t>
                              </m:r>
                            </m:e>
                            <m:sub>
                              <m:r>
                                <a:rPr lang="en-GB" sz="1800" i="1">
                                  <a:latin typeface="Cambria Math" panose="02040503050406030204" pitchFamily="18" charset="0"/>
                                </a:rPr>
                                <m:t>𝑟𝑚𝑠</m:t>
                              </m:r>
                            </m:sub>
                            <m:sup>
                              <m:r>
                                <a:rPr lang="en-GB" sz="1800" i="1">
                                  <a:latin typeface="Cambria Math" panose="02040503050406030204" pitchFamily="18" charset="0"/>
                                </a:rPr>
                                <m:t>2</m:t>
                              </m:r>
                            </m:sup>
                          </m:sSubSup>
                          <m:r>
                            <a:rPr lang="en-GB" sz="1800" i="1">
                              <a:latin typeface="Cambria Math" panose="02040503050406030204" pitchFamily="18" charset="0"/>
                            </a:rPr>
                            <m:t>+</m:t>
                          </m:r>
                          <m:sSubSup>
                            <m:sSubSupPr>
                              <m:ctrlPr>
                                <a:rPr lang="en-GB" sz="1800" i="1">
                                  <a:latin typeface="Cambria Math"/>
                                </a:rPr>
                              </m:ctrlPr>
                            </m:sSubSupPr>
                            <m:e>
                              <m:acc>
                                <m:accPr>
                                  <m:chr m:val="̅"/>
                                  <m:ctrlPr>
                                    <a:rPr lang="en-GB" sz="1800" i="1">
                                      <a:latin typeface="Cambria Math"/>
                                    </a:rPr>
                                  </m:ctrlPr>
                                </m:accPr>
                                <m:e>
                                  <m:r>
                                    <a:rPr lang="en-GB" sz="1800" i="1">
                                      <a:latin typeface="Cambria Math" panose="02040503050406030204" pitchFamily="18" charset="0"/>
                                    </a:rPr>
                                    <m:t>𝑢</m:t>
                                  </m:r>
                                </m:e>
                              </m:acc>
                            </m:e>
                            <m:sub>
                              <m:r>
                                <a:rPr lang="en-GB" sz="1800" i="1">
                                  <a:latin typeface="Cambria Math" panose="02040503050406030204" pitchFamily="18" charset="0"/>
                                </a:rPr>
                                <m:t>𝐶𝑟𝑒𝑓</m:t>
                              </m:r>
                            </m:sub>
                            <m:sup>
                              <m:r>
                                <a:rPr lang="en-GB" sz="1800" i="1">
                                  <a:latin typeface="Cambria Math" panose="02040503050406030204" pitchFamily="18" charset="0"/>
                                </a:rPr>
                                <m:t>2</m:t>
                              </m:r>
                            </m:sup>
                          </m:sSubSup>
                        </m:e>
                      </m:rad>
                    </m:oMath>
                  </m:oMathPara>
                </a14:m>
                <a:endParaRPr lang="en-GB" sz="1800" dirty="0"/>
              </a:p>
              <a:p>
                <a:r>
                  <a:rPr lang="en-GB" sz="1800" dirty="0"/>
                  <a:t>Where </a:t>
                </a:r>
                <a14:m>
                  <m:oMath xmlns:m="http://schemas.openxmlformats.org/officeDocument/2006/math">
                    <m:sSubSup>
                      <m:sSubSupPr>
                        <m:ctrlPr>
                          <a:rPr lang="en-GB" sz="1800" i="1">
                            <a:latin typeface="Cambria Math"/>
                          </a:rPr>
                        </m:ctrlPr>
                      </m:sSubSupPr>
                      <m:e>
                        <m:r>
                          <a:rPr lang="en-GB" sz="1800" i="1">
                            <a:latin typeface="Cambria Math" panose="02040503050406030204" pitchFamily="18" charset="0"/>
                          </a:rPr>
                          <m:t>𝐷</m:t>
                        </m:r>
                      </m:e>
                      <m:sub>
                        <m:r>
                          <a:rPr lang="en-GB" sz="1800" i="1">
                            <a:latin typeface="Cambria Math" panose="02040503050406030204" pitchFamily="18" charset="0"/>
                          </a:rPr>
                          <m:t>𝑟𝑚𝑠</m:t>
                        </m:r>
                      </m:sub>
                      <m:sup>
                        <m:r>
                          <a:rPr lang="en-GB" sz="1800" i="1">
                            <a:latin typeface="Cambria Math" panose="02040503050406030204" pitchFamily="18" charset="0"/>
                          </a:rPr>
                          <m:t>2</m:t>
                        </m:r>
                      </m:sup>
                    </m:sSubSup>
                  </m:oMath>
                </a14:m>
                <a:r>
                  <a:rPr lang="en-GB" sz="1800" dirty="0"/>
                  <a:t> is root mean square of differences (AV-Lab) and </a:t>
                </a:r>
                <a14:m>
                  <m:oMath xmlns:m="http://schemas.openxmlformats.org/officeDocument/2006/math">
                    <m:sSubSup>
                      <m:sSubSupPr>
                        <m:ctrlPr>
                          <a:rPr lang="en-GB" sz="1800" i="1">
                            <a:latin typeface="Cambria Math"/>
                          </a:rPr>
                        </m:ctrlPr>
                      </m:sSubSupPr>
                      <m:e>
                        <m:acc>
                          <m:accPr>
                            <m:chr m:val="̅"/>
                            <m:ctrlPr>
                              <a:rPr lang="en-GB" sz="1800" i="1">
                                <a:latin typeface="Cambria Math"/>
                              </a:rPr>
                            </m:ctrlPr>
                          </m:accPr>
                          <m:e>
                            <m:r>
                              <a:rPr lang="en-GB" sz="1800" i="1">
                                <a:latin typeface="Cambria Math" panose="02040503050406030204" pitchFamily="18" charset="0"/>
                              </a:rPr>
                              <m:t>𝑢</m:t>
                            </m:r>
                          </m:e>
                        </m:acc>
                      </m:e>
                      <m:sub>
                        <m:r>
                          <a:rPr lang="en-GB" sz="1800" i="1">
                            <a:latin typeface="Cambria Math" panose="02040503050406030204" pitchFamily="18" charset="0"/>
                          </a:rPr>
                          <m:t>𝐶𝑟𝑒𝑓</m:t>
                        </m:r>
                      </m:sub>
                      <m:sup>
                        <m:r>
                          <a:rPr lang="en-GB" sz="1800" i="1">
                            <a:latin typeface="Cambria Math" panose="02040503050406030204" pitchFamily="18" charset="0"/>
                          </a:rPr>
                          <m:t>2</m:t>
                        </m:r>
                      </m:sup>
                    </m:sSubSup>
                  </m:oMath>
                </a14:m>
                <a:r>
                  <a:rPr lang="en-GB" sz="1800" dirty="0"/>
                  <a:t>is the mean uncertainty of assigned values</a:t>
                </a:r>
              </a:p>
              <a:p>
                <a:r>
                  <a:rPr lang="en-GB" sz="1800" dirty="0"/>
                  <a:t>There is guidance calculation of both terms under different circumstances and statistical designs of the PT schemes.</a:t>
                </a:r>
              </a:p>
              <a:p>
                <a:pPr lvl="1"/>
                <a:r>
                  <a:rPr lang="en-GB" sz="1700" dirty="0"/>
                  <a:t>Uncertainties in assigned values should be provided in PT reports</a:t>
                </a:r>
              </a:p>
            </p:txBody>
          </p:sp>
        </mc:Choice>
        <mc:Fallback xmlns="">
          <p:sp>
            <p:nvSpPr>
              <p:cNvPr id="4" name="Content Placeholder 3">
                <a:extLst>
                  <a:ext uri="{FF2B5EF4-FFF2-40B4-BE49-F238E27FC236}">
                    <a16:creationId xmlns:a16="http://schemas.microsoft.com/office/drawing/2014/main" id="{B2B5F30D-1FA0-4037-9F70-31545476AAFA}"/>
                  </a:ext>
                </a:extLst>
              </p:cNvPr>
              <p:cNvSpPr>
                <a:spLocks noGrp="1" noRot="1" noChangeAspect="1" noMove="1" noResize="1" noEditPoints="1" noAdjustHandles="1" noChangeArrowheads="1" noChangeShapeType="1" noTextEdit="1"/>
              </p:cNvSpPr>
              <p:nvPr>
                <p:ph sz="quarter" idx="1"/>
              </p:nvPr>
            </p:nvSpPr>
            <p:spPr>
              <a:blipFill>
                <a:blip r:embed="rId2"/>
                <a:stretch>
                  <a:fillRect l="-376" t="-1067"/>
                </a:stretch>
              </a:blipFill>
            </p:spPr>
            <p:txBody>
              <a:bodyPr/>
              <a:lstStyle/>
              <a:p>
                <a:r>
                  <a:rPr lang="en-GB">
                    <a:noFill/>
                  </a:rPr>
                  <a:t> </a:t>
                </a:r>
              </a:p>
            </p:txBody>
          </p:sp>
        </mc:Fallback>
      </mc:AlternateContent>
    </p:spTree>
    <p:extLst>
      <p:ext uri="{BB962C8B-B14F-4D97-AF65-F5344CB8AC3E}">
        <p14:creationId xmlns:p14="http://schemas.microsoft.com/office/powerpoint/2010/main" val="18403693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p:cTn id="7" dur="500" fill="hold"/>
                                        <p:tgtEl>
                                          <p:spTgt spid="4">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4">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4">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nodeType="clickEffect">
                                  <p:stCondLst>
                                    <p:cond delay="0"/>
                                  </p:stCondLst>
                                  <p:childTnLst>
                                    <p:set>
                                      <p:cBhvr>
                                        <p:cTn id="13" dur="1" fill="hold">
                                          <p:stCondLst>
                                            <p:cond delay="0"/>
                                          </p:stCondLst>
                                        </p:cTn>
                                        <p:tgtEl>
                                          <p:spTgt spid="4">
                                            <p:txEl>
                                              <p:pRg st="2" end="2"/>
                                            </p:txEl>
                                          </p:spTgt>
                                        </p:tgtEl>
                                        <p:attrNameLst>
                                          <p:attrName>style.visibility</p:attrName>
                                        </p:attrNameLst>
                                      </p:cBhvr>
                                      <p:to>
                                        <p:strVal val="visible"/>
                                      </p:to>
                                    </p:set>
                                    <p:anim calcmode="lin" valueType="num">
                                      <p:cBhvr>
                                        <p:cTn id="14" dur="500" fill="hold"/>
                                        <p:tgtEl>
                                          <p:spTgt spid="4">
                                            <p:txEl>
                                              <p:pRg st="2" end="2"/>
                                            </p:txEl>
                                          </p:spTgt>
                                        </p:tgtEl>
                                        <p:attrNameLst>
                                          <p:attrName>ppt_w</p:attrName>
                                        </p:attrNameLst>
                                      </p:cBhvr>
                                      <p:tavLst>
                                        <p:tav tm="0">
                                          <p:val>
                                            <p:fltVal val="0"/>
                                          </p:val>
                                        </p:tav>
                                        <p:tav tm="100000">
                                          <p:val>
                                            <p:strVal val="#ppt_w"/>
                                          </p:val>
                                        </p:tav>
                                      </p:tavLst>
                                    </p:anim>
                                    <p:anim calcmode="lin" valueType="num">
                                      <p:cBhvr>
                                        <p:cTn id="15" dur="500" fill="hold"/>
                                        <p:tgtEl>
                                          <p:spTgt spid="4">
                                            <p:txEl>
                                              <p:pRg st="2" end="2"/>
                                            </p:txEl>
                                          </p:spTgt>
                                        </p:tgtEl>
                                        <p:attrNameLst>
                                          <p:attrName>ppt_h</p:attrName>
                                        </p:attrNameLst>
                                      </p:cBhvr>
                                      <p:tavLst>
                                        <p:tav tm="0">
                                          <p:val>
                                            <p:fltVal val="0"/>
                                          </p:val>
                                        </p:tav>
                                        <p:tav tm="100000">
                                          <p:val>
                                            <p:strVal val="#ppt_h"/>
                                          </p:val>
                                        </p:tav>
                                      </p:tavLst>
                                    </p:anim>
                                    <p:animEffect transition="in" filter="fade">
                                      <p:cBhvr>
                                        <p:cTn id="16" dur="500"/>
                                        <p:tgtEl>
                                          <p:spTgt spid="4">
                                            <p:txEl>
                                              <p:pRg st="2" end="2"/>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nodeType="clickEffect">
                                  <p:stCondLst>
                                    <p:cond delay="0"/>
                                  </p:stCondLst>
                                  <p:childTnLst>
                                    <p:set>
                                      <p:cBhvr>
                                        <p:cTn id="20" dur="1" fill="hold">
                                          <p:stCondLst>
                                            <p:cond delay="0"/>
                                          </p:stCondLst>
                                        </p:cTn>
                                        <p:tgtEl>
                                          <p:spTgt spid="4">
                                            <p:txEl>
                                              <p:pRg st="3" end="3"/>
                                            </p:txEl>
                                          </p:spTgt>
                                        </p:tgtEl>
                                        <p:attrNameLst>
                                          <p:attrName>style.visibility</p:attrName>
                                        </p:attrNameLst>
                                      </p:cBhvr>
                                      <p:to>
                                        <p:strVal val="visible"/>
                                      </p:to>
                                    </p:set>
                                    <p:anim calcmode="lin" valueType="num">
                                      <p:cBhvr>
                                        <p:cTn id="21" dur="500" fill="hold"/>
                                        <p:tgtEl>
                                          <p:spTgt spid="4">
                                            <p:txEl>
                                              <p:pRg st="3" end="3"/>
                                            </p:txEl>
                                          </p:spTgt>
                                        </p:tgtEl>
                                        <p:attrNameLst>
                                          <p:attrName>ppt_w</p:attrName>
                                        </p:attrNameLst>
                                      </p:cBhvr>
                                      <p:tavLst>
                                        <p:tav tm="0">
                                          <p:val>
                                            <p:fltVal val="0"/>
                                          </p:val>
                                        </p:tav>
                                        <p:tav tm="100000">
                                          <p:val>
                                            <p:strVal val="#ppt_w"/>
                                          </p:val>
                                        </p:tav>
                                      </p:tavLst>
                                    </p:anim>
                                    <p:anim calcmode="lin" valueType="num">
                                      <p:cBhvr>
                                        <p:cTn id="22" dur="500" fill="hold"/>
                                        <p:tgtEl>
                                          <p:spTgt spid="4">
                                            <p:txEl>
                                              <p:pRg st="3" end="3"/>
                                            </p:txEl>
                                          </p:spTgt>
                                        </p:tgtEl>
                                        <p:attrNameLst>
                                          <p:attrName>ppt_h</p:attrName>
                                        </p:attrNameLst>
                                      </p:cBhvr>
                                      <p:tavLst>
                                        <p:tav tm="0">
                                          <p:val>
                                            <p:fltVal val="0"/>
                                          </p:val>
                                        </p:tav>
                                        <p:tav tm="100000">
                                          <p:val>
                                            <p:strVal val="#ppt_h"/>
                                          </p:val>
                                        </p:tav>
                                      </p:tavLst>
                                    </p:anim>
                                    <p:animEffect transition="in" filter="fade">
                                      <p:cBhvr>
                                        <p:cTn id="23" dur="500"/>
                                        <p:tgtEl>
                                          <p:spTgt spid="4">
                                            <p:txEl>
                                              <p:pRg st="3" end="3"/>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nodeType="clickEffect">
                                  <p:stCondLst>
                                    <p:cond delay="0"/>
                                  </p:stCondLst>
                                  <p:childTnLst>
                                    <p:set>
                                      <p:cBhvr>
                                        <p:cTn id="27" dur="1" fill="hold">
                                          <p:stCondLst>
                                            <p:cond delay="0"/>
                                          </p:stCondLst>
                                        </p:cTn>
                                        <p:tgtEl>
                                          <p:spTgt spid="4">
                                            <p:txEl>
                                              <p:pRg st="4" end="4"/>
                                            </p:txEl>
                                          </p:spTgt>
                                        </p:tgtEl>
                                        <p:attrNameLst>
                                          <p:attrName>style.visibility</p:attrName>
                                        </p:attrNameLst>
                                      </p:cBhvr>
                                      <p:to>
                                        <p:strVal val="visible"/>
                                      </p:to>
                                    </p:set>
                                    <p:anim calcmode="lin" valueType="num">
                                      <p:cBhvr>
                                        <p:cTn id="28" dur="500" fill="hold"/>
                                        <p:tgtEl>
                                          <p:spTgt spid="4">
                                            <p:txEl>
                                              <p:pRg st="4" end="4"/>
                                            </p:txEl>
                                          </p:spTgt>
                                        </p:tgtEl>
                                        <p:attrNameLst>
                                          <p:attrName>ppt_w</p:attrName>
                                        </p:attrNameLst>
                                      </p:cBhvr>
                                      <p:tavLst>
                                        <p:tav tm="0">
                                          <p:val>
                                            <p:fltVal val="0"/>
                                          </p:val>
                                        </p:tav>
                                        <p:tav tm="100000">
                                          <p:val>
                                            <p:strVal val="#ppt_w"/>
                                          </p:val>
                                        </p:tav>
                                      </p:tavLst>
                                    </p:anim>
                                    <p:anim calcmode="lin" valueType="num">
                                      <p:cBhvr>
                                        <p:cTn id="29" dur="500" fill="hold"/>
                                        <p:tgtEl>
                                          <p:spTgt spid="4">
                                            <p:txEl>
                                              <p:pRg st="4" end="4"/>
                                            </p:txEl>
                                          </p:spTgt>
                                        </p:tgtEl>
                                        <p:attrNameLst>
                                          <p:attrName>ppt_h</p:attrName>
                                        </p:attrNameLst>
                                      </p:cBhvr>
                                      <p:tavLst>
                                        <p:tav tm="0">
                                          <p:val>
                                            <p:fltVal val="0"/>
                                          </p:val>
                                        </p:tav>
                                        <p:tav tm="100000">
                                          <p:val>
                                            <p:strVal val="#ppt_h"/>
                                          </p:val>
                                        </p:tav>
                                      </p:tavLst>
                                    </p:anim>
                                    <p:animEffect transition="in" filter="fade">
                                      <p:cBhvr>
                                        <p:cTn id="30" dur="500"/>
                                        <p:tgtEl>
                                          <p:spTgt spid="4">
                                            <p:txEl>
                                              <p:pRg st="4" end="4"/>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3" presetClass="entr" presetSubtype="16" fill="hold" nodeType="clickEffect">
                                  <p:stCondLst>
                                    <p:cond delay="0"/>
                                  </p:stCondLst>
                                  <p:childTnLst>
                                    <p:set>
                                      <p:cBhvr>
                                        <p:cTn id="34" dur="1" fill="hold">
                                          <p:stCondLst>
                                            <p:cond delay="0"/>
                                          </p:stCondLst>
                                        </p:cTn>
                                        <p:tgtEl>
                                          <p:spTgt spid="4">
                                            <p:txEl>
                                              <p:pRg st="5" end="5"/>
                                            </p:txEl>
                                          </p:spTgt>
                                        </p:tgtEl>
                                        <p:attrNameLst>
                                          <p:attrName>style.visibility</p:attrName>
                                        </p:attrNameLst>
                                      </p:cBhvr>
                                      <p:to>
                                        <p:strVal val="visible"/>
                                      </p:to>
                                    </p:set>
                                    <p:anim calcmode="lin" valueType="num">
                                      <p:cBhvr>
                                        <p:cTn id="35" dur="500" fill="hold"/>
                                        <p:tgtEl>
                                          <p:spTgt spid="4">
                                            <p:txEl>
                                              <p:pRg st="5" end="5"/>
                                            </p:txEl>
                                          </p:spTgt>
                                        </p:tgtEl>
                                        <p:attrNameLst>
                                          <p:attrName>ppt_w</p:attrName>
                                        </p:attrNameLst>
                                      </p:cBhvr>
                                      <p:tavLst>
                                        <p:tav tm="0">
                                          <p:val>
                                            <p:fltVal val="0"/>
                                          </p:val>
                                        </p:tav>
                                        <p:tav tm="100000">
                                          <p:val>
                                            <p:strVal val="#ppt_w"/>
                                          </p:val>
                                        </p:tav>
                                      </p:tavLst>
                                    </p:anim>
                                    <p:anim calcmode="lin" valueType="num">
                                      <p:cBhvr>
                                        <p:cTn id="36" dur="500" fill="hold"/>
                                        <p:tgtEl>
                                          <p:spTgt spid="4">
                                            <p:txEl>
                                              <p:pRg st="5" end="5"/>
                                            </p:txEl>
                                          </p:spTgt>
                                        </p:tgtEl>
                                        <p:attrNameLst>
                                          <p:attrName>ppt_h</p:attrName>
                                        </p:attrNameLst>
                                      </p:cBhvr>
                                      <p:tavLst>
                                        <p:tav tm="0">
                                          <p:val>
                                            <p:fltVal val="0"/>
                                          </p:val>
                                        </p:tav>
                                        <p:tav tm="100000">
                                          <p:val>
                                            <p:strVal val="#ppt_h"/>
                                          </p:val>
                                        </p:tav>
                                      </p:tavLst>
                                    </p:anim>
                                    <p:animEffect transition="in" filter="fade">
                                      <p:cBhvr>
                                        <p:cTn id="37" dur="500"/>
                                        <p:tgtEl>
                                          <p:spTgt spid="4">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3A14C9E-75CF-45D9-9133-3DDACB7CFC78}"/>
              </a:ext>
            </a:extLst>
          </p:cNvPr>
          <p:cNvSpPr>
            <a:spLocks noGrp="1"/>
          </p:cNvSpPr>
          <p:nvPr>
            <p:ph type="title"/>
          </p:nvPr>
        </p:nvSpPr>
        <p:spPr/>
        <p:txBody>
          <a:bodyPr/>
          <a:lstStyle/>
          <a:p>
            <a:r>
              <a:rPr lang="en-GB" dirty="0"/>
              <a:t>Examples – Annex A &amp; B</a:t>
            </a:r>
          </a:p>
        </p:txBody>
      </p:sp>
      <p:sp>
        <p:nvSpPr>
          <p:cNvPr id="3" name="Footer Placeholder 2">
            <a:extLst>
              <a:ext uri="{FF2B5EF4-FFF2-40B4-BE49-F238E27FC236}">
                <a16:creationId xmlns:a16="http://schemas.microsoft.com/office/drawing/2014/main" xmlns="" id="{8CB5CF68-2734-408C-931D-4E115AF8691D}"/>
              </a:ext>
            </a:extLst>
          </p:cNvPr>
          <p:cNvSpPr>
            <a:spLocks noGrp="1"/>
          </p:cNvSpPr>
          <p:nvPr>
            <p:ph type="ftr" sz="quarter" idx="11"/>
          </p:nvPr>
        </p:nvSpPr>
        <p:spPr/>
        <p:txBody>
          <a:bodyPr/>
          <a:lstStyle/>
          <a:p>
            <a:r>
              <a:rPr lang="en-GB" sz="900" dirty="0"/>
              <a:t>Les Coveney, INAB Calibration &amp; Uncertainty Day, 18th June 2018</a:t>
            </a:r>
            <a:endParaRPr lang="en-US" sz="900" dirty="0"/>
          </a:p>
        </p:txBody>
      </p:sp>
      <p:sp>
        <p:nvSpPr>
          <p:cNvPr id="4" name="Content Placeholder 3">
            <a:extLst>
              <a:ext uri="{FF2B5EF4-FFF2-40B4-BE49-F238E27FC236}">
                <a16:creationId xmlns:a16="http://schemas.microsoft.com/office/drawing/2014/main" xmlns="" id="{353E673E-C925-4386-A192-5CCC8E773A63}"/>
              </a:ext>
            </a:extLst>
          </p:cNvPr>
          <p:cNvSpPr>
            <a:spLocks noGrp="1"/>
          </p:cNvSpPr>
          <p:nvPr>
            <p:ph sz="quarter" idx="1"/>
          </p:nvPr>
        </p:nvSpPr>
        <p:spPr/>
        <p:txBody>
          <a:bodyPr>
            <a:normAutofit/>
          </a:bodyPr>
          <a:lstStyle/>
          <a:p>
            <a:r>
              <a:rPr lang="en-GB" sz="2100" dirty="0"/>
              <a:t>Estimation of standard uncertainty from range control charts</a:t>
            </a:r>
          </a:p>
          <a:p>
            <a:r>
              <a:rPr lang="en-GB" sz="2100" dirty="0"/>
              <a:t>Estimation of measurement uncertainty using reference material</a:t>
            </a:r>
          </a:p>
          <a:p>
            <a:pPr lvl="1"/>
            <a:r>
              <a:rPr lang="en-GB" sz="1800" dirty="0"/>
              <a:t>Uncertainty in reference materials</a:t>
            </a:r>
          </a:p>
          <a:p>
            <a:r>
              <a:rPr lang="en-GB" sz="2100" dirty="0"/>
              <a:t>Estimation of measurement uncertainty based on data from proficiency tests</a:t>
            </a:r>
          </a:p>
          <a:p>
            <a:pPr lvl="1"/>
            <a:r>
              <a:rPr lang="en-GB" sz="1800" dirty="0"/>
              <a:t>Uncertainty in PT assigned values</a:t>
            </a:r>
          </a:p>
          <a:p>
            <a:r>
              <a:rPr lang="en-GB" sz="2100" dirty="0"/>
              <a:t>Estimation of measurement uncertainty using a standard solution as quality control sample and recovery experiments</a:t>
            </a:r>
          </a:p>
          <a:p>
            <a:pPr lvl="1"/>
            <a:r>
              <a:rPr lang="en-GB" sz="2100" dirty="0"/>
              <a:t>uncertainty in the concentration of the analyte added</a:t>
            </a:r>
          </a:p>
        </p:txBody>
      </p:sp>
    </p:spTree>
    <p:extLst>
      <p:ext uri="{BB962C8B-B14F-4D97-AF65-F5344CB8AC3E}">
        <p14:creationId xmlns:p14="http://schemas.microsoft.com/office/powerpoint/2010/main" val="12322719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p:cTn id="7" dur="500" fill="hold"/>
                                        <p:tgtEl>
                                          <p:spTgt spid="4">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4">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4">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4">
                                            <p:txEl>
                                              <p:pRg st="1" end="1"/>
                                            </p:txEl>
                                          </p:spTgt>
                                        </p:tgtEl>
                                        <p:attrNameLst>
                                          <p:attrName>style.visibility</p:attrName>
                                        </p:attrNameLst>
                                      </p:cBhvr>
                                      <p:to>
                                        <p:strVal val="visible"/>
                                      </p:to>
                                    </p:set>
                                    <p:anim calcmode="lin" valueType="num">
                                      <p:cBhvr>
                                        <p:cTn id="14" dur="500" fill="hold"/>
                                        <p:tgtEl>
                                          <p:spTgt spid="4">
                                            <p:txEl>
                                              <p:pRg st="1" end="1"/>
                                            </p:txEl>
                                          </p:spTgt>
                                        </p:tgtEl>
                                        <p:attrNameLst>
                                          <p:attrName>ppt_w</p:attrName>
                                        </p:attrNameLst>
                                      </p:cBhvr>
                                      <p:tavLst>
                                        <p:tav tm="0">
                                          <p:val>
                                            <p:fltVal val="0"/>
                                          </p:val>
                                        </p:tav>
                                        <p:tav tm="100000">
                                          <p:val>
                                            <p:strVal val="#ppt_w"/>
                                          </p:val>
                                        </p:tav>
                                      </p:tavLst>
                                    </p:anim>
                                    <p:anim calcmode="lin" valueType="num">
                                      <p:cBhvr>
                                        <p:cTn id="15" dur="500" fill="hold"/>
                                        <p:tgtEl>
                                          <p:spTgt spid="4">
                                            <p:txEl>
                                              <p:pRg st="1" end="1"/>
                                            </p:txEl>
                                          </p:spTgt>
                                        </p:tgtEl>
                                        <p:attrNameLst>
                                          <p:attrName>ppt_h</p:attrName>
                                        </p:attrNameLst>
                                      </p:cBhvr>
                                      <p:tavLst>
                                        <p:tav tm="0">
                                          <p:val>
                                            <p:fltVal val="0"/>
                                          </p:val>
                                        </p:tav>
                                        <p:tav tm="100000">
                                          <p:val>
                                            <p:strVal val="#ppt_h"/>
                                          </p:val>
                                        </p:tav>
                                      </p:tavLst>
                                    </p:anim>
                                    <p:animEffect transition="in" filter="fade">
                                      <p:cBhvr>
                                        <p:cTn id="16" dur="500"/>
                                        <p:tgtEl>
                                          <p:spTgt spid="4">
                                            <p:txEl>
                                              <p:pRg st="1" end="1"/>
                                            </p:txEl>
                                          </p:spTgt>
                                        </p:tgtEl>
                                      </p:cBhvr>
                                    </p:animEffect>
                                  </p:childTnLst>
                                </p:cTn>
                              </p:par>
                              <p:par>
                                <p:cTn id="17" presetID="53" presetClass="entr" presetSubtype="16" fill="hold" grpId="0" nodeType="withEffect">
                                  <p:stCondLst>
                                    <p:cond delay="0"/>
                                  </p:stCondLst>
                                  <p:childTnLst>
                                    <p:set>
                                      <p:cBhvr>
                                        <p:cTn id="18" dur="1" fill="hold">
                                          <p:stCondLst>
                                            <p:cond delay="0"/>
                                          </p:stCondLst>
                                        </p:cTn>
                                        <p:tgtEl>
                                          <p:spTgt spid="4">
                                            <p:txEl>
                                              <p:pRg st="2" end="2"/>
                                            </p:txEl>
                                          </p:spTgt>
                                        </p:tgtEl>
                                        <p:attrNameLst>
                                          <p:attrName>style.visibility</p:attrName>
                                        </p:attrNameLst>
                                      </p:cBhvr>
                                      <p:to>
                                        <p:strVal val="visible"/>
                                      </p:to>
                                    </p:set>
                                    <p:anim calcmode="lin" valueType="num">
                                      <p:cBhvr>
                                        <p:cTn id="19" dur="500" fill="hold"/>
                                        <p:tgtEl>
                                          <p:spTgt spid="4">
                                            <p:txEl>
                                              <p:pRg st="2" end="2"/>
                                            </p:txEl>
                                          </p:spTgt>
                                        </p:tgtEl>
                                        <p:attrNameLst>
                                          <p:attrName>ppt_w</p:attrName>
                                        </p:attrNameLst>
                                      </p:cBhvr>
                                      <p:tavLst>
                                        <p:tav tm="0">
                                          <p:val>
                                            <p:fltVal val="0"/>
                                          </p:val>
                                        </p:tav>
                                        <p:tav tm="100000">
                                          <p:val>
                                            <p:strVal val="#ppt_w"/>
                                          </p:val>
                                        </p:tav>
                                      </p:tavLst>
                                    </p:anim>
                                    <p:anim calcmode="lin" valueType="num">
                                      <p:cBhvr>
                                        <p:cTn id="20" dur="500" fill="hold"/>
                                        <p:tgtEl>
                                          <p:spTgt spid="4">
                                            <p:txEl>
                                              <p:pRg st="2" end="2"/>
                                            </p:txEl>
                                          </p:spTgt>
                                        </p:tgtEl>
                                        <p:attrNameLst>
                                          <p:attrName>ppt_h</p:attrName>
                                        </p:attrNameLst>
                                      </p:cBhvr>
                                      <p:tavLst>
                                        <p:tav tm="0">
                                          <p:val>
                                            <p:fltVal val="0"/>
                                          </p:val>
                                        </p:tav>
                                        <p:tav tm="100000">
                                          <p:val>
                                            <p:strVal val="#ppt_h"/>
                                          </p:val>
                                        </p:tav>
                                      </p:tavLst>
                                    </p:anim>
                                    <p:animEffect transition="in" filter="fade">
                                      <p:cBhvr>
                                        <p:cTn id="21" dur="500"/>
                                        <p:tgtEl>
                                          <p:spTgt spid="4">
                                            <p:txEl>
                                              <p:pRg st="2" end="2"/>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53" presetClass="entr" presetSubtype="16" fill="hold" grpId="0" nodeType="clickEffect">
                                  <p:stCondLst>
                                    <p:cond delay="0"/>
                                  </p:stCondLst>
                                  <p:childTnLst>
                                    <p:set>
                                      <p:cBhvr>
                                        <p:cTn id="25" dur="1" fill="hold">
                                          <p:stCondLst>
                                            <p:cond delay="0"/>
                                          </p:stCondLst>
                                        </p:cTn>
                                        <p:tgtEl>
                                          <p:spTgt spid="4">
                                            <p:txEl>
                                              <p:pRg st="3" end="3"/>
                                            </p:txEl>
                                          </p:spTgt>
                                        </p:tgtEl>
                                        <p:attrNameLst>
                                          <p:attrName>style.visibility</p:attrName>
                                        </p:attrNameLst>
                                      </p:cBhvr>
                                      <p:to>
                                        <p:strVal val="visible"/>
                                      </p:to>
                                    </p:set>
                                    <p:anim calcmode="lin" valueType="num">
                                      <p:cBhvr>
                                        <p:cTn id="26" dur="500" fill="hold"/>
                                        <p:tgtEl>
                                          <p:spTgt spid="4">
                                            <p:txEl>
                                              <p:pRg st="3" end="3"/>
                                            </p:txEl>
                                          </p:spTgt>
                                        </p:tgtEl>
                                        <p:attrNameLst>
                                          <p:attrName>ppt_w</p:attrName>
                                        </p:attrNameLst>
                                      </p:cBhvr>
                                      <p:tavLst>
                                        <p:tav tm="0">
                                          <p:val>
                                            <p:fltVal val="0"/>
                                          </p:val>
                                        </p:tav>
                                        <p:tav tm="100000">
                                          <p:val>
                                            <p:strVal val="#ppt_w"/>
                                          </p:val>
                                        </p:tav>
                                      </p:tavLst>
                                    </p:anim>
                                    <p:anim calcmode="lin" valueType="num">
                                      <p:cBhvr>
                                        <p:cTn id="27" dur="500" fill="hold"/>
                                        <p:tgtEl>
                                          <p:spTgt spid="4">
                                            <p:txEl>
                                              <p:pRg st="3" end="3"/>
                                            </p:txEl>
                                          </p:spTgt>
                                        </p:tgtEl>
                                        <p:attrNameLst>
                                          <p:attrName>ppt_h</p:attrName>
                                        </p:attrNameLst>
                                      </p:cBhvr>
                                      <p:tavLst>
                                        <p:tav tm="0">
                                          <p:val>
                                            <p:fltVal val="0"/>
                                          </p:val>
                                        </p:tav>
                                        <p:tav tm="100000">
                                          <p:val>
                                            <p:strVal val="#ppt_h"/>
                                          </p:val>
                                        </p:tav>
                                      </p:tavLst>
                                    </p:anim>
                                    <p:animEffect transition="in" filter="fade">
                                      <p:cBhvr>
                                        <p:cTn id="28" dur="500"/>
                                        <p:tgtEl>
                                          <p:spTgt spid="4">
                                            <p:txEl>
                                              <p:pRg st="3" end="3"/>
                                            </p:txEl>
                                          </p:spTgt>
                                        </p:tgtEl>
                                      </p:cBhvr>
                                    </p:animEffect>
                                  </p:childTnLst>
                                </p:cTn>
                              </p:par>
                              <p:par>
                                <p:cTn id="29" presetID="53" presetClass="entr" presetSubtype="16" fill="hold" grpId="0" nodeType="withEffect">
                                  <p:stCondLst>
                                    <p:cond delay="0"/>
                                  </p:stCondLst>
                                  <p:childTnLst>
                                    <p:set>
                                      <p:cBhvr>
                                        <p:cTn id="30" dur="1" fill="hold">
                                          <p:stCondLst>
                                            <p:cond delay="0"/>
                                          </p:stCondLst>
                                        </p:cTn>
                                        <p:tgtEl>
                                          <p:spTgt spid="4">
                                            <p:txEl>
                                              <p:pRg st="4" end="4"/>
                                            </p:txEl>
                                          </p:spTgt>
                                        </p:tgtEl>
                                        <p:attrNameLst>
                                          <p:attrName>style.visibility</p:attrName>
                                        </p:attrNameLst>
                                      </p:cBhvr>
                                      <p:to>
                                        <p:strVal val="visible"/>
                                      </p:to>
                                    </p:set>
                                    <p:anim calcmode="lin" valueType="num">
                                      <p:cBhvr>
                                        <p:cTn id="31" dur="500" fill="hold"/>
                                        <p:tgtEl>
                                          <p:spTgt spid="4">
                                            <p:txEl>
                                              <p:pRg st="4" end="4"/>
                                            </p:txEl>
                                          </p:spTgt>
                                        </p:tgtEl>
                                        <p:attrNameLst>
                                          <p:attrName>ppt_w</p:attrName>
                                        </p:attrNameLst>
                                      </p:cBhvr>
                                      <p:tavLst>
                                        <p:tav tm="0">
                                          <p:val>
                                            <p:fltVal val="0"/>
                                          </p:val>
                                        </p:tav>
                                        <p:tav tm="100000">
                                          <p:val>
                                            <p:strVal val="#ppt_w"/>
                                          </p:val>
                                        </p:tav>
                                      </p:tavLst>
                                    </p:anim>
                                    <p:anim calcmode="lin" valueType="num">
                                      <p:cBhvr>
                                        <p:cTn id="32" dur="500" fill="hold"/>
                                        <p:tgtEl>
                                          <p:spTgt spid="4">
                                            <p:txEl>
                                              <p:pRg st="4" end="4"/>
                                            </p:txEl>
                                          </p:spTgt>
                                        </p:tgtEl>
                                        <p:attrNameLst>
                                          <p:attrName>ppt_h</p:attrName>
                                        </p:attrNameLst>
                                      </p:cBhvr>
                                      <p:tavLst>
                                        <p:tav tm="0">
                                          <p:val>
                                            <p:fltVal val="0"/>
                                          </p:val>
                                        </p:tav>
                                        <p:tav tm="100000">
                                          <p:val>
                                            <p:strVal val="#ppt_h"/>
                                          </p:val>
                                        </p:tav>
                                      </p:tavLst>
                                    </p:anim>
                                    <p:animEffect transition="in" filter="fade">
                                      <p:cBhvr>
                                        <p:cTn id="33" dur="500"/>
                                        <p:tgtEl>
                                          <p:spTgt spid="4">
                                            <p:txEl>
                                              <p:pRg st="4" end="4"/>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53" presetClass="entr" presetSubtype="16" fill="hold" grpId="0" nodeType="clickEffect">
                                  <p:stCondLst>
                                    <p:cond delay="0"/>
                                  </p:stCondLst>
                                  <p:childTnLst>
                                    <p:set>
                                      <p:cBhvr>
                                        <p:cTn id="37" dur="1" fill="hold">
                                          <p:stCondLst>
                                            <p:cond delay="0"/>
                                          </p:stCondLst>
                                        </p:cTn>
                                        <p:tgtEl>
                                          <p:spTgt spid="4">
                                            <p:txEl>
                                              <p:pRg st="5" end="5"/>
                                            </p:txEl>
                                          </p:spTgt>
                                        </p:tgtEl>
                                        <p:attrNameLst>
                                          <p:attrName>style.visibility</p:attrName>
                                        </p:attrNameLst>
                                      </p:cBhvr>
                                      <p:to>
                                        <p:strVal val="visible"/>
                                      </p:to>
                                    </p:set>
                                    <p:anim calcmode="lin" valueType="num">
                                      <p:cBhvr>
                                        <p:cTn id="38" dur="500" fill="hold"/>
                                        <p:tgtEl>
                                          <p:spTgt spid="4">
                                            <p:txEl>
                                              <p:pRg st="5" end="5"/>
                                            </p:txEl>
                                          </p:spTgt>
                                        </p:tgtEl>
                                        <p:attrNameLst>
                                          <p:attrName>ppt_w</p:attrName>
                                        </p:attrNameLst>
                                      </p:cBhvr>
                                      <p:tavLst>
                                        <p:tav tm="0">
                                          <p:val>
                                            <p:fltVal val="0"/>
                                          </p:val>
                                        </p:tav>
                                        <p:tav tm="100000">
                                          <p:val>
                                            <p:strVal val="#ppt_w"/>
                                          </p:val>
                                        </p:tav>
                                      </p:tavLst>
                                    </p:anim>
                                    <p:anim calcmode="lin" valueType="num">
                                      <p:cBhvr>
                                        <p:cTn id="39" dur="500" fill="hold"/>
                                        <p:tgtEl>
                                          <p:spTgt spid="4">
                                            <p:txEl>
                                              <p:pRg st="5" end="5"/>
                                            </p:txEl>
                                          </p:spTgt>
                                        </p:tgtEl>
                                        <p:attrNameLst>
                                          <p:attrName>ppt_h</p:attrName>
                                        </p:attrNameLst>
                                      </p:cBhvr>
                                      <p:tavLst>
                                        <p:tav tm="0">
                                          <p:val>
                                            <p:fltVal val="0"/>
                                          </p:val>
                                        </p:tav>
                                        <p:tav tm="100000">
                                          <p:val>
                                            <p:strVal val="#ppt_h"/>
                                          </p:val>
                                        </p:tav>
                                      </p:tavLst>
                                    </p:anim>
                                    <p:animEffect transition="in" filter="fade">
                                      <p:cBhvr>
                                        <p:cTn id="40" dur="500"/>
                                        <p:tgtEl>
                                          <p:spTgt spid="4">
                                            <p:txEl>
                                              <p:pRg st="5" end="5"/>
                                            </p:txEl>
                                          </p:spTgt>
                                        </p:tgtEl>
                                      </p:cBhvr>
                                    </p:animEffect>
                                  </p:childTnLst>
                                </p:cTn>
                              </p:par>
                              <p:par>
                                <p:cTn id="41" presetID="53" presetClass="entr" presetSubtype="16" fill="hold" grpId="0" nodeType="withEffect">
                                  <p:stCondLst>
                                    <p:cond delay="0"/>
                                  </p:stCondLst>
                                  <p:childTnLst>
                                    <p:set>
                                      <p:cBhvr>
                                        <p:cTn id="42" dur="1" fill="hold">
                                          <p:stCondLst>
                                            <p:cond delay="0"/>
                                          </p:stCondLst>
                                        </p:cTn>
                                        <p:tgtEl>
                                          <p:spTgt spid="4">
                                            <p:txEl>
                                              <p:pRg st="6" end="6"/>
                                            </p:txEl>
                                          </p:spTgt>
                                        </p:tgtEl>
                                        <p:attrNameLst>
                                          <p:attrName>style.visibility</p:attrName>
                                        </p:attrNameLst>
                                      </p:cBhvr>
                                      <p:to>
                                        <p:strVal val="visible"/>
                                      </p:to>
                                    </p:set>
                                    <p:anim calcmode="lin" valueType="num">
                                      <p:cBhvr>
                                        <p:cTn id="43" dur="500" fill="hold"/>
                                        <p:tgtEl>
                                          <p:spTgt spid="4">
                                            <p:txEl>
                                              <p:pRg st="6" end="6"/>
                                            </p:txEl>
                                          </p:spTgt>
                                        </p:tgtEl>
                                        <p:attrNameLst>
                                          <p:attrName>ppt_w</p:attrName>
                                        </p:attrNameLst>
                                      </p:cBhvr>
                                      <p:tavLst>
                                        <p:tav tm="0">
                                          <p:val>
                                            <p:fltVal val="0"/>
                                          </p:val>
                                        </p:tav>
                                        <p:tav tm="100000">
                                          <p:val>
                                            <p:strVal val="#ppt_w"/>
                                          </p:val>
                                        </p:tav>
                                      </p:tavLst>
                                    </p:anim>
                                    <p:anim calcmode="lin" valueType="num">
                                      <p:cBhvr>
                                        <p:cTn id="44" dur="500" fill="hold"/>
                                        <p:tgtEl>
                                          <p:spTgt spid="4">
                                            <p:txEl>
                                              <p:pRg st="6" end="6"/>
                                            </p:txEl>
                                          </p:spTgt>
                                        </p:tgtEl>
                                        <p:attrNameLst>
                                          <p:attrName>ppt_h</p:attrName>
                                        </p:attrNameLst>
                                      </p:cBhvr>
                                      <p:tavLst>
                                        <p:tav tm="0">
                                          <p:val>
                                            <p:fltVal val="0"/>
                                          </p:val>
                                        </p:tav>
                                        <p:tav tm="100000">
                                          <p:val>
                                            <p:strVal val="#ppt_h"/>
                                          </p:val>
                                        </p:tav>
                                      </p:tavLst>
                                    </p:anim>
                                    <p:animEffect transition="in" filter="fade">
                                      <p:cBhvr>
                                        <p:cTn id="45" dur="500"/>
                                        <p:tgtEl>
                                          <p:spTgt spid="4">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Contents</a:t>
            </a:r>
          </a:p>
        </p:txBody>
      </p:sp>
      <p:sp>
        <p:nvSpPr>
          <p:cNvPr id="3" name="Footer Placeholder 2"/>
          <p:cNvSpPr>
            <a:spLocks noGrp="1"/>
          </p:cNvSpPr>
          <p:nvPr>
            <p:ph type="ftr" sz="quarter" idx="11"/>
          </p:nvPr>
        </p:nvSpPr>
        <p:spPr>
          <a:xfrm>
            <a:off x="154419" y="4814226"/>
            <a:ext cx="4055498" cy="260695"/>
          </a:xfrm>
        </p:spPr>
        <p:txBody>
          <a:bodyPr/>
          <a:lstStyle/>
          <a:p>
            <a:r>
              <a:rPr lang="en-GB" sz="900" dirty="0">
                <a:latin typeface="Georgia"/>
              </a:rPr>
              <a:t>Les Coveney, INAB Calibration &amp; Uncertainty Day, 18th June 2018</a:t>
            </a:r>
            <a:endParaRPr lang="en-US" sz="900" dirty="0">
              <a:latin typeface="Georgia"/>
            </a:endParaRPr>
          </a:p>
        </p:txBody>
      </p:sp>
      <p:sp>
        <p:nvSpPr>
          <p:cNvPr id="4" name="Content Placeholder 3"/>
          <p:cNvSpPr>
            <a:spLocks noGrp="1"/>
          </p:cNvSpPr>
          <p:nvPr>
            <p:ph sz="quarter" idx="1"/>
          </p:nvPr>
        </p:nvSpPr>
        <p:spPr/>
        <p:txBody>
          <a:bodyPr/>
          <a:lstStyle/>
          <a:p>
            <a:pPr>
              <a:lnSpc>
                <a:spcPct val="90000"/>
              </a:lnSpc>
            </a:pPr>
            <a:r>
              <a:rPr lang="en-GB" sz="2100" dirty="0"/>
              <a:t>EU REGULATIONS 2017</a:t>
            </a:r>
          </a:p>
          <a:p>
            <a:pPr>
              <a:lnSpc>
                <a:spcPct val="90000"/>
              </a:lnSpc>
            </a:pPr>
            <a:r>
              <a:rPr lang="en-GB" sz="2100" dirty="0"/>
              <a:t>ISO 11352:2012</a:t>
            </a:r>
          </a:p>
          <a:p>
            <a:pPr>
              <a:lnSpc>
                <a:spcPct val="90000"/>
              </a:lnSpc>
            </a:pPr>
            <a:r>
              <a:rPr lang="en-GB" sz="2100" dirty="0"/>
              <a:t>Estimation of Random &amp; Systematic Errors</a:t>
            </a:r>
          </a:p>
          <a:p>
            <a:pPr>
              <a:lnSpc>
                <a:spcPct val="90000"/>
              </a:lnSpc>
            </a:pPr>
            <a:r>
              <a:rPr lang="en-GB" sz="2100" dirty="0"/>
              <a:t>Use of Results from PT Comparisons</a:t>
            </a:r>
          </a:p>
          <a:p>
            <a:pPr>
              <a:lnSpc>
                <a:spcPct val="90000"/>
              </a:lnSpc>
            </a:pPr>
            <a:r>
              <a:rPr lang="en-GB" sz="2100" dirty="0"/>
              <a:t>Examples – Annex A &amp; B</a:t>
            </a:r>
          </a:p>
          <a:p>
            <a:pPr>
              <a:lnSpc>
                <a:spcPct val="90000"/>
              </a:lnSpc>
            </a:pPr>
            <a:endParaRPr lang="en-GB" dirty="0"/>
          </a:p>
          <a:p>
            <a:pPr>
              <a:lnSpc>
                <a:spcPct val="90000"/>
              </a:lnSpc>
            </a:pPr>
            <a:endParaRPr lang="en-GB" dirty="0"/>
          </a:p>
        </p:txBody>
      </p:sp>
    </p:spTree>
    <p:extLst>
      <p:ext uri="{BB962C8B-B14F-4D97-AF65-F5344CB8AC3E}">
        <p14:creationId xmlns:p14="http://schemas.microsoft.com/office/powerpoint/2010/main" val="42441438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c">
  <a:themeElements>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158</TotalTime>
  <Words>681</Words>
  <Application>Microsoft Office PowerPoint</Application>
  <PresentationFormat>On-screen Show (16:9)</PresentationFormat>
  <Paragraphs>83</Paragraphs>
  <Slides>9</Slides>
  <Notes>1</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Civic</vt:lpstr>
      <vt:lpstr>ISO 11352:2012 Water Quality </vt:lpstr>
      <vt:lpstr>Contents</vt:lpstr>
      <vt:lpstr>EU REGULATIONS 2017</vt:lpstr>
      <vt:lpstr>ISO 11352:2012</vt:lpstr>
      <vt:lpstr>Estimation of Random &amp; Systematic Errors</vt:lpstr>
      <vt:lpstr>Use of Results from PT Comparisons</vt:lpstr>
      <vt:lpstr>Estimation of Uncertainty in Bias</vt:lpstr>
      <vt:lpstr>Examples – Annex A &amp; B</vt:lpstr>
      <vt:lpstr>Contents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ISO 11352:2012 Water Quality</dc:title>
  <dc:creator>Leslie Coveney</dc:creator>
  <cp:lastModifiedBy>Jane Glass</cp:lastModifiedBy>
  <cp:revision>26</cp:revision>
  <dcterms:created xsi:type="dcterms:W3CDTF">2018-06-08T08:18:12Z</dcterms:created>
  <dcterms:modified xsi:type="dcterms:W3CDTF">2018-06-12T06:41:06Z</dcterms:modified>
</cp:coreProperties>
</file>