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3" r:id="rId5"/>
    <p:sldMasterId id="2147483652" r:id="rId6"/>
    <p:sldMasterId id="2147483651" r:id="rId7"/>
    <p:sldMasterId id="2147483654" r:id="rId8"/>
    <p:sldMasterId id="2147484025" r:id="rId9"/>
  </p:sldMasterIdLst>
  <p:notesMasterIdLst>
    <p:notesMasterId r:id="rId46"/>
  </p:notesMasterIdLst>
  <p:handoutMasterIdLst>
    <p:handoutMasterId r:id="rId47"/>
  </p:handoutMasterIdLst>
  <p:sldIdLst>
    <p:sldId id="555" r:id="rId10"/>
    <p:sldId id="572" r:id="rId11"/>
    <p:sldId id="573" r:id="rId12"/>
    <p:sldId id="557" r:id="rId13"/>
    <p:sldId id="577" r:id="rId14"/>
    <p:sldId id="578" r:id="rId15"/>
    <p:sldId id="576" r:id="rId16"/>
    <p:sldId id="579" r:id="rId17"/>
    <p:sldId id="580" r:id="rId18"/>
    <p:sldId id="575" r:id="rId19"/>
    <p:sldId id="581" r:id="rId20"/>
    <p:sldId id="563" r:id="rId21"/>
    <p:sldId id="564" r:id="rId22"/>
    <p:sldId id="565" r:id="rId23"/>
    <p:sldId id="562" r:id="rId24"/>
    <p:sldId id="558" r:id="rId25"/>
    <p:sldId id="561" r:id="rId26"/>
    <p:sldId id="559" r:id="rId27"/>
    <p:sldId id="567" r:id="rId28"/>
    <p:sldId id="569" r:id="rId29"/>
    <p:sldId id="571" r:id="rId30"/>
    <p:sldId id="556" r:id="rId31"/>
    <p:sldId id="535" r:id="rId32"/>
    <p:sldId id="536" r:id="rId33"/>
    <p:sldId id="538" r:id="rId34"/>
    <p:sldId id="539" r:id="rId35"/>
    <p:sldId id="540" r:id="rId36"/>
    <p:sldId id="541" r:id="rId37"/>
    <p:sldId id="542" r:id="rId38"/>
    <p:sldId id="543" r:id="rId39"/>
    <p:sldId id="546" r:id="rId40"/>
    <p:sldId id="547" r:id="rId41"/>
    <p:sldId id="548" r:id="rId42"/>
    <p:sldId id="582" r:id="rId43"/>
    <p:sldId id="551" r:id="rId44"/>
    <p:sldId id="552" r:id="rId45"/>
  </p:sldIdLst>
  <p:sldSz cx="9144000" cy="5143500" type="screen16x9"/>
  <p:notesSz cx="6742113" cy="9872663"/>
  <p:defaultTextStyle>
    <a:defPPr>
      <a:defRPr lang="en-US"/>
    </a:defPPr>
    <a:lvl1pPr algn="l" rtl="0" fontAlgn="base">
      <a:spcBef>
        <a:spcPct val="20000"/>
      </a:spcBef>
      <a:spcAft>
        <a:spcPct val="0"/>
      </a:spcAft>
      <a:buChar char="•"/>
      <a:defRPr sz="6400" kern="1200">
        <a:solidFill>
          <a:srgbClr val="1A2D5B"/>
        </a:solidFill>
        <a:latin typeface="Trebuchet MS" pitchFamily="34" charset="0"/>
        <a:ea typeface="+mn-ea"/>
        <a:cs typeface="+mn-cs"/>
      </a:defRPr>
    </a:lvl1pPr>
    <a:lvl2pPr marL="457200" algn="l" rtl="0" fontAlgn="base">
      <a:spcBef>
        <a:spcPct val="20000"/>
      </a:spcBef>
      <a:spcAft>
        <a:spcPct val="0"/>
      </a:spcAft>
      <a:buChar char="•"/>
      <a:defRPr sz="6400" kern="1200">
        <a:solidFill>
          <a:srgbClr val="1A2D5B"/>
        </a:solidFill>
        <a:latin typeface="Trebuchet MS" pitchFamily="34" charset="0"/>
        <a:ea typeface="+mn-ea"/>
        <a:cs typeface="+mn-cs"/>
      </a:defRPr>
    </a:lvl2pPr>
    <a:lvl3pPr marL="914400" algn="l" rtl="0" fontAlgn="base">
      <a:spcBef>
        <a:spcPct val="20000"/>
      </a:spcBef>
      <a:spcAft>
        <a:spcPct val="0"/>
      </a:spcAft>
      <a:buChar char="•"/>
      <a:defRPr sz="6400" kern="1200">
        <a:solidFill>
          <a:srgbClr val="1A2D5B"/>
        </a:solidFill>
        <a:latin typeface="Trebuchet MS" pitchFamily="34" charset="0"/>
        <a:ea typeface="+mn-ea"/>
        <a:cs typeface="+mn-cs"/>
      </a:defRPr>
    </a:lvl3pPr>
    <a:lvl4pPr marL="1371600" algn="l" rtl="0" fontAlgn="base">
      <a:spcBef>
        <a:spcPct val="20000"/>
      </a:spcBef>
      <a:spcAft>
        <a:spcPct val="0"/>
      </a:spcAft>
      <a:buChar char="•"/>
      <a:defRPr sz="6400" kern="1200">
        <a:solidFill>
          <a:srgbClr val="1A2D5B"/>
        </a:solidFill>
        <a:latin typeface="Trebuchet MS" pitchFamily="34" charset="0"/>
        <a:ea typeface="+mn-ea"/>
        <a:cs typeface="+mn-cs"/>
      </a:defRPr>
    </a:lvl4pPr>
    <a:lvl5pPr marL="1828800" algn="l" rtl="0" fontAlgn="base">
      <a:spcBef>
        <a:spcPct val="20000"/>
      </a:spcBef>
      <a:spcAft>
        <a:spcPct val="0"/>
      </a:spcAft>
      <a:buChar char="•"/>
      <a:defRPr sz="6400" kern="1200">
        <a:solidFill>
          <a:srgbClr val="1A2D5B"/>
        </a:solidFill>
        <a:latin typeface="Trebuchet MS" pitchFamily="34" charset="0"/>
        <a:ea typeface="+mn-ea"/>
        <a:cs typeface="+mn-cs"/>
      </a:defRPr>
    </a:lvl5pPr>
    <a:lvl6pPr marL="2286000" algn="l" defTabSz="914400" rtl="0" eaLnBrk="1" latinLnBrk="0" hangingPunct="1">
      <a:defRPr sz="6400" kern="1200">
        <a:solidFill>
          <a:srgbClr val="1A2D5B"/>
        </a:solidFill>
        <a:latin typeface="Trebuchet MS" pitchFamily="34" charset="0"/>
        <a:ea typeface="+mn-ea"/>
        <a:cs typeface="+mn-cs"/>
      </a:defRPr>
    </a:lvl6pPr>
    <a:lvl7pPr marL="2743200" algn="l" defTabSz="914400" rtl="0" eaLnBrk="1" latinLnBrk="0" hangingPunct="1">
      <a:defRPr sz="6400" kern="1200">
        <a:solidFill>
          <a:srgbClr val="1A2D5B"/>
        </a:solidFill>
        <a:latin typeface="Trebuchet MS" pitchFamily="34" charset="0"/>
        <a:ea typeface="+mn-ea"/>
        <a:cs typeface="+mn-cs"/>
      </a:defRPr>
    </a:lvl7pPr>
    <a:lvl8pPr marL="3200400" algn="l" defTabSz="914400" rtl="0" eaLnBrk="1" latinLnBrk="0" hangingPunct="1">
      <a:defRPr sz="6400" kern="1200">
        <a:solidFill>
          <a:srgbClr val="1A2D5B"/>
        </a:solidFill>
        <a:latin typeface="Trebuchet MS" pitchFamily="34" charset="0"/>
        <a:ea typeface="+mn-ea"/>
        <a:cs typeface="+mn-cs"/>
      </a:defRPr>
    </a:lvl8pPr>
    <a:lvl9pPr marL="3657600" algn="l" defTabSz="914400" rtl="0" eaLnBrk="1" latinLnBrk="0" hangingPunct="1">
      <a:defRPr sz="6400" kern="1200">
        <a:solidFill>
          <a:srgbClr val="1A2D5B"/>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7D74"/>
    <a:srgbClr val="FFF280"/>
    <a:srgbClr val="FF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4" autoAdjust="0"/>
    <p:restoredTop sz="94660"/>
  </p:normalViewPr>
  <p:slideViewPr>
    <p:cSldViewPr>
      <p:cViewPr varScale="1">
        <p:scale>
          <a:sx n="112" d="100"/>
          <a:sy n="112" d="100"/>
        </p:scale>
        <p:origin x="-614" y="-77"/>
      </p:cViewPr>
      <p:guideLst>
        <p:guide orient="horz" pos="701"/>
        <p:guide pos="703"/>
      </p:guideLst>
    </p:cSldViewPr>
  </p:slideViewPr>
  <p:notesTextViewPr>
    <p:cViewPr>
      <p:scale>
        <a:sx n="100" d="100"/>
        <a:sy n="100" d="100"/>
      </p:scale>
      <p:origin x="0" y="0"/>
    </p:cViewPr>
  </p:notesTextViewPr>
  <p:sorterViewPr>
    <p:cViewPr>
      <p:scale>
        <a:sx n="75" d="100"/>
        <a:sy n="75" d="100"/>
      </p:scale>
      <p:origin x="0" y="12384"/>
    </p:cViewPr>
  </p:sorterViewPr>
  <p:notesViewPr>
    <p:cSldViewPr>
      <p:cViewPr varScale="1">
        <p:scale>
          <a:sx n="77" d="100"/>
          <a:sy n="77" d="100"/>
        </p:scale>
        <p:origin x="-1824" y="-101"/>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1" y="0"/>
            <a:ext cx="2921688"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tx1"/>
                </a:solidFill>
                <a:latin typeface="Arial" charset="0"/>
              </a:defRPr>
            </a:lvl1pPr>
          </a:lstStyle>
          <a:p>
            <a:pPr>
              <a:defRPr/>
            </a:pPr>
            <a:endParaRPr lang="en-US" dirty="0"/>
          </a:p>
        </p:txBody>
      </p:sp>
      <p:sp>
        <p:nvSpPr>
          <p:cNvPr id="59395" name="Rectangle 3"/>
          <p:cNvSpPr>
            <a:spLocks noGrp="1" noChangeArrowheads="1"/>
          </p:cNvSpPr>
          <p:nvPr>
            <p:ph type="dt" sz="quarter" idx="1"/>
          </p:nvPr>
        </p:nvSpPr>
        <p:spPr bwMode="auto">
          <a:xfrm>
            <a:off x="3818849" y="0"/>
            <a:ext cx="2921688"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chemeClr val="tx1"/>
                </a:solidFill>
                <a:latin typeface="Arial" charset="0"/>
              </a:defRPr>
            </a:lvl1pPr>
          </a:lstStyle>
          <a:p>
            <a:pPr>
              <a:defRPr/>
            </a:pPr>
            <a:endParaRPr lang="en-US" dirty="0"/>
          </a:p>
        </p:txBody>
      </p:sp>
      <p:sp>
        <p:nvSpPr>
          <p:cNvPr id="59396" name="Rectangle 4"/>
          <p:cNvSpPr>
            <a:spLocks noGrp="1" noChangeArrowheads="1"/>
          </p:cNvSpPr>
          <p:nvPr>
            <p:ph type="ftr" sz="quarter" idx="2"/>
          </p:nvPr>
        </p:nvSpPr>
        <p:spPr bwMode="auto">
          <a:xfrm>
            <a:off x="1" y="9376819"/>
            <a:ext cx="2921688" cy="4942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solidFill>
                  <a:schemeClr val="tx1"/>
                </a:solidFill>
                <a:latin typeface="Arial" charset="0"/>
              </a:defRPr>
            </a:lvl1pPr>
          </a:lstStyle>
          <a:p>
            <a:pPr>
              <a:defRPr/>
            </a:pPr>
            <a:endParaRPr lang="en-US" dirty="0"/>
          </a:p>
        </p:txBody>
      </p:sp>
      <p:sp>
        <p:nvSpPr>
          <p:cNvPr id="59397" name="Rectangle 5"/>
          <p:cNvSpPr>
            <a:spLocks noGrp="1" noChangeArrowheads="1"/>
          </p:cNvSpPr>
          <p:nvPr>
            <p:ph type="sldNum" sz="quarter" idx="3"/>
          </p:nvPr>
        </p:nvSpPr>
        <p:spPr bwMode="auto">
          <a:xfrm>
            <a:off x="3818849" y="9376819"/>
            <a:ext cx="2921688" cy="4942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solidFill>
                  <a:schemeClr val="tx1"/>
                </a:solidFill>
                <a:latin typeface="Arial" charset="0"/>
              </a:defRPr>
            </a:lvl1pPr>
          </a:lstStyle>
          <a:p>
            <a:pPr>
              <a:defRPr/>
            </a:pPr>
            <a:fld id="{CC666361-3FF5-4643-BA0B-411371F904B8}" type="slidenum">
              <a:rPr lang="en-US"/>
              <a:pPr>
                <a:defRPr/>
              </a:pPr>
              <a:t>‹#›</a:t>
            </a:fld>
            <a:endParaRPr lang="en-US" dirty="0"/>
          </a:p>
        </p:txBody>
      </p:sp>
    </p:spTree>
    <p:extLst>
      <p:ext uri="{BB962C8B-B14F-4D97-AF65-F5344CB8AC3E}">
        <p14:creationId xmlns:p14="http://schemas.microsoft.com/office/powerpoint/2010/main" val="2503815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1" y="0"/>
            <a:ext cx="2921688"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tx1"/>
                </a:solidFill>
                <a:latin typeface="Arial" charset="0"/>
              </a:defRPr>
            </a:lvl1pPr>
          </a:lstStyle>
          <a:p>
            <a:pPr>
              <a:defRPr/>
            </a:pPr>
            <a:endParaRPr lang="en-US" dirty="0"/>
          </a:p>
        </p:txBody>
      </p:sp>
      <p:sp>
        <p:nvSpPr>
          <p:cNvPr id="116739" name="Rectangle 3"/>
          <p:cNvSpPr>
            <a:spLocks noGrp="1" noChangeArrowheads="1"/>
          </p:cNvSpPr>
          <p:nvPr>
            <p:ph type="dt" idx="1"/>
          </p:nvPr>
        </p:nvSpPr>
        <p:spPr bwMode="auto">
          <a:xfrm>
            <a:off x="3818849" y="0"/>
            <a:ext cx="2921688"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chemeClr val="tx1"/>
                </a:solidFill>
                <a:latin typeface="Arial" charset="0"/>
              </a:defRPr>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80963" y="739775"/>
            <a:ext cx="6578600" cy="3702050"/>
          </a:xfrm>
          <a:prstGeom prst="rect">
            <a:avLst/>
          </a:prstGeom>
          <a:noFill/>
          <a:ln w="9525">
            <a:solidFill>
              <a:srgbClr val="000000"/>
            </a:solidFill>
            <a:miter lim="800000"/>
            <a:headEnd/>
            <a:tailEnd/>
          </a:ln>
        </p:spPr>
      </p:sp>
      <p:sp>
        <p:nvSpPr>
          <p:cNvPr id="116741" name="Rectangle 5"/>
          <p:cNvSpPr>
            <a:spLocks noGrp="1" noChangeArrowheads="1"/>
          </p:cNvSpPr>
          <p:nvPr>
            <p:ph type="body" sz="quarter" idx="3"/>
          </p:nvPr>
        </p:nvSpPr>
        <p:spPr bwMode="auto">
          <a:xfrm>
            <a:off x="674843" y="4689989"/>
            <a:ext cx="5392429" cy="44420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6742" name="Rectangle 6"/>
          <p:cNvSpPr>
            <a:spLocks noGrp="1" noChangeArrowheads="1"/>
          </p:cNvSpPr>
          <p:nvPr>
            <p:ph type="ftr" sz="quarter" idx="4"/>
          </p:nvPr>
        </p:nvSpPr>
        <p:spPr bwMode="auto">
          <a:xfrm>
            <a:off x="1" y="9376819"/>
            <a:ext cx="2921688" cy="4942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solidFill>
                  <a:schemeClr val="tx1"/>
                </a:solidFill>
                <a:latin typeface="Arial" charset="0"/>
              </a:defRPr>
            </a:lvl1pPr>
          </a:lstStyle>
          <a:p>
            <a:pPr>
              <a:defRPr/>
            </a:pPr>
            <a:endParaRPr lang="en-US" dirty="0"/>
          </a:p>
        </p:txBody>
      </p:sp>
      <p:sp>
        <p:nvSpPr>
          <p:cNvPr id="116743" name="Rectangle 7"/>
          <p:cNvSpPr>
            <a:spLocks noGrp="1" noChangeArrowheads="1"/>
          </p:cNvSpPr>
          <p:nvPr>
            <p:ph type="sldNum" sz="quarter" idx="5"/>
          </p:nvPr>
        </p:nvSpPr>
        <p:spPr bwMode="auto">
          <a:xfrm>
            <a:off x="3818849" y="9376819"/>
            <a:ext cx="2921688" cy="4942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solidFill>
                  <a:schemeClr val="tx1"/>
                </a:solidFill>
                <a:latin typeface="Arial" charset="0"/>
              </a:defRPr>
            </a:lvl1pPr>
          </a:lstStyle>
          <a:p>
            <a:pPr>
              <a:defRPr/>
            </a:pPr>
            <a:fld id="{2A48B9E4-7A95-4346-8F08-83DE7528EAD8}" type="slidenum">
              <a:rPr lang="en-US"/>
              <a:pPr>
                <a:defRPr/>
              </a:pPr>
              <a:t>‹#›</a:t>
            </a:fld>
            <a:endParaRPr lang="en-US" dirty="0"/>
          </a:p>
        </p:txBody>
      </p:sp>
    </p:spTree>
    <p:extLst>
      <p:ext uri="{BB962C8B-B14F-4D97-AF65-F5344CB8AC3E}">
        <p14:creationId xmlns:p14="http://schemas.microsoft.com/office/powerpoint/2010/main" val="30814761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80963" y="739775"/>
            <a:ext cx="657860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smtClean="0">
              <a:ea typeface="ＭＳ Ｐゴシック" pitchFamily="34" charset="-128"/>
            </a:endParaRPr>
          </a:p>
          <a:p>
            <a:pPr eaLnBrk="1" hangingPunct="1">
              <a:spcBef>
                <a:spcPct val="0"/>
              </a:spcBef>
            </a:pPr>
            <a:endParaRPr lang="en-IE" altLang="en-US" smtClean="0">
              <a:ea typeface="ＭＳ Ｐゴシック" pitchFamily="34" charset="-128"/>
            </a:endParaRPr>
          </a:p>
          <a:p>
            <a:pPr eaLnBrk="1" hangingPunct="1">
              <a:spcBef>
                <a:spcPct val="0"/>
              </a:spcBef>
            </a:pPr>
            <a:endParaRPr lang="en-IE" altLang="en-US" smtClean="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6D45F6A-ECE4-49A5-9D84-4EEA3C5EA97B}" type="slidenum">
              <a:rPr lang="en-US" altLang="en-US" smtClean="0"/>
              <a:pPr eaLnBrk="1" hangingPunct="1">
                <a:spcBef>
                  <a:spcPct val="0"/>
                </a:spcBef>
              </a:pPr>
              <a:t>24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ctrTitle"/>
          </p:nvPr>
        </p:nvSpPr>
        <p:spPr>
          <a:xfrm>
            <a:off x="1071563" y="1491854"/>
            <a:ext cx="6445250" cy="809625"/>
          </a:xfrm>
        </p:spPr>
        <p:txBody>
          <a:bodyPr/>
          <a:lstStyle>
            <a:lvl1pPr>
              <a:lnSpc>
                <a:spcPct val="100000"/>
              </a:lnSpc>
              <a:defRPr sz="5400">
                <a:solidFill>
                  <a:schemeClr val="tx1"/>
                </a:solidFill>
              </a:defRPr>
            </a:lvl1pPr>
          </a:lstStyle>
          <a:p>
            <a:r>
              <a:rPr lang="en-US"/>
              <a:t>Click to edit title</a:t>
            </a:r>
          </a:p>
        </p:txBody>
      </p:sp>
      <p:sp>
        <p:nvSpPr>
          <p:cNvPr id="5123" name="Rectangle 3"/>
          <p:cNvSpPr>
            <a:spLocks noGrp="1" noChangeArrowheads="1"/>
          </p:cNvSpPr>
          <p:nvPr>
            <p:ph type="subTitle" idx="1"/>
          </p:nvPr>
        </p:nvSpPr>
        <p:spPr>
          <a:xfrm>
            <a:off x="1090614" y="2571750"/>
            <a:ext cx="6478587" cy="1728788"/>
          </a:xfrm>
        </p:spPr>
        <p:txBody>
          <a:bodyPr/>
          <a:lstStyle>
            <a:lvl1pPr marL="0" indent="0">
              <a:lnSpc>
                <a:spcPts val="5000"/>
              </a:lnSpc>
              <a:buFontTx/>
              <a:buNone/>
              <a:defRPr sz="30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844153"/>
            <a:ext cx="1808163" cy="33480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079500" y="844153"/>
            <a:ext cx="5276850" cy="3348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079501" y="1483519"/>
            <a:ext cx="3541713" cy="31944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773613" y="1483519"/>
            <a:ext cx="3543300" cy="31944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789385"/>
            <a:ext cx="1808163" cy="3888581"/>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079500" y="789385"/>
            <a:ext cx="5276850" cy="38885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079501" y="1483519"/>
            <a:ext cx="3470275" cy="2708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702176" y="1483519"/>
            <a:ext cx="3470275" cy="2708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771525"/>
            <a:ext cx="1790700" cy="3420666"/>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008064" y="771525"/>
            <a:ext cx="5221287" cy="34206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2575" y="73819"/>
            <a:ext cx="8534400" cy="571500"/>
          </a:xfrm>
        </p:spPr>
        <p:txBody>
          <a:bodyPr/>
          <a:lstStyle/>
          <a:p>
            <a:r>
              <a:rPr lang="en-US"/>
              <a:t>Click to edit Master title style</a:t>
            </a:r>
            <a:endParaRPr lang="en-GB"/>
          </a:p>
        </p:txBody>
      </p:sp>
      <p:sp>
        <p:nvSpPr>
          <p:cNvPr id="3" name="Table Placeholder 2"/>
          <p:cNvSpPr>
            <a:spLocks noGrp="1"/>
          </p:cNvSpPr>
          <p:nvPr>
            <p:ph type="tbl" idx="1"/>
          </p:nvPr>
        </p:nvSpPr>
        <p:spPr>
          <a:xfrm>
            <a:off x="282575" y="1143000"/>
            <a:ext cx="8593138" cy="3429000"/>
          </a:xfrm>
        </p:spPr>
        <p:txBody>
          <a:bodyPr/>
          <a:lstStyle/>
          <a:p>
            <a:pPr lvl="0"/>
            <a:endParaRPr lang="en-GB" noProof="0"/>
          </a:p>
        </p:txBody>
      </p:sp>
      <p:sp>
        <p:nvSpPr>
          <p:cNvPr id="4" name="Rectangle 5"/>
          <p:cNvSpPr>
            <a:spLocks noGrp="1" noChangeArrowheads="1"/>
          </p:cNvSpPr>
          <p:nvPr>
            <p:ph type="dt" sz="half" idx="10"/>
          </p:nvPr>
        </p:nvSpPr>
        <p:spPr>
          <a:xfrm>
            <a:off x="6783388" y="4776788"/>
            <a:ext cx="1676400" cy="220266"/>
          </a:xfrm>
          <a:prstGeom prst="rect">
            <a:avLst/>
          </a:prstGeom>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4154489" y="4776788"/>
            <a:ext cx="2624137" cy="220266"/>
          </a:xfrm>
          <a:prstGeom prst="rect">
            <a:avLst/>
          </a:prstGeom>
        </p:spPr>
        <p:txBody>
          <a:bodyPr/>
          <a:lstStyle>
            <a:lvl1pPr>
              <a:defRPr/>
            </a:lvl1pPr>
          </a:lstStyle>
          <a:p>
            <a:pPr>
              <a:defRPr/>
            </a:pPr>
            <a:endParaRPr lang="en-US"/>
          </a:p>
        </p:txBody>
      </p:sp>
      <p:sp>
        <p:nvSpPr>
          <p:cNvPr id="6" name="Rectangle 7"/>
          <p:cNvSpPr>
            <a:spLocks noGrp="1" noChangeArrowheads="1"/>
          </p:cNvSpPr>
          <p:nvPr>
            <p:ph type="sldNum" sz="quarter" idx="12"/>
          </p:nvPr>
        </p:nvSpPr>
        <p:spPr>
          <a:xfrm>
            <a:off x="8172451" y="4776788"/>
            <a:ext cx="809625" cy="220266"/>
          </a:xfrm>
          <a:prstGeom prst="rect">
            <a:avLst/>
          </a:prstGeom>
        </p:spPr>
        <p:txBody>
          <a:bodyPr/>
          <a:lstStyle>
            <a:lvl1pPr>
              <a:defRPr/>
            </a:lvl1pPr>
          </a:lstStyle>
          <a:p>
            <a:pPr>
              <a:defRPr/>
            </a:pPr>
            <a:fld id="{420A9D6D-A511-4F9E-BED2-D7EEEAE2D314}" type="slidenum">
              <a:rPr lang="en-US"/>
              <a:pPr>
                <a:defRPr/>
              </a:pPr>
              <a:t>‹#›</a:t>
            </a:fld>
            <a:r>
              <a:rPr lang="en-US"/>
              <a:t> of 58</a:t>
            </a:r>
          </a:p>
        </p:txBody>
      </p:sp>
    </p:spTree>
    <p:extLst>
      <p:ext uri="{BB962C8B-B14F-4D97-AF65-F5344CB8AC3E}">
        <p14:creationId xmlns:p14="http://schemas.microsoft.com/office/powerpoint/2010/main" val="28767984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058863" y="1483519"/>
            <a:ext cx="3541712"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752975" y="1483519"/>
            <a:ext cx="35433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079501" y="1483519"/>
            <a:ext cx="3541713" cy="2708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773613" y="1483519"/>
            <a:ext cx="3543300" cy="2708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1" y="771525"/>
            <a:ext cx="1819275" cy="3798094"/>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016000" y="771525"/>
            <a:ext cx="5308600" cy="37980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079501" y="1483519"/>
            <a:ext cx="3541713" cy="31944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773613" y="1483519"/>
            <a:ext cx="3543300" cy="31944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789385"/>
            <a:ext cx="1808163" cy="3888581"/>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079500" y="789385"/>
            <a:ext cx="5276850" cy="38885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extLst>
      <p:ext uri="{BB962C8B-B14F-4D97-AF65-F5344CB8AC3E}">
        <p14:creationId xmlns:p14="http://schemas.microsoft.com/office/powerpoint/2010/main" val="24340933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3331863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551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079501" y="1483519"/>
            <a:ext cx="3541713" cy="31944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773613" y="1483519"/>
            <a:ext cx="3543300" cy="31944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40871533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30366328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extLst>
      <p:ext uri="{BB962C8B-B14F-4D97-AF65-F5344CB8AC3E}">
        <p14:creationId xmlns:p14="http://schemas.microsoft.com/office/powerpoint/2010/main" val="21160056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066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6376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29665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9551216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8750" y="789385"/>
            <a:ext cx="1808163" cy="3888581"/>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079500" y="789385"/>
            <a:ext cx="5276850" cy="38885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65075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7.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0" y="844154"/>
            <a:ext cx="7237413" cy="4310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79500" y="1483519"/>
            <a:ext cx="7237413" cy="27086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3"/>
            <a:r>
              <a:rPr lang="en-US" smtClean="0"/>
              <a:t>Fifth level</a:t>
            </a:r>
          </a:p>
        </p:txBody>
      </p:sp>
    </p:spTree>
  </p:cSld>
  <p:clrMap bg1="lt1" tx1="dk1" bg2="lt2" tx2="dk2" accent1="accent1" accent2="accent2" accent3="accent3" accent4="accent4" accent5="accent5" accent6="accent6" hlink="hlink" folHlink="folHlink"/>
  <p:sldLayoutIdLst>
    <p:sldLayoutId id="2147484024"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l" rtl="0" eaLnBrk="0" fontAlgn="base" hangingPunct="0">
        <a:lnSpc>
          <a:spcPts val="3200"/>
        </a:lnSpc>
        <a:spcBef>
          <a:spcPct val="0"/>
        </a:spcBef>
        <a:spcAft>
          <a:spcPct val="0"/>
        </a:spcAft>
        <a:defRPr sz="3200" b="1">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Trebuchet MS" pitchFamily="34" charset="0"/>
        </a:defRPr>
      </a:lvl2pPr>
      <a:lvl3pPr algn="l" rtl="0" eaLnBrk="0" fontAlgn="base" hangingPunct="0">
        <a:lnSpc>
          <a:spcPts val="3200"/>
        </a:lnSpc>
        <a:spcBef>
          <a:spcPct val="0"/>
        </a:spcBef>
        <a:spcAft>
          <a:spcPct val="0"/>
        </a:spcAft>
        <a:defRPr sz="3200" b="1">
          <a:solidFill>
            <a:schemeClr val="tx2"/>
          </a:solidFill>
          <a:latin typeface="Trebuchet MS" pitchFamily="34" charset="0"/>
        </a:defRPr>
      </a:lvl3pPr>
      <a:lvl4pPr algn="l" rtl="0" eaLnBrk="0" fontAlgn="base" hangingPunct="0">
        <a:lnSpc>
          <a:spcPts val="3200"/>
        </a:lnSpc>
        <a:spcBef>
          <a:spcPct val="0"/>
        </a:spcBef>
        <a:spcAft>
          <a:spcPct val="0"/>
        </a:spcAft>
        <a:defRPr sz="3200" b="1">
          <a:solidFill>
            <a:schemeClr val="tx2"/>
          </a:solidFill>
          <a:latin typeface="Trebuchet MS" pitchFamily="34" charset="0"/>
        </a:defRPr>
      </a:lvl4pPr>
      <a:lvl5pPr algn="l" rtl="0" eaLnBrk="0" fontAlgn="base" hangingPunct="0">
        <a:lnSpc>
          <a:spcPts val="3200"/>
        </a:lnSpc>
        <a:spcBef>
          <a:spcPct val="0"/>
        </a:spcBef>
        <a:spcAft>
          <a:spcPct val="0"/>
        </a:spcAft>
        <a:defRPr sz="3200" b="1">
          <a:solidFill>
            <a:schemeClr val="tx2"/>
          </a:solidFill>
          <a:latin typeface="Trebuchet MS" pitchFamily="34" charset="0"/>
        </a:defRPr>
      </a:lvl5pPr>
      <a:lvl6pPr marL="457200" algn="l" rtl="0" fontAlgn="base">
        <a:lnSpc>
          <a:spcPts val="3200"/>
        </a:lnSpc>
        <a:spcBef>
          <a:spcPct val="0"/>
        </a:spcBef>
        <a:spcAft>
          <a:spcPct val="0"/>
        </a:spcAft>
        <a:defRPr sz="3200" b="1">
          <a:solidFill>
            <a:schemeClr val="tx2"/>
          </a:solidFill>
          <a:latin typeface="Trebuchet MS" pitchFamily="34" charset="0"/>
        </a:defRPr>
      </a:lvl6pPr>
      <a:lvl7pPr marL="914400" algn="l" rtl="0" fontAlgn="base">
        <a:lnSpc>
          <a:spcPts val="3200"/>
        </a:lnSpc>
        <a:spcBef>
          <a:spcPct val="0"/>
        </a:spcBef>
        <a:spcAft>
          <a:spcPct val="0"/>
        </a:spcAft>
        <a:defRPr sz="3200" b="1">
          <a:solidFill>
            <a:schemeClr val="tx2"/>
          </a:solidFill>
          <a:latin typeface="Trebuchet MS" pitchFamily="34" charset="0"/>
        </a:defRPr>
      </a:lvl7pPr>
      <a:lvl8pPr marL="1371600" algn="l" rtl="0" fontAlgn="base">
        <a:lnSpc>
          <a:spcPts val="3200"/>
        </a:lnSpc>
        <a:spcBef>
          <a:spcPct val="0"/>
        </a:spcBef>
        <a:spcAft>
          <a:spcPct val="0"/>
        </a:spcAft>
        <a:defRPr sz="3200" b="1">
          <a:solidFill>
            <a:schemeClr val="tx2"/>
          </a:solidFill>
          <a:latin typeface="Trebuchet MS" pitchFamily="34" charset="0"/>
        </a:defRPr>
      </a:lvl8pPr>
      <a:lvl9pPr marL="1828800" algn="l" rtl="0" fontAlgn="base">
        <a:lnSpc>
          <a:spcPts val="3200"/>
        </a:lnSpc>
        <a:spcBef>
          <a:spcPct val="0"/>
        </a:spcBef>
        <a:spcAft>
          <a:spcPct val="0"/>
        </a:spcAft>
        <a:defRPr sz="3200" b="1">
          <a:solidFill>
            <a:schemeClr val="tx2"/>
          </a:solidFill>
          <a:latin typeface="Trebuchet MS" pitchFamily="34" charset="0"/>
        </a:defRPr>
      </a:lvl9pPr>
    </p:titleStyle>
    <p:bodyStyle>
      <a:lvl1pPr marL="342900" indent="-342900" algn="l" rtl="0" eaLnBrk="0" fontAlgn="base" hangingPunct="0">
        <a:spcBef>
          <a:spcPct val="20000"/>
        </a:spcBef>
        <a:spcAft>
          <a:spcPct val="0"/>
        </a:spcAft>
        <a:buClr>
          <a:srgbClr val="3B7D74"/>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B7D74"/>
        </a:buClr>
        <a:buChar char="•"/>
        <a:defRPr sz="2000">
          <a:solidFill>
            <a:schemeClr val="tx1"/>
          </a:solidFill>
          <a:latin typeface="+mn-lt"/>
        </a:defRPr>
      </a:lvl2pPr>
      <a:lvl3pPr marL="1143000" indent="-228600" algn="l" rtl="0" eaLnBrk="0" fontAlgn="base" hangingPunct="0">
        <a:spcBef>
          <a:spcPct val="20000"/>
        </a:spcBef>
        <a:spcAft>
          <a:spcPct val="0"/>
        </a:spcAft>
        <a:buClr>
          <a:srgbClr val="3B7D74"/>
        </a:buClr>
        <a:buChar char="•"/>
        <a:defRPr>
          <a:solidFill>
            <a:schemeClr val="tx1"/>
          </a:solidFill>
          <a:latin typeface="+mn-lt"/>
        </a:defRPr>
      </a:lvl3pPr>
      <a:lvl4pPr marL="1600200" indent="-228600" algn="l" rtl="0" eaLnBrk="0" fontAlgn="base" hangingPunct="0">
        <a:spcBef>
          <a:spcPct val="20000"/>
        </a:spcBef>
        <a:spcAft>
          <a:spcPct val="0"/>
        </a:spcAft>
        <a:buClr>
          <a:srgbClr val="3B7D74"/>
        </a:buClr>
        <a:buChar char="•"/>
        <a:defRPr sz="1600">
          <a:solidFill>
            <a:schemeClr val="tx1"/>
          </a:solidFill>
          <a:latin typeface="+mn-lt"/>
        </a:defRPr>
      </a:lvl4pPr>
      <a:lvl5pPr marL="2057400" indent="-228600" algn="l" rtl="0" eaLnBrk="0" fontAlgn="base" hangingPunct="0">
        <a:spcBef>
          <a:spcPct val="20000"/>
        </a:spcBef>
        <a:spcAft>
          <a:spcPct val="0"/>
        </a:spcAft>
        <a:buChar char="•"/>
        <a:defRPr>
          <a:solidFill>
            <a:srgbClr val="1A2D5B"/>
          </a:solidFill>
          <a:latin typeface="+mn-lt"/>
        </a:defRPr>
      </a:lvl5pPr>
      <a:lvl6pPr marL="2514600" indent="-228600" algn="l" rtl="0" fontAlgn="base">
        <a:spcBef>
          <a:spcPct val="20000"/>
        </a:spcBef>
        <a:spcAft>
          <a:spcPct val="0"/>
        </a:spcAft>
        <a:buChar char="•"/>
        <a:defRPr>
          <a:solidFill>
            <a:srgbClr val="1A2D5B"/>
          </a:solidFill>
          <a:latin typeface="+mn-lt"/>
        </a:defRPr>
      </a:lvl6pPr>
      <a:lvl7pPr marL="2971800" indent="-228600" algn="l" rtl="0" fontAlgn="base">
        <a:spcBef>
          <a:spcPct val="20000"/>
        </a:spcBef>
        <a:spcAft>
          <a:spcPct val="0"/>
        </a:spcAft>
        <a:buChar char="•"/>
        <a:defRPr>
          <a:solidFill>
            <a:srgbClr val="1A2D5B"/>
          </a:solidFill>
          <a:latin typeface="+mn-lt"/>
        </a:defRPr>
      </a:lvl7pPr>
      <a:lvl8pPr marL="3429000" indent="-228600" algn="l" rtl="0" fontAlgn="base">
        <a:spcBef>
          <a:spcPct val="20000"/>
        </a:spcBef>
        <a:spcAft>
          <a:spcPct val="0"/>
        </a:spcAft>
        <a:buChar char="•"/>
        <a:defRPr>
          <a:solidFill>
            <a:srgbClr val="1A2D5B"/>
          </a:solidFill>
          <a:latin typeface="+mn-lt"/>
        </a:defRPr>
      </a:lvl8pPr>
      <a:lvl9pPr marL="3886200" indent="-228600" algn="l" rtl="0" fontAlgn="base">
        <a:spcBef>
          <a:spcPct val="20000"/>
        </a:spcBef>
        <a:spcAft>
          <a:spcPct val="0"/>
        </a:spcAft>
        <a:buChar char="•"/>
        <a:defRPr>
          <a:solidFill>
            <a:srgbClr val="1A2D5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1079500" y="789385"/>
            <a:ext cx="7237413" cy="4310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1" name="Rectangle 8"/>
          <p:cNvSpPr>
            <a:spLocks noGrp="1" noChangeArrowheads="1"/>
          </p:cNvSpPr>
          <p:nvPr>
            <p:ph type="body" idx="1"/>
          </p:nvPr>
        </p:nvSpPr>
        <p:spPr bwMode="auto">
          <a:xfrm>
            <a:off x="1079500" y="1483519"/>
            <a:ext cx="7237413" cy="31944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3"/>
            <a:r>
              <a:rPr lang="en-US" smtClean="0"/>
              <a:t>Fifth level</a:t>
            </a:r>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rtl="0" eaLnBrk="0" fontAlgn="base" hangingPunct="0">
        <a:spcBef>
          <a:spcPct val="0"/>
        </a:spcBef>
        <a:spcAft>
          <a:spcPct val="0"/>
        </a:spcAft>
        <a:defRPr sz="3200" b="1">
          <a:solidFill>
            <a:schemeClr val="folHlink"/>
          </a:solidFill>
          <a:latin typeface="+mj-lt"/>
          <a:ea typeface="+mj-ea"/>
          <a:cs typeface="+mj-cs"/>
        </a:defRPr>
      </a:lvl1pPr>
      <a:lvl2pPr algn="l" rtl="0" eaLnBrk="0" fontAlgn="base" hangingPunct="0">
        <a:spcBef>
          <a:spcPct val="0"/>
        </a:spcBef>
        <a:spcAft>
          <a:spcPct val="0"/>
        </a:spcAft>
        <a:defRPr sz="3200" b="1">
          <a:solidFill>
            <a:schemeClr val="folHlink"/>
          </a:solidFill>
          <a:latin typeface="Trebuchet MS" pitchFamily="34" charset="0"/>
        </a:defRPr>
      </a:lvl2pPr>
      <a:lvl3pPr algn="l" rtl="0" eaLnBrk="0" fontAlgn="base" hangingPunct="0">
        <a:spcBef>
          <a:spcPct val="0"/>
        </a:spcBef>
        <a:spcAft>
          <a:spcPct val="0"/>
        </a:spcAft>
        <a:defRPr sz="3200" b="1">
          <a:solidFill>
            <a:schemeClr val="folHlink"/>
          </a:solidFill>
          <a:latin typeface="Trebuchet MS" pitchFamily="34" charset="0"/>
        </a:defRPr>
      </a:lvl3pPr>
      <a:lvl4pPr algn="l" rtl="0" eaLnBrk="0" fontAlgn="base" hangingPunct="0">
        <a:spcBef>
          <a:spcPct val="0"/>
        </a:spcBef>
        <a:spcAft>
          <a:spcPct val="0"/>
        </a:spcAft>
        <a:defRPr sz="3200" b="1">
          <a:solidFill>
            <a:schemeClr val="folHlink"/>
          </a:solidFill>
          <a:latin typeface="Trebuchet MS" pitchFamily="34" charset="0"/>
        </a:defRPr>
      </a:lvl4pPr>
      <a:lvl5pPr algn="l" rtl="0" eaLnBrk="0" fontAlgn="base" hangingPunct="0">
        <a:spcBef>
          <a:spcPct val="0"/>
        </a:spcBef>
        <a:spcAft>
          <a:spcPct val="0"/>
        </a:spcAft>
        <a:defRPr sz="3200" b="1">
          <a:solidFill>
            <a:schemeClr val="folHlink"/>
          </a:solidFill>
          <a:latin typeface="Trebuchet MS" pitchFamily="34" charset="0"/>
        </a:defRPr>
      </a:lvl5pPr>
      <a:lvl6pPr marL="457200" algn="l" rtl="0" fontAlgn="base">
        <a:spcBef>
          <a:spcPct val="0"/>
        </a:spcBef>
        <a:spcAft>
          <a:spcPct val="0"/>
        </a:spcAft>
        <a:defRPr sz="3200" b="1">
          <a:solidFill>
            <a:schemeClr val="folHlink"/>
          </a:solidFill>
          <a:latin typeface="Trebuchet MS" pitchFamily="34" charset="0"/>
        </a:defRPr>
      </a:lvl6pPr>
      <a:lvl7pPr marL="914400" algn="l" rtl="0" fontAlgn="base">
        <a:spcBef>
          <a:spcPct val="0"/>
        </a:spcBef>
        <a:spcAft>
          <a:spcPct val="0"/>
        </a:spcAft>
        <a:defRPr sz="3200" b="1">
          <a:solidFill>
            <a:schemeClr val="folHlink"/>
          </a:solidFill>
          <a:latin typeface="Trebuchet MS" pitchFamily="34" charset="0"/>
        </a:defRPr>
      </a:lvl7pPr>
      <a:lvl8pPr marL="1371600" algn="l" rtl="0" fontAlgn="base">
        <a:spcBef>
          <a:spcPct val="0"/>
        </a:spcBef>
        <a:spcAft>
          <a:spcPct val="0"/>
        </a:spcAft>
        <a:defRPr sz="3200" b="1">
          <a:solidFill>
            <a:schemeClr val="folHlink"/>
          </a:solidFill>
          <a:latin typeface="Trebuchet MS" pitchFamily="34" charset="0"/>
        </a:defRPr>
      </a:lvl8pPr>
      <a:lvl9pPr marL="1828800" algn="l" rtl="0" fontAlgn="base">
        <a:spcBef>
          <a:spcPct val="0"/>
        </a:spcBef>
        <a:spcAft>
          <a:spcPct val="0"/>
        </a:spcAft>
        <a:defRPr sz="3200" b="1">
          <a:solidFill>
            <a:schemeClr val="folHlink"/>
          </a:solidFill>
          <a:latin typeface="Trebuchet MS"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08063" y="771526"/>
            <a:ext cx="7092950" cy="4321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1079500" y="1483519"/>
            <a:ext cx="7092950" cy="27086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3"/>
            <a:r>
              <a:rPr lang="en-US" smtClean="0"/>
              <a:t>Fifth level</a:t>
            </a:r>
          </a:p>
        </p:txBody>
      </p:sp>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37" r:id="rId12"/>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Trebuchet MS" pitchFamily="34" charset="0"/>
        </a:defRPr>
      </a:lvl2pPr>
      <a:lvl3pPr algn="l" rtl="0" eaLnBrk="0" fontAlgn="base" hangingPunct="0">
        <a:spcBef>
          <a:spcPct val="0"/>
        </a:spcBef>
        <a:spcAft>
          <a:spcPct val="0"/>
        </a:spcAft>
        <a:defRPr sz="3200" b="1">
          <a:solidFill>
            <a:schemeClr val="tx1"/>
          </a:solidFill>
          <a:latin typeface="Trebuchet MS" pitchFamily="34" charset="0"/>
        </a:defRPr>
      </a:lvl3pPr>
      <a:lvl4pPr algn="l" rtl="0" eaLnBrk="0" fontAlgn="base" hangingPunct="0">
        <a:spcBef>
          <a:spcPct val="0"/>
        </a:spcBef>
        <a:spcAft>
          <a:spcPct val="0"/>
        </a:spcAft>
        <a:defRPr sz="3200" b="1">
          <a:solidFill>
            <a:schemeClr val="tx1"/>
          </a:solidFill>
          <a:latin typeface="Trebuchet MS" pitchFamily="34" charset="0"/>
        </a:defRPr>
      </a:lvl4pPr>
      <a:lvl5pPr algn="l" rtl="0" eaLnBrk="0" fontAlgn="base" hangingPunct="0">
        <a:spcBef>
          <a:spcPct val="0"/>
        </a:spcBef>
        <a:spcAft>
          <a:spcPct val="0"/>
        </a:spcAft>
        <a:defRPr sz="3200" b="1">
          <a:solidFill>
            <a:schemeClr val="tx1"/>
          </a:solidFill>
          <a:latin typeface="Trebuchet MS" pitchFamily="34" charset="0"/>
        </a:defRPr>
      </a:lvl5pPr>
      <a:lvl6pPr marL="457200" algn="l" rtl="0" fontAlgn="base">
        <a:spcBef>
          <a:spcPct val="0"/>
        </a:spcBef>
        <a:spcAft>
          <a:spcPct val="0"/>
        </a:spcAft>
        <a:defRPr sz="3200" b="1">
          <a:solidFill>
            <a:schemeClr val="tx1"/>
          </a:solidFill>
          <a:latin typeface="Trebuchet MS" pitchFamily="34" charset="0"/>
        </a:defRPr>
      </a:lvl6pPr>
      <a:lvl7pPr marL="914400" algn="l" rtl="0" fontAlgn="base">
        <a:spcBef>
          <a:spcPct val="0"/>
        </a:spcBef>
        <a:spcAft>
          <a:spcPct val="0"/>
        </a:spcAft>
        <a:defRPr sz="3200" b="1">
          <a:solidFill>
            <a:schemeClr val="tx1"/>
          </a:solidFill>
          <a:latin typeface="Trebuchet MS" pitchFamily="34" charset="0"/>
        </a:defRPr>
      </a:lvl7pPr>
      <a:lvl8pPr marL="1371600" algn="l" rtl="0" fontAlgn="base">
        <a:spcBef>
          <a:spcPct val="0"/>
        </a:spcBef>
        <a:spcAft>
          <a:spcPct val="0"/>
        </a:spcAft>
        <a:defRPr sz="3200" b="1">
          <a:solidFill>
            <a:schemeClr val="tx1"/>
          </a:solidFill>
          <a:latin typeface="Trebuchet MS" pitchFamily="34" charset="0"/>
        </a:defRPr>
      </a:lvl8pPr>
      <a:lvl9pPr marL="1828800" algn="l" rtl="0" fontAlgn="base">
        <a:spcBef>
          <a:spcPct val="0"/>
        </a:spcBef>
        <a:spcAft>
          <a:spcPct val="0"/>
        </a:spcAft>
        <a:defRPr sz="3200" b="1">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rgbClr val="3B7D74"/>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B7D74"/>
        </a:buClr>
        <a:buChar char="•"/>
        <a:defRPr sz="2000">
          <a:solidFill>
            <a:schemeClr val="tx1"/>
          </a:solidFill>
          <a:latin typeface="+mn-lt"/>
        </a:defRPr>
      </a:lvl2pPr>
      <a:lvl3pPr marL="1143000" indent="-228600" algn="l" rtl="0" eaLnBrk="0" fontAlgn="base" hangingPunct="0">
        <a:spcBef>
          <a:spcPct val="20000"/>
        </a:spcBef>
        <a:spcAft>
          <a:spcPct val="0"/>
        </a:spcAft>
        <a:buClr>
          <a:srgbClr val="3B7D74"/>
        </a:buClr>
        <a:buChar char="•"/>
        <a:defRPr>
          <a:solidFill>
            <a:schemeClr val="tx1"/>
          </a:solidFill>
          <a:latin typeface="+mn-lt"/>
        </a:defRPr>
      </a:lvl3pPr>
      <a:lvl4pPr marL="1600200" indent="-228600" algn="l" rtl="0" eaLnBrk="0" fontAlgn="base" hangingPunct="0">
        <a:spcBef>
          <a:spcPct val="20000"/>
        </a:spcBef>
        <a:spcAft>
          <a:spcPct val="0"/>
        </a:spcAft>
        <a:buClr>
          <a:srgbClr val="3B7D74"/>
        </a:buClr>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016000" y="771526"/>
            <a:ext cx="7164388" cy="4321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6"/>
          <p:cNvSpPr>
            <a:spLocks noGrp="1" noChangeArrowheads="1"/>
          </p:cNvSpPr>
          <p:nvPr>
            <p:ph type="body" idx="1"/>
          </p:nvPr>
        </p:nvSpPr>
        <p:spPr bwMode="auto">
          <a:xfrm>
            <a:off x="1058863" y="1483519"/>
            <a:ext cx="7237412" cy="3086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3"/>
            <a:r>
              <a:rPr lang="en-US" smtClean="0"/>
              <a:t>Fifth level</a:t>
            </a:r>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Trebuchet MS" pitchFamily="34" charset="0"/>
        </a:defRPr>
      </a:lvl2pPr>
      <a:lvl3pPr algn="l" rtl="0" eaLnBrk="0" fontAlgn="base" hangingPunct="0">
        <a:spcBef>
          <a:spcPct val="0"/>
        </a:spcBef>
        <a:spcAft>
          <a:spcPct val="0"/>
        </a:spcAft>
        <a:defRPr sz="3200" b="1">
          <a:solidFill>
            <a:schemeClr val="tx1"/>
          </a:solidFill>
          <a:latin typeface="Trebuchet MS" pitchFamily="34" charset="0"/>
        </a:defRPr>
      </a:lvl3pPr>
      <a:lvl4pPr algn="l" rtl="0" eaLnBrk="0" fontAlgn="base" hangingPunct="0">
        <a:spcBef>
          <a:spcPct val="0"/>
        </a:spcBef>
        <a:spcAft>
          <a:spcPct val="0"/>
        </a:spcAft>
        <a:defRPr sz="3200" b="1">
          <a:solidFill>
            <a:schemeClr val="tx1"/>
          </a:solidFill>
          <a:latin typeface="Trebuchet MS" pitchFamily="34" charset="0"/>
        </a:defRPr>
      </a:lvl4pPr>
      <a:lvl5pPr algn="l" rtl="0" eaLnBrk="0" fontAlgn="base" hangingPunct="0">
        <a:spcBef>
          <a:spcPct val="0"/>
        </a:spcBef>
        <a:spcAft>
          <a:spcPct val="0"/>
        </a:spcAft>
        <a:defRPr sz="3200" b="1">
          <a:solidFill>
            <a:schemeClr val="tx1"/>
          </a:solidFill>
          <a:latin typeface="Trebuchet MS" pitchFamily="34" charset="0"/>
        </a:defRPr>
      </a:lvl5pPr>
      <a:lvl6pPr marL="457200" algn="l" rtl="0" fontAlgn="base">
        <a:spcBef>
          <a:spcPct val="0"/>
        </a:spcBef>
        <a:spcAft>
          <a:spcPct val="0"/>
        </a:spcAft>
        <a:defRPr sz="3200" b="1">
          <a:solidFill>
            <a:schemeClr val="tx1"/>
          </a:solidFill>
          <a:latin typeface="Trebuchet MS" pitchFamily="34" charset="0"/>
        </a:defRPr>
      </a:lvl6pPr>
      <a:lvl7pPr marL="914400" algn="l" rtl="0" fontAlgn="base">
        <a:spcBef>
          <a:spcPct val="0"/>
        </a:spcBef>
        <a:spcAft>
          <a:spcPct val="0"/>
        </a:spcAft>
        <a:defRPr sz="3200" b="1">
          <a:solidFill>
            <a:schemeClr val="tx1"/>
          </a:solidFill>
          <a:latin typeface="Trebuchet MS" pitchFamily="34" charset="0"/>
        </a:defRPr>
      </a:lvl7pPr>
      <a:lvl8pPr marL="1371600" algn="l" rtl="0" fontAlgn="base">
        <a:spcBef>
          <a:spcPct val="0"/>
        </a:spcBef>
        <a:spcAft>
          <a:spcPct val="0"/>
        </a:spcAft>
        <a:defRPr sz="3200" b="1">
          <a:solidFill>
            <a:schemeClr val="tx1"/>
          </a:solidFill>
          <a:latin typeface="Trebuchet MS" pitchFamily="34" charset="0"/>
        </a:defRPr>
      </a:lvl8pPr>
      <a:lvl9pPr marL="1828800" algn="l" rtl="0" fontAlgn="base">
        <a:spcBef>
          <a:spcPct val="0"/>
        </a:spcBef>
        <a:spcAft>
          <a:spcPct val="0"/>
        </a:spcAft>
        <a:defRPr sz="3200" b="1">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rgbClr val="3B7D74"/>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B7D74"/>
        </a:buClr>
        <a:buChar char="•"/>
        <a:defRPr sz="2000">
          <a:solidFill>
            <a:schemeClr val="tx1"/>
          </a:solidFill>
          <a:latin typeface="+mn-lt"/>
        </a:defRPr>
      </a:lvl2pPr>
      <a:lvl3pPr marL="1143000" indent="-228600" algn="l" rtl="0" eaLnBrk="0" fontAlgn="base" hangingPunct="0">
        <a:spcBef>
          <a:spcPct val="20000"/>
        </a:spcBef>
        <a:spcAft>
          <a:spcPct val="0"/>
        </a:spcAft>
        <a:buClr>
          <a:srgbClr val="3B7D74"/>
        </a:buClr>
        <a:buChar char="•"/>
        <a:defRPr>
          <a:solidFill>
            <a:schemeClr val="tx1"/>
          </a:solidFill>
          <a:latin typeface="+mn-lt"/>
        </a:defRPr>
      </a:lvl3pPr>
      <a:lvl4pPr marL="1600200" indent="-228600" algn="l" rtl="0" eaLnBrk="0" fontAlgn="base" hangingPunct="0">
        <a:spcBef>
          <a:spcPct val="20000"/>
        </a:spcBef>
        <a:spcAft>
          <a:spcPct val="0"/>
        </a:spcAft>
        <a:buClr>
          <a:srgbClr val="3B7D74"/>
        </a:buClr>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bwMode="auto">
          <a:xfrm>
            <a:off x="1079500" y="789385"/>
            <a:ext cx="7237413" cy="4310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123" name="Rectangle 8"/>
          <p:cNvSpPr>
            <a:spLocks noGrp="1" noChangeArrowheads="1"/>
          </p:cNvSpPr>
          <p:nvPr>
            <p:ph type="body" idx="1"/>
          </p:nvPr>
        </p:nvSpPr>
        <p:spPr bwMode="auto">
          <a:xfrm>
            <a:off x="1079500" y="1483519"/>
            <a:ext cx="7237413" cy="31944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3"/>
            <a:r>
              <a:rPr lang="en-US" smtClean="0"/>
              <a:t>Fifth level</a:t>
            </a:r>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Trebuchet MS" pitchFamily="34" charset="0"/>
        </a:defRPr>
      </a:lvl2pPr>
      <a:lvl3pPr algn="l" rtl="0" eaLnBrk="0" fontAlgn="base" hangingPunct="0">
        <a:spcBef>
          <a:spcPct val="0"/>
        </a:spcBef>
        <a:spcAft>
          <a:spcPct val="0"/>
        </a:spcAft>
        <a:defRPr sz="3200" b="1">
          <a:solidFill>
            <a:schemeClr val="tx1"/>
          </a:solidFill>
          <a:latin typeface="Trebuchet MS" pitchFamily="34" charset="0"/>
        </a:defRPr>
      </a:lvl3pPr>
      <a:lvl4pPr algn="l" rtl="0" eaLnBrk="0" fontAlgn="base" hangingPunct="0">
        <a:spcBef>
          <a:spcPct val="0"/>
        </a:spcBef>
        <a:spcAft>
          <a:spcPct val="0"/>
        </a:spcAft>
        <a:defRPr sz="3200" b="1">
          <a:solidFill>
            <a:schemeClr val="tx1"/>
          </a:solidFill>
          <a:latin typeface="Trebuchet MS" pitchFamily="34" charset="0"/>
        </a:defRPr>
      </a:lvl4pPr>
      <a:lvl5pPr algn="l" rtl="0" eaLnBrk="0" fontAlgn="base" hangingPunct="0">
        <a:spcBef>
          <a:spcPct val="0"/>
        </a:spcBef>
        <a:spcAft>
          <a:spcPct val="0"/>
        </a:spcAft>
        <a:defRPr sz="3200" b="1">
          <a:solidFill>
            <a:schemeClr val="tx1"/>
          </a:solidFill>
          <a:latin typeface="Trebuchet MS" pitchFamily="34" charset="0"/>
        </a:defRPr>
      </a:lvl5pPr>
      <a:lvl6pPr marL="457200" algn="l" rtl="0" fontAlgn="base">
        <a:spcBef>
          <a:spcPct val="0"/>
        </a:spcBef>
        <a:spcAft>
          <a:spcPct val="0"/>
        </a:spcAft>
        <a:defRPr sz="3200" b="1">
          <a:solidFill>
            <a:schemeClr val="tx1"/>
          </a:solidFill>
          <a:latin typeface="Trebuchet MS" pitchFamily="34" charset="0"/>
        </a:defRPr>
      </a:lvl6pPr>
      <a:lvl7pPr marL="914400" algn="l" rtl="0" fontAlgn="base">
        <a:spcBef>
          <a:spcPct val="0"/>
        </a:spcBef>
        <a:spcAft>
          <a:spcPct val="0"/>
        </a:spcAft>
        <a:defRPr sz="3200" b="1">
          <a:solidFill>
            <a:schemeClr val="tx1"/>
          </a:solidFill>
          <a:latin typeface="Trebuchet MS" pitchFamily="34" charset="0"/>
        </a:defRPr>
      </a:lvl7pPr>
      <a:lvl8pPr marL="1371600" algn="l" rtl="0" fontAlgn="base">
        <a:spcBef>
          <a:spcPct val="0"/>
        </a:spcBef>
        <a:spcAft>
          <a:spcPct val="0"/>
        </a:spcAft>
        <a:defRPr sz="3200" b="1">
          <a:solidFill>
            <a:schemeClr val="tx1"/>
          </a:solidFill>
          <a:latin typeface="Trebuchet MS" pitchFamily="34" charset="0"/>
        </a:defRPr>
      </a:lvl8pPr>
      <a:lvl9pPr marL="1828800" algn="l" rtl="0" fontAlgn="base">
        <a:spcBef>
          <a:spcPct val="0"/>
        </a:spcBef>
        <a:spcAft>
          <a:spcPct val="0"/>
        </a:spcAft>
        <a:defRPr sz="3200" b="1">
          <a:solidFill>
            <a:schemeClr val="tx1"/>
          </a:solidFill>
          <a:latin typeface="Trebuchet MS"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bwMode="auto">
          <a:xfrm>
            <a:off x="1079500" y="789385"/>
            <a:ext cx="7237413"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5123" name="Rectangle 8"/>
          <p:cNvSpPr>
            <a:spLocks noGrp="1" noChangeArrowheads="1"/>
          </p:cNvSpPr>
          <p:nvPr>
            <p:ph type="body" idx="1"/>
          </p:nvPr>
        </p:nvSpPr>
        <p:spPr bwMode="auto">
          <a:xfrm>
            <a:off x="1079500" y="1483519"/>
            <a:ext cx="7237413" cy="319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3"/>
            <a:r>
              <a:rPr lang="en-US" altLang="en-US" smtClean="0"/>
              <a:t>Fifth level</a:t>
            </a:r>
          </a:p>
        </p:txBody>
      </p:sp>
    </p:spTree>
    <p:extLst>
      <p:ext uri="{BB962C8B-B14F-4D97-AF65-F5344CB8AC3E}">
        <p14:creationId xmlns:p14="http://schemas.microsoft.com/office/powerpoint/2010/main" val="2053720073"/>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Trebuchet MS" pitchFamily="34" charset="0"/>
        </a:defRPr>
      </a:lvl2pPr>
      <a:lvl3pPr algn="l" rtl="0" eaLnBrk="0" fontAlgn="base" hangingPunct="0">
        <a:spcBef>
          <a:spcPct val="0"/>
        </a:spcBef>
        <a:spcAft>
          <a:spcPct val="0"/>
        </a:spcAft>
        <a:defRPr sz="3200" b="1">
          <a:solidFill>
            <a:schemeClr val="tx1"/>
          </a:solidFill>
          <a:latin typeface="Trebuchet MS" pitchFamily="34" charset="0"/>
        </a:defRPr>
      </a:lvl3pPr>
      <a:lvl4pPr algn="l" rtl="0" eaLnBrk="0" fontAlgn="base" hangingPunct="0">
        <a:spcBef>
          <a:spcPct val="0"/>
        </a:spcBef>
        <a:spcAft>
          <a:spcPct val="0"/>
        </a:spcAft>
        <a:defRPr sz="3200" b="1">
          <a:solidFill>
            <a:schemeClr val="tx1"/>
          </a:solidFill>
          <a:latin typeface="Trebuchet MS" pitchFamily="34" charset="0"/>
        </a:defRPr>
      </a:lvl4pPr>
      <a:lvl5pPr algn="l" rtl="0" eaLnBrk="0" fontAlgn="base" hangingPunct="0">
        <a:spcBef>
          <a:spcPct val="0"/>
        </a:spcBef>
        <a:spcAft>
          <a:spcPct val="0"/>
        </a:spcAft>
        <a:defRPr sz="3200" b="1">
          <a:solidFill>
            <a:schemeClr val="tx1"/>
          </a:solidFill>
          <a:latin typeface="Trebuchet MS" pitchFamily="34" charset="0"/>
        </a:defRPr>
      </a:lvl5pPr>
      <a:lvl6pPr marL="457200" algn="l" rtl="0" fontAlgn="base">
        <a:spcBef>
          <a:spcPct val="0"/>
        </a:spcBef>
        <a:spcAft>
          <a:spcPct val="0"/>
        </a:spcAft>
        <a:defRPr sz="3200" b="1">
          <a:solidFill>
            <a:schemeClr val="tx1"/>
          </a:solidFill>
          <a:latin typeface="Trebuchet MS" pitchFamily="34" charset="0"/>
        </a:defRPr>
      </a:lvl6pPr>
      <a:lvl7pPr marL="914400" algn="l" rtl="0" fontAlgn="base">
        <a:spcBef>
          <a:spcPct val="0"/>
        </a:spcBef>
        <a:spcAft>
          <a:spcPct val="0"/>
        </a:spcAft>
        <a:defRPr sz="3200" b="1">
          <a:solidFill>
            <a:schemeClr val="tx1"/>
          </a:solidFill>
          <a:latin typeface="Trebuchet MS" pitchFamily="34" charset="0"/>
        </a:defRPr>
      </a:lvl7pPr>
      <a:lvl8pPr marL="1371600" algn="l" rtl="0" fontAlgn="base">
        <a:spcBef>
          <a:spcPct val="0"/>
        </a:spcBef>
        <a:spcAft>
          <a:spcPct val="0"/>
        </a:spcAft>
        <a:defRPr sz="3200" b="1">
          <a:solidFill>
            <a:schemeClr val="tx1"/>
          </a:solidFill>
          <a:latin typeface="Trebuchet MS" pitchFamily="34" charset="0"/>
        </a:defRPr>
      </a:lvl8pPr>
      <a:lvl9pPr marL="1828800" algn="l" rtl="0" fontAlgn="base">
        <a:spcBef>
          <a:spcPct val="0"/>
        </a:spcBef>
        <a:spcAft>
          <a:spcPct val="0"/>
        </a:spcAft>
        <a:defRPr sz="3200" b="1">
          <a:solidFill>
            <a:schemeClr val="tx1"/>
          </a:solidFill>
          <a:latin typeface="Trebuchet MS"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wmf"/><Relationship Id="rId18" Type="http://schemas.openxmlformats.org/officeDocument/2006/relationships/image" Target="../media/image18.png"/><Relationship Id="rId3" Type="http://schemas.openxmlformats.org/officeDocument/2006/relationships/image" Target="../media/image15.jpeg"/><Relationship Id="rId21" Type="http://schemas.openxmlformats.org/officeDocument/2006/relationships/image" Target="../media/image14.png"/><Relationship Id="rId7" Type="http://schemas.openxmlformats.org/officeDocument/2006/relationships/oleObject" Target="../embeddings/oleObject2.bin"/><Relationship Id="rId12" Type="http://schemas.openxmlformats.org/officeDocument/2006/relationships/oleObject" Target="../embeddings/oleObject4.bin"/><Relationship Id="rId17" Type="http://schemas.openxmlformats.org/officeDocument/2006/relationships/image" Target="../media/image13.wmf"/><Relationship Id="rId2" Type="http://schemas.openxmlformats.org/officeDocument/2006/relationships/slideLayout" Target="../slideLayouts/slideLayout29.xml"/><Relationship Id="rId16" Type="http://schemas.openxmlformats.org/officeDocument/2006/relationships/oleObject" Target="../embeddings/oleObject6.bin"/><Relationship Id="rId20"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2.wmf"/><Relationship Id="rId10" Type="http://schemas.openxmlformats.org/officeDocument/2006/relationships/oleObject" Target="../embeddings/oleObject3.bin"/><Relationship Id="rId19" Type="http://schemas.openxmlformats.org/officeDocument/2006/relationships/image" Target="../media/image19.png"/><Relationship Id="rId4" Type="http://schemas.openxmlformats.org/officeDocument/2006/relationships/oleObject" Target="../embeddings/oleObject1.bin"/><Relationship Id="rId9" Type="http://schemas.openxmlformats.org/officeDocument/2006/relationships/image" Target="../media/image17.png"/><Relationship Id="rId1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97565"/>
            <a:ext cx="7885038" cy="432197"/>
          </a:xfrm>
        </p:spPr>
        <p:txBody>
          <a:bodyPr/>
          <a:lstStyle/>
          <a:p>
            <a:pPr lvl="0">
              <a:spcBef>
                <a:spcPct val="20000"/>
              </a:spcBef>
            </a:pPr>
            <a:r>
              <a:rPr lang="en-GB" sz="2400" dirty="0">
                <a:solidFill>
                  <a:srgbClr val="008080"/>
                </a:solidFill>
                <a:ea typeface="+mn-ea"/>
                <a:cs typeface="+mn-cs"/>
              </a:rPr>
              <a:t>Reference </a:t>
            </a:r>
            <a:r>
              <a:rPr lang="en-GB" sz="2400" dirty="0" smtClean="0">
                <a:solidFill>
                  <a:srgbClr val="008080"/>
                </a:solidFill>
                <a:ea typeface="+mn-ea"/>
                <a:cs typeface="+mn-cs"/>
              </a:rPr>
              <a:t>Materials</a:t>
            </a:r>
            <a:endParaRPr lang="en-GB" dirty="0"/>
          </a:p>
        </p:txBody>
      </p:sp>
      <p:sp>
        <p:nvSpPr>
          <p:cNvPr id="3" name="Content Placeholder 2"/>
          <p:cNvSpPr>
            <a:spLocks noGrp="1"/>
          </p:cNvSpPr>
          <p:nvPr>
            <p:ph idx="1"/>
          </p:nvPr>
        </p:nvSpPr>
        <p:spPr>
          <a:xfrm>
            <a:off x="395536" y="1483519"/>
            <a:ext cx="8352928" cy="2708672"/>
          </a:xfrm>
        </p:spPr>
        <p:txBody>
          <a:bodyPr/>
          <a:lstStyle/>
          <a:p>
            <a:pPr marL="0" indent="0">
              <a:buNone/>
            </a:pPr>
            <a:r>
              <a:rPr lang="en-GB" b="1" dirty="0" smtClean="0"/>
              <a:t>Definitions</a:t>
            </a:r>
            <a:r>
              <a:rPr lang="en-GB" dirty="0" smtClean="0"/>
              <a:t>:- Reference </a:t>
            </a:r>
            <a:r>
              <a:rPr lang="en-GB" dirty="0"/>
              <a:t>material (RM</a:t>
            </a:r>
            <a:r>
              <a:rPr lang="en-GB" dirty="0" smtClean="0"/>
              <a:t>)</a:t>
            </a:r>
          </a:p>
          <a:p>
            <a:pPr marL="0" indent="0">
              <a:buNone/>
            </a:pPr>
            <a:endParaRPr lang="en-GB" dirty="0"/>
          </a:p>
          <a:p>
            <a:pPr marL="0" indent="0">
              <a:buNone/>
            </a:pPr>
            <a:r>
              <a:rPr lang="en-GB" dirty="0" smtClean="0"/>
              <a:t>“Material</a:t>
            </a:r>
            <a:r>
              <a:rPr lang="en-GB" dirty="0"/>
              <a:t>, sufficiently homogeneous and stable with respect to one or more specified properties', which has been established to be fit for its intended use in a measurement process</a:t>
            </a:r>
            <a:r>
              <a:rPr lang="en-GB" dirty="0" smtClean="0"/>
              <a:t>.”</a:t>
            </a: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873201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7535"/>
            <a:ext cx="8424936" cy="360040"/>
          </a:xfrm>
        </p:spPr>
        <p:txBody>
          <a:bodyPr/>
          <a:lstStyle/>
          <a:p>
            <a:r>
              <a:rPr lang="en-GB" dirty="0" smtClean="0"/>
              <a:t>Food Matrix </a:t>
            </a:r>
            <a:endParaRPr lang="en-GB" dirty="0"/>
          </a:p>
        </p:txBody>
      </p:sp>
      <p:sp>
        <p:nvSpPr>
          <p:cNvPr id="3" name="Content Placeholder 2"/>
          <p:cNvSpPr>
            <a:spLocks noGrp="1"/>
          </p:cNvSpPr>
          <p:nvPr>
            <p:ph idx="1"/>
          </p:nvPr>
        </p:nvSpPr>
        <p:spPr>
          <a:xfrm>
            <a:off x="395536" y="1059582"/>
            <a:ext cx="8568952" cy="2924697"/>
          </a:xfrm>
        </p:spPr>
        <p:txBody>
          <a:bodyPr/>
          <a:lstStyle/>
          <a:p>
            <a:pPr marL="0" indent="0">
              <a:buNone/>
            </a:pPr>
            <a:r>
              <a:rPr lang="en-GB" dirty="0" smtClean="0">
                <a:solidFill>
                  <a:srgbClr val="008080"/>
                </a:solidFill>
              </a:rPr>
              <a:t>“</a:t>
            </a:r>
            <a:r>
              <a:rPr lang="en-GB" dirty="0">
                <a:solidFill>
                  <a:srgbClr val="008080"/>
                </a:solidFill>
              </a:rPr>
              <a:t>The food matrix organizational scheme can be used to select one or two food matrices representing each sector, for development of a series of reference materials representing all foods. In some sectors, several samples may be necessary to account for differences in all the types of protein, fat, or carbohydrate.” </a:t>
            </a:r>
          </a:p>
          <a:p>
            <a:pPr marL="0" indent="0">
              <a:buNone/>
            </a:pPr>
            <a:r>
              <a:rPr lang="en-GB" sz="2000" dirty="0" smtClean="0"/>
              <a:t>W</a:t>
            </a:r>
            <a:r>
              <a:rPr lang="en-GB" sz="2000" dirty="0"/>
              <a:t>. R. Wolf and K. W. Andrews, “A System for Defining Reference Materials Applicable to All Food Matrices”, Fresenius’ J. Anal. Chem., 353:73-76 (1995) </a:t>
            </a:r>
          </a:p>
        </p:txBody>
      </p:sp>
    </p:spTree>
    <p:extLst>
      <p:ext uri="{BB962C8B-B14F-4D97-AF65-F5344CB8AC3E}">
        <p14:creationId xmlns:p14="http://schemas.microsoft.com/office/powerpoint/2010/main" val="1385497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71526"/>
            <a:ext cx="8424936" cy="432197"/>
          </a:xfrm>
        </p:spPr>
        <p:txBody>
          <a:bodyPr/>
          <a:lstStyle/>
          <a:p>
            <a:r>
              <a:rPr lang="en-GB" dirty="0"/>
              <a:t>Traceability</a:t>
            </a:r>
          </a:p>
        </p:txBody>
      </p:sp>
      <p:sp>
        <p:nvSpPr>
          <p:cNvPr id="3" name="Content Placeholder 2"/>
          <p:cNvSpPr>
            <a:spLocks noGrp="1"/>
          </p:cNvSpPr>
          <p:nvPr>
            <p:ph idx="1"/>
          </p:nvPr>
        </p:nvSpPr>
        <p:spPr>
          <a:xfrm>
            <a:off x="251520" y="1483519"/>
            <a:ext cx="8568952" cy="2708672"/>
          </a:xfrm>
        </p:spPr>
        <p:txBody>
          <a:bodyPr/>
          <a:lstStyle/>
          <a:p>
            <a:pPr lvl="0"/>
            <a:r>
              <a:rPr lang="en-GB" dirty="0">
                <a:solidFill>
                  <a:srgbClr val="008080"/>
                </a:solidFill>
              </a:rPr>
              <a:t>What is involved in the calibration of a “black box” type instrument </a:t>
            </a:r>
          </a:p>
          <a:p>
            <a:pPr marL="0" lvl="0" indent="0">
              <a:buNone/>
            </a:pPr>
            <a:endParaRPr lang="en-GB" sz="2000" dirty="0">
              <a:solidFill>
                <a:srgbClr val="008080"/>
              </a:solidFill>
            </a:endParaRPr>
          </a:p>
          <a:p>
            <a:pPr marL="0" lvl="0" indent="0">
              <a:buNone/>
            </a:pPr>
            <a:r>
              <a:rPr lang="en-GB" sz="2000" dirty="0" smtClean="0">
                <a:solidFill>
                  <a:srgbClr val="008080"/>
                </a:solidFill>
              </a:rPr>
              <a:t>PCR </a:t>
            </a:r>
            <a:r>
              <a:rPr lang="en-GB" sz="2000" dirty="0">
                <a:solidFill>
                  <a:srgbClr val="008080"/>
                </a:solidFill>
              </a:rPr>
              <a:t>testing Chemistry: (End point PCR) – </a:t>
            </a:r>
            <a:r>
              <a:rPr lang="en-GB" sz="2000" dirty="0" smtClean="0">
                <a:solidFill>
                  <a:srgbClr val="008080"/>
                </a:solidFill>
              </a:rPr>
              <a:t>one assessor described this as a  </a:t>
            </a:r>
            <a:r>
              <a:rPr lang="en-GB" sz="2000" u="sng" dirty="0" smtClean="0">
                <a:solidFill>
                  <a:srgbClr val="008080"/>
                </a:solidFill>
              </a:rPr>
              <a:t>Grey </a:t>
            </a:r>
            <a:r>
              <a:rPr lang="en-GB" sz="2000" u="sng" dirty="0">
                <a:solidFill>
                  <a:srgbClr val="008080"/>
                </a:solidFill>
              </a:rPr>
              <a:t>Area </a:t>
            </a:r>
          </a:p>
          <a:p>
            <a:pPr marL="0" lvl="0" indent="0">
              <a:buNone/>
            </a:pPr>
            <a:r>
              <a:rPr lang="en-GB" sz="2000" dirty="0">
                <a:solidFill>
                  <a:srgbClr val="008080"/>
                </a:solidFill>
              </a:rPr>
              <a:t>	-  GMO (Plants) </a:t>
            </a:r>
          </a:p>
          <a:p>
            <a:pPr marL="0" lvl="0" indent="0">
              <a:buNone/>
            </a:pPr>
            <a:r>
              <a:rPr lang="en-GB" sz="2000" dirty="0">
                <a:solidFill>
                  <a:srgbClr val="008080"/>
                </a:solidFill>
              </a:rPr>
              <a:t> 	-  Meat Species  e.g. </a:t>
            </a:r>
          </a:p>
          <a:p>
            <a:pPr marL="0" lvl="0" indent="0">
              <a:buNone/>
            </a:pPr>
            <a:r>
              <a:rPr lang="en-GB" sz="2000" dirty="0">
                <a:solidFill>
                  <a:srgbClr val="008080"/>
                </a:solidFill>
              </a:rPr>
              <a:t>              “1% Pork in Beef” or  “5% Horse in Beef”</a:t>
            </a:r>
          </a:p>
          <a:p>
            <a:endParaRPr lang="en-GB" dirty="0"/>
          </a:p>
        </p:txBody>
      </p:sp>
    </p:spTree>
    <p:extLst>
      <p:ext uri="{BB962C8B-B14F-4D97-AF65-F5344CB8AC3E}">
        <p14:creationId xmlns:p14="http://schemas.microsoft.com/office/powerpoint/2010/main" val="374001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71526"/>
            <a:ext cx="7777485" cy="432197"/>
          </a:xfrm>
        </p:spPr>
        <p:txBody>
          <a:bodyPr/>
          <a:lstStyle/>
          <a:p>
            <a:r>
              <a:rPr lang="en-GB" dirty="0" smtClean="0"/>
              <a:t>Traceability with regard to PCR</a:t>
            </a:r>
            <a:endParaRPr lang="en-GB" dirty="0"/>
          </a:p>
        </p:txBody>
      </p:sp>
      <p:sp>
        <p:nvSpPr>
          <p:cNvPr id="3" name="Content Placeholder 2"/>
          <p:cNvSpPr>
            <a:spLocks noGrp="1"/>
          </p:cNvSpPr>
          <p:nvPr>
            <p:ph idx="1"/>
          </p:nvPr>
        </p:nvSpPr>
        <p:spPr>
          <a:xfrm>
            <a:off x="251520" y="1483519"/>
            <a:ext cx="8712968" cy="2708672"/>
          </a:xfrm>
        </p:spPr>
        <p:txBody>
          <a:bodyPr/>
          <a:lstStyle/>
          <a:p>
            <a:r>
              <a:rPr lang="en-GB" dirty="0" smtClean="0"/>
              <a:t>Process includes </a:t>
            </a:r>
          </a:p>
          <a:p>
            <a:pPr marL="0" indent="0">
              <a:buNone/>
            </a:pPr>
            <a:r>
              <a:rPr lang="en-GB" dirty="0"/>
              <a:t>	</a:t>
            </a:r>
            <a:r>
              <a:rPr lang="en-GB" dirty="0" smtClean="0"/>
              <a:t>Volume (pipetting into) – Wells – plate – PCR </a:t>
            </a:r>
          </a:p>
          <a:p>
            <a:pPr marL="0" indent="0">
              <a:buNone/>
            </a:pPr>
            <a:r>
              <a:rPr lang="en-GB" dirty="0" smtClean="0"/>
              <a:t>	Temperature  (Temp difference)</a:t>
            </a:r>
          </a:p>
          <a:p>
            <a:pPr marL="0" indent="0">
              <a:buNone/>
            </a:pPr>
            <a:endParaRPr lang="en-GB" dirty="0" smtClean="0"/>
          </a:p>
          <a:p>
            <a:pPr marL="0" indent="0">
              <a:buNone/>
            </a:pPr>
            <a:r>
              <a:rPr lang="en-GB" dirty="0" smtClean="0"/>
              <a:t>Traceability of measurement </a:t>
            </a:r>
          </a:p>
          <a:p>
            <a:pPr marL="0" indent="0">
              <a:buNone/>
            </a:pPr>
            <a:r>
              <a:rPr lang="en-GB" dirty="0"/>
              <a:t>	</a:t>
            </a:r>
            <a:r>
              <a:rPr lang="en-GB" dirty="0" smtClean="0"/>
              <a:t>(these are critical measurements) </a:t>
            </a:r>
          </a:p>
        </p:txBody>
      </p:sp>
    </p:spTree>
    <p:extLst>
      <p:ext uri="{BB962C8B-B14F-4D97-AF65-F5344CB8AC3E}">
        <p14:creationId xmlns:p14="http://schemas.microsoft.com/office/powerpoint/2010/main" val="166867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71526"/>
            <a:ext cx="8496944" cy="432197"/>
          </a:xfrm>
        </p:spPr>
        <p:txBody>
          <a:bodyPr/>
          <a:lstStyle/>
          <a:p>
            <a:r>
              <a:rPr lang="en-GB" dirty="0" smtClean="0"/>
              <a:t>Traceability of Measurements</a:t>
            </a:r>
            <a:endParaRPr lang="en-GB" dirty="0"/>
          </a:p>
        </p:txBody>
      </p:sp>
      <p:sp>
        <p:nvSpPr>
          <p:cNvPr id="3" name="Content Placeholder 2"/>
          <p:cNvSpPr>
            <a:spLocks noGrp="1"/>
          </p:cNvSpPr>
          <p:nvPr>
            <p:ph idx="1"/>
          </p:nvPr>
        </p:nvSpPr>
        <p:spPr>
          <a:xfrm>
            <a:off x="251520" y="1275606"/>
            <a:ext cx="8640960" cy="2916585"/>
          </a:xfrm>
        </p:spPr>
        <p:txBody>
          <a:bodyPr/>
          <a:lstStyle/>
          <a:p>
            <a:endParaRPr lang="en-GB" dirty="0"/>
          </a:p>
          <a:p>
            <a:r>
              <a:rPr lang="en-GB" dirty="0" smtClean="0"/>
              <a:t>Traceability is required for both Temp &amp; Volumetric critical measuring equipment </a:t>
            </a:r>
          </a:p>
          <a:p>
            <a:endParaRPr lang="en-GB" dirty="0"/>
          </a:p>
          <a:p>
            <a:r>
              <a:rPr lang="en-GB" dirty="0"/>
              <a:t>In UK there are 3 UKAS accredited calibration temp labs </a:t>
            </a:r>
            <a:r>
              <a:rPr lang="en-GB" dirty="0" smtClean="0"/>
              <a:t>(ISO 17025) for </a:t>
            </a:r>
            <a:r>
              <a:rPr lang="en-GB" dirty="0"/>
              <a:t>PCR (e.g. </a:t>
            </a:r>
            <a:r>
              <a:rPr lang="en-GB" dirty="0" err="1"/>
              <a:t>Anachem</a:t>
            </a:r>
            <a:r>
              <a:rPr lang="en-GB" dirty="0" smtClean="0"/>
              <a:t>)</a:t>
            </a:r>
          </a:p>
          <a:p>
            <a:pPr marL="0" indent="0">
              <a:buNone/>
            </a:pPr>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384642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71526"/>
            <a:ext cx="8568952" cy="432197"/>
          </a:xfrm>
        </p:spPr>
        <p:txBody>
          <a:bodyPr/>
          <a:lstStyle/>
          <a:p>
            <a:r>
              <a:rPr lang="en-GB" dirty="0"/>
              <a:t>Traceability of Measurements</a:t>
            </a:r>
          </a:p>
        </p:txBody>
      </p:sp>
      <p:sp>
        <p:nvSpPr>
          <p:cNvPr id="3" name="Content Placeholder 2"/>
          <p:cNvSpPr>
            <a:spLocks noGrp="1"/>
          </p:cNvSpPr>
          <p:nvPr>
            <p:ph idx="1"/>
          </p:nvPr>
        </p:nvSpPr>
        <p:spPr>
          <a:xfrm>
            <a:off x="323528" y="1275606"/>
            <a:ext cx="8496944" cy="2916585"/>
          </a:xfrm>
        </p:spPr>
        <p:txBody>
          <a:bodyPr/>
          <a:lstStyle/>
          <a:p>
            <a:r>
              <a:rPr lang="en-GB" dirty="0" smtClean="0"/>
              <a:t>(PT’s are readily available in this area)</a:t>
            </a:r>
          </a:p>
          <a:p>
            <a:endParaRPr lang="en-GB" dirty="0" smtClean="0"/>
          </a:p>
          <a:p>
            <a:r>
              <a:rPr lang="en-GB" dirty="0" smtClean="0"/>
              <a:t>Certified </a:t>
            </a:r>
            <a:r>
              <a:rPr lang="en-GB" dirty="0"/>
              <a:t>Reference </a:t>
            </a:r>
            <a:r>
              <a:rPr lang="en-GB" dirty="0" smtClean="0"/>
              <a:t>Materials</a:t>
            </a:r>
            <a:r>
              <a:rPr lang="en-GB" dirty="0"/>
              <a:t> </a:t>
            </a:r>
            <a:r>
              <a:rPr lang="en-GB" dirty="0" smtClean="0"/>
              <a:t>for Meat species there are available at different %’s CRM’s  </a:t>
            </a:r>
            <a:endParaRPr lang="en-GB" dirty="0"/>
          </a:p>
          <a:p>
            <a:endParaRPr lang="en-GB" dirty="0"/>
          </a:p>
          <a:p>
            <a:r>
              <a:rPr lang="en-GB" dirty="0" smtClean="0"/>
              <a:t>CRM used as calibrant  (IRMM</a:t>
            </a:r>
            <a:r>
              <a:rPr lang="en-GB" dirty="0"/>
              <a:t>) </a:t>
            </a:r>
            <a:r>
              <a:rPr lang="en-GB" sz="1400" dirty="0"/>
              <a:t>European Commission, Joint </a:t>
            </a:r>
            <a:r>
              <a:rPr lang="en-GB" sz="1400" dirty="0" smtClean="0"/>
              <a:t>Research Centre</a:t>
            </a:r>
            <a:r>
              <a:rPr lang="en-GB" sz="1400" dirty="0"/>
              <a:t>, Institute for Reference </a:t>
            </a:r>
            <a:r>
              <a:rPr lang="en-GB" sz="1400" dirty="0" smtClean="0"/>
              <a:t>Materials and </a:t>
            </a:r>
            <a:r>
              <a:rPr lang="en-GB" sz="1400" dirty="0"/>
              <a:t>Measurements </a:t>
            </a:r>
            <a:endParaRPr lang="en-GB" dirty="0" smtClean="0"/>
          </a:p>
          <a:p>
            <a:pPr marL="0" indent="0">
              <a:buNone/>
            </a:pPr>
            <a:r>
              <a:rPr lang="en-GB" dirty="0" smtClean="0"/>
              <a:t>- if accredited to ISO 17034 :2016 (Nov)</a:t>
            </a:r>
            <a:r>
              <a:rPr lang="en-GB" dirty="0"/>
              <a:t>	</a:t>
            </a:r>
            <a:r>
              <a:rPr lang="en-GB" dirty="0" smtClean="0"/>
              <a:t> 		    (Traceability assured) </a:t>
            </a:r>
            <a:endParaRPr lang="en-GB" dirty="0"/>
          </a:p>
        </p:txBody>
      </p:sp>
    </p:spTree>
    <p:extLst>
      <p:ext uri="{BB962C8B-B14F-4D97-AF65-F5344CB8AC3E}">
        <p14:creationId xmlns:p14="http://schemas.microsoft.com/office/powerpoint/2010/main" val="422818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71526"/>
            <a:ext cx="8712968" cy="432197"/>
          </a:xfrm>
        </p:spPr>
        <p:txBody>
          <a:bodyPr/>
          <a:lstStyle/>
          <a:p>
            <a:r>
              <a:rPr lang="en-GB" dirty="0" smtClean="0"/>
              <a:t>Traceability with Automated PCR </a:t>
            </a:r>
            <a:endParaRPr lang="en-GB" dirty="0"/>
          </a:p>
        </p:txBody>
      </p:sp>
      <p:sp>
        <p:nvSpPr>
          <p:cNvPr id="3" name="Content Placeholder 2"/>
          <p:cNvSpPr>
            <a:spLocks noGrp="1"/>
          </p:cNvSpPr>
          <p:nvPr>
            <p:ph idx="1"/>
          </p:nvPr>
        </p:nvSpPr>
        <p:spPr>
          <a:xfrm>
            <a:off x="251520" y="1483519"/>
            <a:ext cx="8712968" cy="2708672"/>
          </a:xfrm>
        </p:spPr>
        <p:txBody>
          <a:bodyPr/>
          <a:lstStyle/>
          <a:p>
            <a:r>
              <a:rPr lang="en-GB" sz="2000" dirty="0" smtClean="0"/>
              <a:t>PCR – DNA</a:t>
            </a:r>
          </a:p>
          <a:p>
            <a:endParaRPr lang="en-GB" sz="2000" dirty="0" smtClean="0"/>
          </a:p>
          <a:p>
            <a:r>
              <a:rPr lang="en-GB" sz="2000" u="sng" dirty="0" smtClean="0"/>
              <a:t>Automated</a:t>
            </a:r>
            <a:r>
              <a:rPr lang="en-GB" sz="2000" dirty="0" smtClean="0"/>
              <a:t> </a:t>
            </a:r>
            <a:r>
              <a:rPr lang="en-GB" sz="2000" dirty="0"/>
              <a:t>DNA purification, </a:t>
            </a:r>
            <a:r>
              <a:rPr lang="en-GB" sz="2000" dirty="0" smtClean="0"/>
              <a:t>quantification</a:t>
            </a:r>
            <a:r>
              <a:rPr lang="en-GB" sz="2000" dirty="0"/>
              <a:t>, PCR and sequencing set up using the </a:t>
            </a:r>
            <a:r>
              <a:rPr lang="en-GB" sz="2000" dirty="0" err="1" smtClean="0"/>
              <a:t>HamiltonStar</a:t>
            </a:r>
            <a:r>
              <a:rPr lang="en-GB" sz="2000" dirty="0" smtClean="0"/>
              <a:t> </a:t>
            </a:r>
            <a:r>
              <a:rPr lang="en-GB" sz="2000" dirty="0"/>
              <a:t>and </a:t>
            </a:r>
            <a:r>
              <a:rPr lang="en-GB" sz="2000" dirty="0" smtClean="0"/>
              <a:t>Starlet </a:t>
            </a:r>
            <a:r>
              <a:rPr lang="en-GB" sz="2000" dirty="0"/>
              <a:t>instruments</a:t>
            </a:r>
          </a:p>
          <a:p>
            <a:r>
              <a:rPr lang="en-GB" sz="2000" dirty="0" smtClean="0"/>
              <a:t>Robotic Well </a:t>
            </a:r>
            <a:r>
              <a:rPr lang="en-GB" sz="2000" dirty="0"/>
              <a:t>automated platform for the processing of </a:t>
            </a:r>
            <a:r>
              <a:rPr lang="en-GB" sz="2000" dirty="0" smtClean="0"/>
              <a:t>samples</a:t>
            </a:r>
            <a:endParaRPr lang="en-GB" sz="2000" dirty="0"/>
          </a:p>
          <a:p>
            <a:r>
              <a:rPr lang="en-GB" sz="2000" dirty="0" smtClean="0"/>
              <a:t>Extraction </a:t>
            </a:r>
            <a:r>
              <a:rPr lang="en-GB" sz="2000" dirty="0"/>
              <a:t>using automated </a:t>
            </a:r>
            <a:r>
              <a:rPr lang="en-GB" sz="2000" dirty="0" smtClean="0"/>
              <a:t>system </a:t>
            </a:r>
            <a:r>
              <a:rPr lang="en-GB" sz="2000" dirty="0"/>
              <a:t>and the DNA investigator </a:t>
            </a:r>
            <a:r>
              <a:rPr lang="en-GB" sz="2000" dirty="0" smtClean="0"/>
              <a:t>kit</a:t>
            </a:r>
            <a:endParaRPr lang="en-GB" sz="2000" dirty="0"/>
          </a:p>
          <a:p>
            <a:endParaRPr lang="en-GB" dirty="0"/>
          </a:p>
        </p:txBody>
      </p:sp>
    </p:spTree>
    <p:extLst>
      <p:ext uri="{BB962C8B-B14F-4D97-AF65-F5344CB8AC3E}">
        <p14:creationId xmlns:p14="http://schemas.microsoft.com/office/powerpoint/2010/main" val="421231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71526"/>
            <a:ext cx="8712968" cy="432197"/>
          </a:xfrm>
        </p:spPr>
        <p:txBody>
          <a:bodyPr/>
          <a:lstStyle/>
          <a:p>
            <a:r>
              <a:rPr lang="en-GB" dirty="0" smtClean="0"/>
              <a:t>Key measurements-Automated </a:t>
            </a:r>
            <a:r>
              <a:rPr lang="en-GB" dirty="0"/>
              <a:t>PCR </a:t>
            </a:r>
          </a:p>
        </p:txBody>
      </p:sp>
      <p:sp>
        <p:nvSpPr>
          <p:cNvPr id="3" name="Content Placeholder 2"/>
          <p:cNvSpPr>
            <a:spLocks noGrp="1"/>
          </p:cNvSpPr>
          <p:nvPr>
            <p:ph idx="1"/>
          </p:nvPr>
        </p:nvSpPr>
        <p:spPr>
          <a:xfrm>
            <a:off x="323528" y="1483519"/>
            <a:ext cx="8568952" cy="2708672"/>
          </a:xfrm>
        </p:spPr>
        <p:txBody>
          <a:bodyPr/>
          <a:lstStyle/>
          <a:p>
            <a:pPr marL="0" indent="0">
              <a:buNone/>
            </a:pPr>
            <a:r>
              <a:rPr lang="en-GB" dirty="0" smtClean="0"/>
              <a:t>Traceability of the Volumetric / Temperature  Apparatus  could be equally considered a critical measurement. </a:t>
            </a:r>
          </a:p>
          <a:p>
            <a:pPr marL="0" indent="0">
              <a:buNone/>
            </a:pPr>
            <a:endParaRPr lang="en-GB" dirty="0" smtClean="0"/>
          </a:p>
          <a:p>
            <a:pPr marL="0" indent="0">
              <a:buNone/>
            </a:pPr>
            <a:r>
              <a:rPr lang="en-GB" sz="2000" i="1" dirty="0" smtClean="0"/>
              <a:t>	- Liquid handler stations use low volumes of 1µl </a:t>
            </a:r>
          </a:p>
          <a:p>
            <a:pPr marL="0" indent="0">
              <a:buNone/>
            </a:pPr>
            <a:r>
              <a:rPr lang="en-GB" sz="2000" i="1" dirty="0" smtClean="0"/>
              <a:t>	- range 1 </a:t>
            </a:r>
            <a:r>
              <a:rPr lang="en-GB" sz="2000" i="1" dirty="0"/>
              <a:t>-</a:t>
            </a:r>
            <a:r>
              <a:rPr lang="en-GB" sz="2000" i="1" dirty="0" smtClean="0"/>
              <a:t>1000µl</a:t>
            </a:r>
          </a:p>
          <a:p>
            <a:pPr marL="0" indent="0">
              <a:buNone/>
            </a:pPr>
            <a:r>
              <a:rPr lang="en-GB" sz="2000" i="1" dirty="0" smtClean="0"/>
              <a:t>	- Calibration certs for volume (balance) and temp</a:t>
            </a:r>
          </a:p>
          <a:p>
            <a:pPr marL="0" indent="0">
              <a:buNone/>
            </a:pPr>
            <a:endParaRPr lang="en-GB" sz="2000" i="1" dirty="0" smtClean="0"/>
          </a:p>
          <a:p>
            <a:pPr marL="0" indent="0">
              <a:buNone/>
            </a:pPr>
            <a:endParaRPr lang="en-GB" dirty="0"/>
          </a:p>
          <a:p>
            <a:pPr marL="0" indent="0">
              <a:buNone/>
            </a:pPr>
            <a:endParaRPr lang="en-GB" dirty="0" smtClean="0"/>
          </a:p>
          <a:p>
            <a:endParaRPr lang="en-GB" dirty="0"/>
          </a:p>
        </p:txBody>
      </p:sp>
    </p:spTree>
    <p:extLst>
      <p:ext uri="{BB962C8B-B14F-4D97-AF65-F5344CB8AC3E}">
        <p14:creationId xmlns:p14="http://schemas.microsoft.com/office/powerpoint/2010/main" val="398519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26"/>
            <a:ext cx="8640960" cy="432197"/>
          </a:xfrm>
        </p:spPr>
        <p:txBody>
          <a:bodyPr/>
          <a:lstStyle/>
          <a:p>
            <a:r>
              <a:rPr lang="en-GB" dirty="0"/>
              <a:t>Automated PCR </a:t>
            </a:r>
          </a:p>
        </p:txBody>
      </p:sp>
      <p:sp>
        <p:nvSpPr>
          <p:cNvPr id="3" name="Content Placeholder 2"/>
          <p:cNvSpPr>
            <a:spLocks noGrp="1"/>
          </p:cNvSpPr>
          <p:nvPr>
            <p:ph idx="1"/>
          </p:nvPr>
        </p:nvSpPr>
        <p:spPr>
          <a:xfrm>
            <a:off x="323528" y="1347614"/>
            <a:ext cx="8568952" cy="2844577"/>
          </a:xfrm>
        </p:spPr>
        <p:txBody>
          <a:bodyPr/>
          <a:lstStyle/>
          <a:p>
            <a:r>
              <a:rPr lang="en-GB" sz="2000" dirty="0" smtClean="0"/>
              <a:t>a) calibration demonstrable </a:t>
            </a:r>
            <a:r>
              <a:rPr lang="en-GB" sz="2000" dirty="0"/>
              <a:t>for all liquid handlers used in this 1 </a:t>
            </a:r>
            <a:r>
              <a:rPr lang="en-GB" sz="2000" dirty="0" smtClean="0"/>
              <a:t>– 10 µl </a:t>
            </a:r>
            <a:r>
              <a:rPr lang="en-GB" sz="2000" dirty="0"/>
              <a:t>range. </a:t>
            </a:r>
            <a:r>
              <a:rPr lang="en-GB" sz="2000" dirty="0" smtClean="0"/>
              <a:t>(Hamilton </a:t>
            </a:r>
            <a:r>
              <a:rPr lang="en-GB" sz="2000" dirty="0"/>
              <a:t>customised a method in order to test </a:t>
            </a:r>
            <a:r>
              <a:rPr lang="en-GB" sz="2000" dirty="0" smtClean="0"/>
              <a:t>the 1μl </a:t>
            </a:r>
            <a:r>
              <a:rPr lang="en-GB" sz="2000" dirty="0"/>
              <a:t>volume </a:t>
            </a:r>
            <a:r>
              <a:rPr lang="en-GB" sz="2000" dirty="0" smtClean="0"/>
              <a:t>verification)</a:t>
            </a:r>
          </a:p>
          <a:p>
            <a:pPr marL="0" indent="0">
              <a:buNone/>
            </a:pPr>
            <a:r>
              <a:rPr lang="en-GB" sz="2000" dirty="0" smtClean="0"/>
              <a:t>The </a:t>
            </a:r>
            <a:r>
              <a:rPr lang="en-GB" sz="2000" dirty="0"/>
              <a:t>manufacture wrote a script to enable </a:t>
            </a:r>
            <a:r>
              <a:rPr lang="en-GB" sz="2000" dirty="0" smtClean="0"/>
              <a:t>the calibration </a:t>
            </a:r>
            <a:r>
              <a:rPr lang="en-GB" sz="2000" dirty="0"/>
              <a:t>carry out the on-site calibration. </a:t>
            </a:r>
          </a:p>
          <a:p>
            <a:pPr marL="0" indent="0">
              <a:buNone/>
            </a:pPr>
            <a:endParaRPr lang="en-GB" sz="2000" dirty="0" smtClean="0"/>
          </a:p>
          <a:p>
            <a:r>
              <a:rPr lang="en-GB" sz="2000" dirty="0" smtClean="0"/>
              <a:t>b) Calibration </a:t>
            </a:r>
            <a:r>
              <a:rPr lang="en-GB" sz="2000" dirty="0"/>
              <a:t>certificates for both temperature </a:t>
            </a:r>
            <a:r>
              <a:rPr lang="en-GB" sz="2000" dirty="0" smtClean="0"/>
              <a:t>(</a:t>
            </a:r>
            <a:r>
              <a:rPr lang="en-GB" sz="2000" dirty="0" err="1" smtClean="0"/>
              <a:t>Tecan</a:t>
            </a:r>
            <a:r>
              <a:rPr lang="en-GB" sz="2000" dirty="0" smtClean="0"/>
              <a:t>/Hamilton/</a:t>
            </a:r>
            <a:r>
              <a:rPr lang="en-GB" sz="2000" dirty="0" err="1" smtClean="0"/>
              <a:t>Qiagen</a:t>
            </a:r>
            <a:r>
              <a:rPr lang="en-GB" sz="2000" dirty="0"/>
              <a:t>) and balance (</a:t>
            </a:r>
            <a:r>
              <a:rPr lang="en-GB" sz="2000" dirty="0" err="1"/>
              <a:t>Tecan</a:t>
            </a:r>
            <a:r>
              <a:rPr lang="en-GB" sz="2000" dirty="0"/>
              <a:t>/Hamilton) </a:t>
            </a:r>
            <a:r>
              <a:rPr lang="en-GB" sz="2000" dirty="0" smtClean="0"/>
              <a:t>was carried out so </a:t>
            </a:r>
            <a:r>
              <a:rPr lang="en-GB" sz="2000" dirty="0"/>
              <a:t>traceability to SI standards </a:t>
            </a:r>
            <a:r>
              <a:rPr lang="en-GB" sz="2000" dirty="0" smtClean="0"/>
              <a:t>was  </a:t>
            </a:r>
            <a:r>
              <a:rPr lang="en-GB" sz="2000" dirty="0"/>
              <a:t>demonstrable</a:t>
            </a:r>
            <a:r>
              <a:rPr lang="en-GB" sz="2000" dirty="0" smtClean="0"/>
              <a:t>.</a:t>
            </a:r>
          </a:p>
          <a:p>
            <a:endParaRPr lang="en-GB" dirty="0"/>
          </a:p>
        </p:txBody>
      </p:sp>
    </p:spTree>
    <p:extLst>
      <p:ext uri="{BB962C8B-B14F-4D97-AF65-F5344CB8AC3E}">
        <p14:creationId xmlns:p14="http://schemas.microsoft.com/office/powerpoint/2010/main" val="86084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71526"/>
            <a:ext cx="8784976" cy="432197"/>
          </a:xfrm>
        </p:spPr>
        <p:txBody>
          <a:bodyPr/>
          <a:lstStyle/>
          <a:p>
            <a:r>
              <a:rPr lang="en-GB" dirty="0"/>
              <a:t>Automated PCR </a:t>
            </a:r>
          </a:p>
        </p:txBody>
      </p:sp>
      <p:sp>
        <p:nvSpPr>
          <p:cNvPr id="3" name="Content Placeholder 2"/>
          <p:cNvSpPr>
            <a:spLocks noGrp="1"/>
          </p:cNvSpPr>
          <p:nvPr>
            <p:ph idx="1"/>
          </p:nvPr>
        </p:nvSpPr>
        <p:spPr>
          <a:xfrm>
            <a:off x="251520" y="1275606"/>
            <a:ext cx="8568952" cy="2916585"/>
          </a:xfrm>
        </p:spPr>
        <p:txBody>
          <a:bodyPr/>
          <a:lstStyle/>
          <a:p>
            <a:endParaRPr lang="en-GB" sz="2000" dirty="0"/>
          </a:p>
          <a:p>
            <a:r>
              <a:rPr lang="en-GB" dirty="0"/>
              <a:t>c) The Hamilton Heater Shakers are verified</a:t>
            </a:r>
          </a:p>
          <a:p>
            <a:endParaRPr lang="en-GB" dirty="0" smtClean="0"/>
          </a:p>
          <a:p>
            <a:pPr marL="0" indent="0">
              <a:buNone/>
            </a:pPr>
            <a:r>
              <a:rPr lang="en-GB" dirty="0" smtClean="0"/>
              <a:t>On-site </a:t>
            </a:r>
            <a:r>
              <a:rPr lang="en-GB" dirty="0"/>
              <a:t>calibration </a:t>
            </a:r>
            <a:r>
              <a:rPr lang="en-GB" dirty="0" smtClean="0"/>
              <a:t>carried out by an INAB Calibration laboratory, traceability </a:t>
            </a:r>
            <a:r>
              <a:rPr lang="en-GB" dirty="0"/>
              <a:t>of balances used </a:t>
            </a:r>
            <a:r>
              <a:rPr lang="en-GB" dirty="0" smtClean="0"/>
              <a:t>was completed</a:t>
            </a:r>
            <a:r>
              <a:rPr lang="en-GB" dirty="0"/>
              <a:t>. </a:t>
            </a:r>
            <a:endParaRPr lang="en-GB" dirty="0" smtClean="0"/>
          </a:p>
        </p:txBody>
      </p:sp>
    </p:spTree>
    <p:extLst>
      <p:ext uri="{BB962C8B-B14F-4D97-AF65-F5344CB8AC3E}">
        <p14:creationId xmlns:p14="http://schemas.microsoft.com/office/powerpoint/2010/main" val="1791816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1520" y="555527"/>
            <a:ext cx="8640960" cy="576064"/>
          </a:xfrm>
        </p:spPr>
        <p:txBody>
          <a:bodyPr/>
          <a:lstStyle/>
          <a:p>
            <a:r>
              <a:rPr lang="en-GB" altLang="en-US" dirty="0">
                <a:ea typeface="ＭＳ Ｐゴシック" pitchFamily="34" charset="-128"/>
              </a:rPr>
              <a:t>Traceability </a:t>
            </a:r>
            <a:r>
              <a:rPr lang="en-GB" altLang="en-US" dirty="0" smtClean="0">
                <a:ea typeface="ＭＳ Ｐゴシック" pitchFamily="34" charset="-128"/>
              </a:rPr>
              <a:t>in Microbiological tests</a:t>
            </a:r>
          </a:p>
        </p:txBody>
      </p:sp>
      <p:sp>
        <p:nvSpPr>
          <p:cNvPr id="31747" name="Content Placeholder 2"/>
          <p:cNvSpPr>
            <a:spLocks noGrp="1"/>
          </p:cNvSpPr>
          <p:nvPr>
            <p:ph idx="1"/>
          </p:nvPr>
        </p:nvSpPr>
        <p:spPr>
          <a:xfrm>
            <a:off x="323528" y="1131590"/>
            <a:ext cx="8568952" cy="3060601"/>
          </a:xfrm>
        </p:spPr>
        <p:txBody>
          <a:bodyPr/>
          <a:lstStyle/>
          <a:p>
            <a:pPr marL="0" indent="0">
              <a:buFontTx/>
              <a:buNone/>
              <a:defRPr/>
            </a:pPr>
            <a:r>
              <a:rPr lang="en-GB" altLang="en-US" dirty="0" smtClean="0">
                <a:ea typeface="ＭＳ Ｐゴシック" pitchFamily="34" charset="-128"/>
              </a:rPr>
              <a:t>In microbiological enumeration tests, uncertainty contributions of calibration will affect a number of items of equipment that may be used e.g. </a:t>
            </a:r>
          </a:p>
          <a:p>
            <a:pPr>
              <a:defRPr/>
            </a:pPr>
            <a:r>
              <a:rPr lang="en-GB" altLang="en-US" dirty="0" smtClean="0">
                <a:ea typeface="ＭＳ Ｐゴシック" pitchFamily="34" charset="-128"/>
              </a:rPr>
              <a:t>the calibration of balances, autoclaves, incubator temperature probes, pipettes etc.  </a:t>
            </a:r>
          </a:p>
          <a:p>
            <a:pPr>
              <a:defRPr/>
            </a:pPr>
            <a:r>
              <a:rPr lang="en-GB" altLang="en-US" dirty="0" smtClean="0">
                <a:ea typeface="ＭＳ Ｐゴシック" pitchFamily="34" charset="-128"/>
              </a:rPr>
              <a:t>It is difficult to assess the actual affect as there are many factors involved; uncertainty contributions may be small but they are also likely to be cumulative.</a:t>
            </a:r>
          </a:p>
        </p:txBody>
      </p:sp>
    </p:spTree>
    <p:extLst>
      <p:ext uri="{BB962C8B-B14F-4D97-AF65-F5344CB8AC3E}">
        <p14:creationId xmlns:p14="http://schemas.microsoft.com/office/powerpoint/2010/main" val="355591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71526"/>
            <a:ext cx="7777485" cy="432197"/>
          </a:xfrm>
        </p:spPr>
        <p:txBody>
          <a:bodyPr/>
          <a:lstStyle/>
          <a:p>
            <a:r>
              <a:rPr lang="en-GB" dirty="0" smtClean="0"/>
              <a:t>RM</a:t>
            </a:r>
            <a:endParaRPr lang="en-GB" dirty="0"/>
          </a:p>
        </p:txBody>
      </p:sp>
      <p:sp>
        <p:nvSpPr>
          <p:cNvPr id="3" name="Content Placeholder 2"/>
          <p:cNvSpPr>
            <a:spLocks noGrp="1"/>
          </p:cNvSpPr>
          <p:nvPr>
            <p:ph idx="1"/>
          </p:nvPr>
        </p:nvSpPr>
        <p:spPr>
          <a:xfrm>
            <a:off x="395536" y="1491630"/>
            <a:ext cx="8064896" cy="2708672"/>
          </a:xfrm>
        </p:spPr>
        <p:txBody>
          <a:bodyPr/>
          <a:lstStyle/>
          <a:p>
            <a:r>
              <a:rPr lang="en-GB" dirty="0" smtClean="0"/>
              <a:t>RM </a:t>
            </a:r>
            <a:r>
              <a:rPr lang="en-GB" dirty="0"/>
              <a:t>is a generic term.</a:t>
            </a:r>
          </a:p>
          <a:p>
            <a:r>
              <a:rPr lang="en-GB" dirty="0" smtClean="0"/>
              <a:t>Properties </a:t>
            </a:r>
            <a:r>
              <a:rPr lang="en-GB" dirty="0"/>
              <a:t>can be quantitative or qualitative, e.g. identity of substances or species.</a:t>
            </a:r>
          </a:p>
          <a:p>
            <a:r>
              <a:rPr lang="en-GB" dirty="0" smtClean="0"/>
              <a:t>Uses </a:t>
            </a:r>
            <a:r>
              <a:rPr lang="en-GB" dirty="0"/>
              <a:t>may include the calibration of a measurement system, assessment of a measurement procedure, assigning values to other materials, and quality control.</a:t>
            </a:r>
          </a:p>
          <a:p>
            <a:r>
              <a:rPr lang="en-GB" dirty="0" smtClean="0"/>
              <a:t>An </a:t>
            </a:r>
            <a:r>
              <a:rPr lang="en-GB" dirty="0"/>
              <a:t>RM can only be used for a single purpose in a given measurement.</a:t>
            </a:r>
          </a:p>
          <a:p>
            <a:endParaRPr lang="en-GB" dirty="0"/>
          </a:p>
        </p:txBody>
      </p:sp>
    </p:spTree>
    <p:extLst>
      <p:ext uri="{BB962C8B-B14F-4D97-AF65-F5344CB8AC3E}">
        <p14:creationId xmlns:p14="http://schemas.microsoft.com/office/powerpoint/2010/main" val="2557155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7504" y="771526"/>
            <a:ext cx="8784976" cy="432197"/>
          </a:xfrm>
        </p:spPr>
        <p:txBody>
          <a:bodyPr/>
          <a:lstStyle/>
          <a:p>
            <a:r>
              <a:rPr lang="en-GB" altLang="en-US" dirty="0" smtClean="0">
                <a:ea typeface="ＭＳ Ｐゴシック" pitchFamily="34" charset="-128"/>
              </a:rPr>
              <a:t>The example of the incubator temperature </a:t>
            </a:r>
          </a:p>
        </p:txBody>
      </p:sp>
      <p:sp>
        <p:nvSpPr>
          <p:cNvPr id="32771" name="Content Placeholder 2"/>
          <p:cNvSpPr>
            <a:spLocks noGrp="1"/>
          </p:cNvSpPr>
          <p:nvPr>
            <p:ph idx="1"/>
          </p:nvPr>
        </p:nvSpPr>
        <p:spPr>
          <a:xfrm>
            <a:off x="323528" y="1483519"/>
            <a:ext cx="8424936" cy="2708672"/>
          </a:xfrm>
        </p:spPr>
        <p:txBody>
          <a:bodyPr/>
          <a:lstStyle/>
          <a:p>
            <a:pPr marL="0" indent="0">
              <a:buFontTx/>
              <a:buNone/>
              <a:defRPr/>
            </a:pPr>
            <a:endParaRPr lang="en-GB" altLang="en-US" dirty="0" smtClean="0">
              <a:ea typeface="ＭＳ Ｐゴシック" pitchFamily="34" charset="-128"/>
            </a:endParaRPr>
          </a:p>
          <a:p>
            <a:pPr marL="0" indent="0">
              <a:buFontTx/>
              <a:buNone/>
              <a:defRPr/>
            </a:pPr>
            <a:r>
              <a:rPr lang="en-GB" altLang="en-US" dirty="0" smtClean="0">
                <a:ea typeface="ＭＳ Ｐゴシック" pitchFamily="34" charset="-128"/>
              </a:rPr>
              <a:t>Critical one would be the 44C incubation step for  </a:t>
            </a:r>
            <a:r>
              <a:rPr lang="en-GB" altLang="en-US" i="1" dirty="0" smtClean="0">
                <a:ea typeface="ＭＳ Ｐゴシック" pitchFamily="34" charset="-128"/>
              </a:rPr>
              <a:t>Detection of E.coli </a:t>
            </a:r>
            <a:r>
              <a:rPr lang="en-GB" altLang="en-US" dirty="0" smtClean="0">
                <a:ea typeface="ＭＳ Ｐゴシック" pitchFamily="34" charset="-128"/>
              </a:rPr>
              <a:t>where a significant increase or decrease in temperature could adversely affect the result of the test </a:t>
            </a:r>
          </a:p>
          <a:p>
            <a:pPr>
              <a:defRPr/>
            </a:pPr>
            <a:r>
              <a:rPr lang="en-GB" altLang="en-US" dirty="0" smtClean="0">
                <a:ea typeface="ＭＳ Ｐゴシック" pitchFamily="34" charset="-128"/>
              </a:rPr>
              <a:t>too low, media not selective; </a:t>
            </a:r>
          </a:p>
          <a:p>
            <a:pPr>
              <a:defRPr/>
            </a:pPr>
            <a:r>
              <a:rPr lang="en-GB" altLang="en-US" dirty="0" smtClean="0">
                <a:ea typeface="ＭＳ Ｐゴシック" pitchFamily="34" charset="-128"/>
              </a:rPr>
              <a:t>too high, E.coli unable to grow.</a:t>
            </a:r>
          </a:p>
        </p:txBody>
      </p:sp>
    </p:spTree>
    <p:extLst>
      <p:ext uri="{BB962C8B-B14F-4D97-AF65-F5344CB8AC3E}">
        <p14:creationId xmlns:p14="http://schemas.microsoft.com/office/powerpoint/2010/main" val="173806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79512" y="771526"/>
            <a:ext cx="8712968" cy="432197"/>
          </a:xfrm>
        </p:spPr>
        <p:txBody>
          <a:bodyPr/>
          <a:lstStyle/>
          <a:p>
            <a:r>
              <a:rPr lang="en-GB" altLang="en-US" dirty="0" smtClean="0">
                <a:ea typeface="ＭＳ Ｐゴシック" pitchFamily="34" charset="-128"/>
              </a:rPr>
              <a:t>INAB No 5 Traceability Policy Statement </a:t>
            </a:r>
          </a:p>
        </p:txBody>
      </p:sp>
      <p:sp>
        <p:nvSpPr>
          <p:cNvPr id="28675" name="Content Placeholder 2"/>
          <p:cNvSpPr>
            <a:spLocks noGrp="1"/>
          </p:cNvSpPr>
          <p:nvPr>
            <p:ph idx="1"/>
          </p:nvPr>
        </p:nvSpPr>
        <p:spPr>
          <a:xfrm>
            <a:off x="323528" y="1483519"/>
            <a:ext cx="8496944" cy="2708672"/>
          </a:xfrm>
        </p:spPr>
        <p:txBody>
          <a:bodyPr/>
          <a:lstStyle/>
          <a:p>
            <a:pPr marL="0" indent="0">
              <a:buFontTx/>
              <a:buNone/>
            </a:pPr>
            <a:endParaRPr lang="en-GB" altLang="en-US" dirty="0" smtClean="0">
              <a:ea typeface="ＭＳ Ｐゴシック" pitchFamily="34" charset="-128"/>
            </a:endParaRPr>
          </a:p>
          <a:p>
            <a:pPr marL="0" indent="0">
              <a:buFontTx/>
              <a:buNone/>
            </a:pPr>
            <a:r>
              <a:rPr lang="en-GB" altLang="en-US" dirty="0" smtClean="0">
                <a:ea typeface="ＭＳ Ｐゴシック" pitchFamily="34" charset="-128"/>
              </a:rPr>
              <a:t>“It is emphasised that calibration certificates issued by equipment manufacturers or agents are not acceptable evidence of external traceability, unless these are clearly identified as having been issued by an acceptably accredited calibration laboratory”.</a:t>
            </a:r>
          </a:p>
        </p:txBody>
      </p:sp>
    </p:spTree>
    <p:extLst>
      <p:ext uri="{BB962C8B-B14F-4D97-AF65-F5344CB8AC3E}">
        <p14:creationId xmlns:p14="http://schemas.microsoft.com/office/powerpoint/2010/main" val="907371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9542"/>
            <a:ext cx="8784976" cy="432197"/>
          </a:xfrm>
        </p:spPr>
        <p:txBody>
          <a:bodyPr/>
          <a:lstStyle/>
          <a:p>
            <a:r>
              <a:rPr lang="en-GB" dirty="0" smtClean="0"/>
              <a:t>AB’s - ILAC Policy -  Traceability </a:t>
            </a:r>
            <a:endParaRPr lang="en-GB" dirty="0"/>
          </a:p>
        </p:txBody>
      </p:sp>
      <p:sp>
        <p:nvSpPr>
          <p:cNvPr id="3" name="Content Placeholder 2"/>
          <p:cNvSpPr>
            <a:spLocks noGrp="1"/>
          </p:cNvSpPr>
          <p:nvPr>
            <p:ph idx="1"/>
          </p:nvPr>
        </p:nvSpPr>
        <p:spPr>
          <a:xfrm>
            <a:off x="251520" y="1437625"/>
            <a:ext cx="8568952" cy="2708672"/>
          </a:xfrm>
        </p:spPr>
        <p:txBody>
          <a:bodyPr/>
          <a:lstStyle/>
          <a:p>
            <a:pPr marL="0" lvl="0" indent="0">
              <a:buNone/>
            </a:pPr>
            <a:r>
              <a:rPr lang="en-GB" u="sng" dirty="0">
                <a:solidFill>
                  <a:srgbClr val="008080"/>
                </a:solidFill>
              </a:rPr>
              <a:t>ILAC – P10 </a:t>
            </a:r>
            <a:r>
              <a:rPr lang="en-GB" dirty="0">
                <a:solidFill>
                  <a:srgbClr val="008080"/>
                </a:solidFill>
              </a:rPr>
              <a:t>(01:2013) “ILAC Policy on the traceability of Measurement Results</a:t>
            </a:r>
            <a:r>
              <a:rPr lang="en-GB" dirty="0" smtClean="0">
                <a:solidFill>
                  <a:srgbClr val="008080"/>
                </a:solidFill>
              </a:rPr>
              <a:t>”</a:t>
            </a:r>
            <a:endParaRPr lang="en-GB" dirty="0">
              <a:solidFill>
                <a:srgbClr val="008080"/>
              </a:solidFill>
            </a:endParaRPr>
          </a:p>
          <a:p>
            <a:pPr marL="0" lvl="0" indent="0">
              <a:buNone/>
            </a:pPr>
            <a:r>
              <a:rPr lang="en-GB" dirty="0">
                <a:solidFill>
                  <a:srgbClr val="008080"/>
                </a:solidFill>
              </a:rPr>
              <a:t>This document describes the ILAC policy with regard to the metrological traceability </a:t>
            </a:r>
            <a:r>
              <a:rPr lang="en-GB" dirty="0" smtClean="0">
                <a:solidFill>
                  <a:srgbClr val="008080"/>
                </a:solidFill>
              </a:rPr>
              <a:t>requirements, </a:t>
            </a:r>
          </a:p>
          <a:p>
            <a:pPr marL="0" lvl="0" indent="0">
              <a:buNone/>
            </a:pPr>
            <a:r>
              <a:rPr lang="en-GB" dirty="0" smtClean="0">
                <a:solidFill>
                  <a:srgbClr val="008080"/>
                </a:solidFill>
              </a:rPr>
              <a:t>Implementation </a:t>
            </a:r>
            <a:r>
              <a:rPr lang="en-GB" dirty="0">
                <a:solidFill>
                  <a:srgbClr val="008080"/>
                </a:solidFill>
              </a:rPr>
              <a:t>date was Jan </a:t>
            </a:r>
            <a:r>
              <a:rPr lang="en-GB" dirty="0" smtClean="0">
                <a:solidFill>
                  <a:srgbClr val="008080"/>
                </a:solidFill>
              </a:rPr>
              <a:t>2014</a:t>
            </a:r>
          </a:p>
          <a:p>
            <a:pPr marL="0" lvl="0" indent="0">
              <a:buNone/>
            </a:pPr>
            <a:endParaRPr lang="en-GB" dirty="0" smtClean="0">
              <a:solidFill>
                <a:srgbClr val="008080"/>
              </a:solidFill>
            </a:endParaRPr>
          </a:p>
          <a:p>
            <a:pPr marL="0" lvl="0" indent="0">
              <a:buNone/>
            </a:pPr>
            <a:r>
              <a:rPr lang="en-GB" dirty="0">
                <a:solidFill>
                  <a:srgbClr val="008080"/>
                </a:solidFill>
              </a:rPr>
              <a:t>Applicable for ISO/IEC </a:t>
            </a:r>
            <a:r>
              <a:rPr lang="en-GB" dirty="0" smtClean="0">
                <a:solidFill>
                  <a:srgbClr val="008080"/>
                </a:solidFill>
              </a:rPr>
              <a:t>17025  and </a:t>
            </a:r>
            <a:r>
              <a:rPr lang="en-GB" dirty="0">
                <a:solidFill>
                  <a:srgbClr val="008080"/>
                </a:solidFill>
              </a:rPr>
              <a:t>ISO </a:t>
            </a:r>
            <a:r>
              <a:rPr lang="en-GB" dirty="0" smtClean="0">
                <a:solidFill>
                  <a:srgbClr val="008080"/>
                </a:solidFill>
              </a:rPr>
              <a:t>15189 </a:t>
            </a:r>
            <a:endParaRPr lang="en-GB" dirty="0">
              <a:solidFill>
                <a:srgbClr val="008080"/>
              </a:solidFill>
            </a:endParaRPr>
          </a:p>
          <a:p>
            <a:pPr marL="0" lvl="0" indent="0">
              <a:buNone/>
            </a:pPr>
            <a:endParaRPr lang="en-GB" dirty="0">
              <a:solidFill>
                <a:srgbClr val="008080"/>
              </a:solidFill>
            </a:endParaRPr>
          </a:p>
          <a:p>
            <a:pPr marL="0" lvl="0" indent="0">
              <a:buNone/>
            </a:pPr>
            <a:endParaRPr lang="en-GB" dirty="0">
              <a:solidFill>
                <a:srgbClr val="008080"/>
              </a:solidFill>
            </a:endParaRPr>
          </a:p>
          <a:p>
            <a:endParaRPr lang="en-GB" dirty="0"/>
          </a:p>
        </p:txBody>
      </p:sp>
    </p:spTree>
    <p:extLst>
      <p:ext uri="{BB962C8B-B14F-4D97-AF65-F5344CB8AC3E}">
        <p14:creationId xmlns:p14="http://schemas.microsoft.com/office/powerpoint/2010/main" val="1389197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528" y="771526"/>
            <a:ext cx="8496944" cy="432197"/>
          </a:xfrm>
        </p:spPr>
        <p:txBody>
          <a:bodyPr/>
          <a:lstStyle/>
          <a:p>
            <a:r>
              <a:rPr lang="en-GB" altLang="en-US" dirty="0">
                <a:ea typeface="ＭＳ Ｐゴシック" pitchFamily="34" charset="-128"/>
              </a:rPr>
              <a:t>ILAC – P10 </a:t>
            </a:r>
            <a:r>
              <a:rPr lang="en-GB" altLang="en-US" dirty="0" smtClean="0">
                <a:ea typeface="ＭＳ Ｐゴシック" pitchFamily="34" charset="-128"/>
              </a:rPr>
              <a:t> </a:t>
            </a:r>
          </a:p>
        </p:txBody>
      </p:sp>
      <p:sp>
        <p:nvSpPr>
          <p:cNvPr id="9219" name="Content Placeholder 2"/>
          <p:cNvSpPr>
            <a:spLocks noGrp="1"/>
          </p:cNvSpPr>
          <p:nvPr>
            <p:ph idx="1"/>
          </p:nvPr>
        </p:nvSpPr>
        <p:spPr>
          <a:xfrm>
            <a:off x="395536" y="1483519"/>
            <a:ext cx="8568952" cy="2708672"/>
          </a:xfrm>
        </p:spPr>
        <p:txBody>
          <a:bodyPr/>
          <a:lstStyle/>
          <a:p>
            <a:pPr marL="0" indent="0">
              <a:buFontTx/>
              <a:buNone/>
            </a:pPr>
            <a:r>
              <a:rPr lang="en-GB" altLang="en-US" dirty="0" smtClean="0">
                <a:ea typeface="ＭＳ Ｐゴシック" pitchFamily="34" charset="-128"/>
              </a:rPr>
              <a:t>This policy may also be applied to other conformity assessment activities where testing and/or calibration is involved </a:t>
            </a:r>
          </a:p>
          <a:p>
            <a:pPr marL="0" indent="0">
              <a:buFontTx/>
              <a:buNone/>
            </a:pPr>
            <a:r>
              <a:rPr lang="en-GB" altLang="en-US" dirty="0" smtClean="0">
                <a:ea typeface="ＭＳ Ｐゴシック" pitchFamily="34" charset="-128"/>
              </a:rPr>
              <a:t>(e.g., inspection and product certification). </a:t>
            </a:r>
          </a:p>
        </p:txBody>
      </p:sp>
    </p:spTree>
    <p:extLst>
      <p:ext uri="{BB962C8B-B14F-4D97-AF65-F5344CB8AC3E}">
        <p14:creationId xmlns:p14="http://schemas.microsoft.com/office/powerpoint/2010/main" val="642018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3528" y="844154"/>
            <a:ext cx="8496943" cy="431006"/>
          </a:xfrm>
        </p:spPr>
        <p:txBody>
          <a:bodyPr/>
          <a:lstStyle/>
          <a:p>
            <a:pPr eaLnBrk="1" hangingPunct="1"/>
            <a:r>
              <a:rPr lang="en-GB" altLang="en-US" dirty="0">
                <a:ea typeface="ＭＳ Ｐゴシック" pitchFamily="34" charset="-128"/>
              </a:rPr>
              <a:t>Testing </a:t>
            </a:r>
            <a:r>
              <a:rPr lang="en-GB" altLang="en-US" dirty="0" smtClean="0">
                <a:ea typeface="ＭＳ Ｐゴシック" pitchFamily="34" charset="-128"/>
              </a:rPr>
              <a:t>Labs  - ISO </a:t>
            </a:r>
            <a:r>
              <a:rPr lang="en-GB" altLang="en-US" dirty="0">
                <a:ea typeface="ＭＳ Ｐゴシック" pitchFamily="34" charset="-128"/>
              </a:rPr>
              <a:t>17025 </a:t>
            </a:r>
            <a:endParaRPr lang="en-IE" altLang="en-US" dirty="0" smtClean="0">
              <a:ea typeface="ＭＳ Ｐゴシック" pitchFamily="34" charset="-128"/>
            </a:endParaRPr>
          </a:p>
        </p:txBody>
      </p:sp>
      <p:sp>
        <p:nvSpPr>
          <p:cNvPr id="10243" name="Content Placeholder 2"/>
          <p:cNvSpPr>
            <a:spLocks noGrp="1"/>
          </p:cNvSpPr>
          <p:nvPr>
            <p:ph idx="1"/>
          </p:nvPr>
        </p:nvSpPr>
        <p:spPr>
          <a:xfrm>
            <a:off x="323528" y="1275607"/>
            <a:ext cx="8568952" cy="2861816"/>
          </a:xfrm>
        </p:spPr>
        <p:txBody>
          <a:bodyPr/>
          <a:lstStyle/>
          <a:p>
            <a:pPr eaLnBrk="1" hangingPunct="1">
              <a:buFontTx/>
              <a:buNone/>
            </a:pPr>
            <a:endParaRPr lang="en-GB" altLang="en-US" sz="2000" dirty="0" smtClean="0">
              <a:ea typeface="ＭＳ Ｐゴシック" pitchFamily="34" charset="-128"/>
            </a:endParaRPr>
          </a:p>
          <a:p>
            <a:pPr eaLnBrk="1" hangingPunct="1">
              <a:buFontTx/>
              <a:buNone/>
            </a:pPr>
            <a:r>
              <a:rPr lang="en-GB" altLang="en-US" sz="2000" dirty="0" smtClean="0">
                <a:ea typeface="ＭＳ Ｐゴシック" pitchFamily="34" charset="-128"/>
              </a:rPr>
              <a:t>	General requirements for traceability </a:t>
            </a:r>
          </a:p>
          <a:p>
            <a:pPr eaLnBrk="1" hangingPunct="1">
              <a:buFontTx/>
              <a:buNone/>
            </a:pPr>
            <a:r>
              <a:rPr lang="en-GB" altLang="en-US" sz="2000" dirty="0" smtClean="0">
                <a:solidFill>
                  <a:schemeClr val="bg2"/>
                </a:solidFill>
                <a:ea typeface="ＭＳ Ｐゴシック" pitchFamily="34" charset="-128"/>
              </a:rPr>
              <a:t>	</a:t>
            </a:r>
          </a:p>
          <a:p>
            <a:pPr eaLnBrk="1" hangingPunct="1">
              <a:buFontTx/>
              <a:buNone/>
            </a:pPr>
            <a:r>
              <a:rPr lang="en-GB" altLang="en-US" sz="2000" dirty="0" smtClean="0">
                <a:solidFill>
                  <a:schemeClr val="bg2"/>
                </a:solidFill>
                <a:ea typeface="ＭＳ Ｐゴシック" pitchFamily="34" charset="-128"/>
              </a:rPr>
              <a:t>	ISO 17025:2005 </a:t>
            </a:r>
            <a:r>
              <a:rPr lang="en-GB" altLang="en-US" sz="2000" dirty="0" smtClean="0">
                <a:ea typeface="ＭＳ Ｐゴシック" pitchFamily="34" charset="-128"/>
              </a:rPr>
              <a:t>Section 5.6.1  </a:t>
            </a:r>
          </a:p>
          <a:p>
            <a:pPr eaLnBrk="1" hangingPunct="1">
              <a:buFontTx/>
              <a:buNone/>
            </a:pPr>
            <a:r>
              <a:rPr lang="en-GB" altLang="en-US" sz="2000" dirty="0" smtClean="0">
                <a:ea typeface="ＭＳ Ｐゴシック" pitchFamily="34" charset="-128"/>
              </a:rPr>
              <a:t>	</a:t>
            </a:r>
            <a:r>
              <a:rPr lang="en-GB" altLang="en-US" sz="2000" i="1" u="sng" dirty="0" smtClean="0">
                <a:ea typeface="ＭＳ Ｐゴシック" pitchFamily="34" charset="-128"/>
              </a:rPr>
              <a:t>All equipment </a:t>
            </a:r>
            <a:r>
              <a:rPr lang="en-GB" altLang="en-US" sz="2000" i="1" dirty="0" smtClean="0">
                <a:ea typeface="ＭＳ Ｐゴシック" pitchFamily="34" charset="-128"/>
              </a:rPr>
              <a:t>used for tests and/or calibrations, including equipment for subsidiary measurements (e.g. for environmental conditions) having a significant effect on the accuracy or validity of the result of the test, calibration or sampling shall be calibrated before being put into service.</a:t>
            </a:r>
          </a:p>
          <a:p>
            <a:pPr eaLnBrk="1" hangingPunct="1">
              <a:buFontTx/>
              <a:buNone/>
            </a:pPr>
            <a:r>
              <a:rPr lang="en-GB" altLang="en-US" sz="2000" dirty="0" smtClean="0">
                <a:ea typeface="ＭＳ Ｐゴシック" pitchFamily="34" charset="-128"/>
              </a:rPr>
              <a:t>    </a:t>
            </a:r>
            <a:endParaRPr lang="en-IE" altLang="en-US" sz="2000" dirty="0" smtClean="0">
              <a:ea typeface="ＭＳ Ｐゴシック" pitchFamily="34" charset="-128"/>
            </a:endParaRPr>
          </a:p>
        </p:txBody>
      </p:sp>
    </p:spTree>
    <p:extLst>
      <p:ext uri="{BB962C8B-B14F-4D97-AF65-F5344CB8AC3E}">
        <p14:creationId xmlns:p14="http://schemas.microsoft.com/office/powerpoint/2010/main" val="2972250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7504" y="771526"/>
            <a:ext cx="8784976" cy="432197"/>
          </a:xfrm>
        </p:spPr>
        <p:txBody>
          <a:bodyPr/>
          <a:lstStyle/>
          <a:p>
            <a:r>
              <a:rPr lang="en-GB" altLang="en-US" dirty="0">
                <a:ea typeface="ＭＳ Ｐゴシック" pitchFamily="34" charset="-128"/>
              </a:rPr>
              <a:t>Testing Labs - ISO 17025 </a:t>
            </a:r>
            <a:endParaRPr lang="en-GB" altLang="en-US" dirty="0" smtClean="0">
              <a:ea typeface="ＭＳ Ｐゴシック" pitchFamily="34" charset="-128"/>
            </a:endParaRPr>
          </a:p>
        </p:txBody>
      </p:sp>
      <p:sp>
        <p:nvSpPr>
          <p:cNvPr id="3" name="Content Placeholder 2"/>
          <p:cNvSpPr>
            <a:spLocks noGrp="1"/>
          </p:cNvSpPr>
          <p:nvPr>
            <p:ph idx="1"/>
          </p:nvPr>
        </p:nvSpPr>
        <p:spPr>
          <a:xfrm>
            <a:off x="323528" y="1483519"/>
            <a:ext cx="8496944" cy="2708672"/>
          </a:xfrm>
        </p:spPr>
        <p:txBody>
          <a:bodyPr/>
          <a:lstStyle/>
          <a:p>
            <a:pPr marL="0" indent="0">
              <a:buFontTx/>
              <a:buNone/>
              <a:defRPr/>
            </a:pPr>
            <a:r>
              <a:rPr lang="en-GB" sz="2000" dirty="0" smtClean="0"/>
              <a:t>For </a:t>
            </a:r>
            <a:r>
              <a:rPr lang="en-GB" sz="2000" u="sng" dirty="0" smtClean="0"/>
              <a:t>reference standards </a:t>
            </a:r>
            <a:r>
              <a:rPr lang="en-GB" sz="2000" dirty="0" smtClean="0"/>
              <a:t>the traceability requirements of </a:t>
            </a:r>
            <a:r>
              <a:rPr lang="en-GB" sz="2000" dirty="0" smtClean="0">
                <a:solidFill>
                  <a:schemeClr val="bg2"/>
                </a:solidFill>
              </a:rPr>
              <a:t>ISO/IEC 17025:2005 </a:t>
            </a:r>
            <a:r>
              <a:rPr lang="en-GB" sz="2000" dirty="0" smtClean="0"/>
              <a:t>are:</a:t>
            </a:r>
          </a:p>
          <a:p>
            <a:pPr marL="0" indent="0">
              <a:buFontTx/>
              <a:buNone/>
              <a:defRPr/>
            </a:pPr>
            <a:r>
              <a:rPr lang="en-GB" sz="2000" dirty="0" smtClean="0"/>
              <a:t>5.6.3.1 </a:t>
            </a:r>
            <a:r>
              <a:rPr lang="en-GB" sz="2000" i="1" dirty="0" smtClean="0"/>
              <a:t>“The laboratory shall have a programme and procedure for the calibration of its reference standards. Reference standards shall be calibrated by a body that can provide traceability as described in 5.6.2.1. Such reference standards of measurement held by the laboratory shall be used for calibration only and for no other purpose, unless it can be shown that their performance as reference standards would not be invalidated. Reference standards shall be calibrated before and after any adjustment.</a:t>
            </a:r>
            <a:r>
              <a:rPr lang="en-GB" sz="2000" dirty="0" smtClean="0"/>
              <a:t>”</a:t>
            </a:r>
            <a:endParaRPr lang="en-GB" sz="2000" dirty="0"/>
          </a:p>
        </p:txBody>
      </p:sp>
    </p:spTree>
    <p:extLst>
      <p:ext uri="{BB962C8B-B14F-4D97-AF65-F5344CB8AC3E}">
        <p14:creationId xmlns:p14="http://schemas.microsoft.com/office/powerpoint/2010/main" val="869321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23528" y="771526"/>
            <a:ext cx="7777485" cy="432197"/>
          </a:xfrm>
        </p:spPr>
        <p:txBody>
          <a:bodyPr/>
          <a:lstStyle/>
          <a:p>
            <a:r>
              <a:rPr lang="en-GB" altLang="en-US" dirty="0" smtClean="0">
                <a:ea typeface="ＭＳ Ｐゴシック" pitchFamily="34" charset="-128"/>
              </a:rPr>
              <a:t>ILAC P10 Policy</a:t>
            </a:r>
          </a:p>
        </p:txBody>
      </p:sp>
      <p:sp>
        <p:nvSpPr>
          <p:cNvPr id="13315" name="Content Placeholder 2"/>
          <p:cNvSpPr>
            <a:spLocks noGrp="1"/>
          </p:cNvSpPr>
          <p:nvPr>
            <p:ph idx="1"/>
          </p:nvPr>
        </p:nvSpPr>
        <p:spPr>
          <a:xfrm>
            <a:off x="395536" y="1491630"/>
            <a:ext cx="8352928" cy="2088232"/>
          </a:xfrm>
        </p:spPr>
        <p:txBody>
          <a:bodyPr/>
          <a:lstStyle/>
          <a:p>
            <a:pPr marL="0" indent="0">
              <a:buFontTx/>
              <a:buNone/>
            </a:pPr>
            <a:endParaRPr lang="en-GB" altLang="en-US" dirty="0" smtClean="0">
              <a:ea typeface="ＭＳ Ｐゴシック" pitchFamily="34" charset="-128"/>
            </a:endParaRPr>
          </a:p>
          <a:p>
            <a:pPr marL="0" indent="0">
              <a:buFontTx/>
              <a:buNone/>
            </a:pPr>
            <a:r>
              <a:rPr lang="en-GB" altLang="en-US" dirty="0" smtClean="0">
                <a:ea typeface="ＭＳ Ｐゴシック" pitchFamily="34" charset="-128"/>
              </a:rPr>
              <a:t>For equipment and reference standards that require calibration, the </a:t>
            </a:r>
            <a:r>
              <a:rPr lang="en-GB" altLang="en-US" dirty="0" smtClean="0">
                <a:solidFill>
                  <a:srgbClr val="FF0000"/>
                </a:solidFill>
                <a:ea typeface="ＭＳ Ｐゴシック" pitchFamily="34" charset="-128"/>
              </a:rPr>
              <a:t>ILAC P10 policy </a:t>
            </a:r>
            <a:r>
              <a:rPr lang="en-GB" altLang="en-US" dirty="0" smtClean="0">
                <a:ea typeface="ＭＳ Ｐゴシック" pitchFamily="34" charset="-128"/>
              </a:rPr>
              <a:t>is that they shall be calibrated by:</a:t>
            </a:r>
          </a:p>
          <a:p>
            <a:pPr marL="0" indent="0">
              <a:buFontTx/>
              <a:buNone/>
            </a:pPr>
            <a:r>
              <a:rPr lang="en-GB" altLang="en-US" dirty="0" smtClean="0">
                <a:ea typeface="ＭＳ Ｐゴシック" pitchFamily="34" charset="-128"/>
              </a:rPr>
              <a:t>	</a:t>
            </a:r>
          </a:p>
        </p:txBody>
      </p:sp>
    </p:spTree>
    <p:extLst>
      <p:ext uri="{BB962C8B-B14F-4D97-AF65-F5344CB8AC3E}">
        <p14:creationId xmlns:p14="http://schemas.microsoft.com/office/powerpoint/2010/main" val="2225402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7504" y="771526"/>
            <a:ext cx="8640960" cy="432197"/>
          </a:xfrm>
        </p:spPr>
        <p:txBody>
          <a:bodyPr/>
          <a:lstStyle/>
          <a:p>
            <a:r>
              <a:rPr lang="en-GB" altLang="en-US" dirty="0" smtClean="0">
                <a:ea typeface="ＭＳ Ｐゴシック" pitchFamily="34" charset="-128"/>
              </a:rPr>
              <a:t>ILAC P10 Policy</a:t>
            </a:r>
          </a:p>
        </p:txBody>
      </p:sp>
      <p:sp>
        <p:nvSpPr>
          <p:cNvPr id="3" name="Content Placeholder 2"/>
          <p:cNvSpPr>
            <a:spLocks noGrp="1"/>
          </p:cNvSpPr>
          <p:nvPr>
            <p:ph idx="1"/>
          </p:nvPr>
        </p:nvSpPr>
        <p:spPr>
          <a:xfrm>
            <a:off x="251520" y="1483519"/>
            <a:ext cx="8496944" cy="2708672"/>
          </a:xfrm>
        </p:spPr>
        <p:txBody>
          <a:bodyPr/>
          <a:lstStyle/>
          <a:p>
            <a:pPr marL="0" indent="0">
              <a:buFontTx/>
              <a:buNone/>
              <a:defRPr/>
            </a:pPr>
            <a:r>
              <a:rPr lang="en-GB" dirty="0" smtClean="0"/>
              <a:t>	</a:t>
            </a:r>
            <a:r>
              <a:rPr lang="en-GB" sz="2200" dirty="0" smtClean="0">
                <a:solidFill>
                  <a:srgbClr val="FF0000"/>
                </a:solidFill>
              </a:rPr>
              <a:t>1) </a:t>
            </a:r>
            <a:r>
              <a:rPr lang="en-GB" sz="2200" i="1" u="sng" dirty="0" smtClean="0"/>
              <a:t>An (NMI) National Metrology Institution </a:t>
            </a:r>
            <a:r>
              <a:rPr lang="en-GB" sz="2200" i="1" dirty="0" smtClean="0"/>
              <a:t>whose 	service is suitable for the intended need and is covered by the CIPM MRA.</a:t>
            </a:r>
          </a:p>
          <a:p>
            <a:pPr marL="0" indent="0">
              <a:buFontTx/>
              <a:buNone/>
              <a:defRPr/>
            </a:pPr>
            <a:r>
              <a:rPr lang="en-GB" sz="2200" dirty="0" smtClean="0"/>
              <a:t>	or</a:t>
            </a:r>
          </a:p>
          <a:p>
            <a:pPr marL="0" indent="0">
              <a:buFontTx/>
              <a:buNone/>
              <a:defRPr/>
            </a:pPr>
            <a:r>
              <a:rPr lang="en-GB" sz="2200" dirty="0" smtClean="0"/>
              <a:t>	</a:t>
            </a:r>
            <a:r>
              <a:rPr lang="en-GB" sz="2200" dirty="0" smtClean="0">
                <a:solidFill>
                  <a:srgbClr val="FF0000"/>
                </a:solidFill>
              </a:rPr>
              <a:t>2) </a:t>
            </a:r>
            <a:r>
              <a:rPr lang="en-GB" sz="2200" i="1" u="sng" dirty="0" smtClean="0"/>
              <a:t>An accredited calibration laboratory </a:t>
            </a:r>
            <a:r>
              <a:rPr lang="en-GB" sz="2200" i="1" dirty="0" smtClean="0"/>
              <a:t>whose service is suitable for the intended need (</a:t>
            </a:r>
            <a:r>
              <a:rPr lang="en-GB" sz="2200" i="1" dirty="0" err="1" smtClean="0"/>
              <a:t>i.e</a:t>
            </a:r>
            <a:r>
              <a:rPr lang="en-GB" sz="2200" i="1" dirty="0" smtClean="0"/>
              <a:t>, the scope of accreditation specifically covers the appropriate calibration) and the accreditation Body is covered by the ILAC Arrangement or by Regional Arrangements recognised by ILAC.</a:t>
            </a:r>
          </a:p>
          <a:p>
            <a:pPr marL="0" indent="0">
              <a:buFontTx/>
              <a:buNone/>
              <a:defRPr/>
            </a:pPr>
            <a:r>
              <a:rPr lang="en-GB" sz="2200" dirty="0" smtClean="0"/>
              <a:t>	or</a:t>
            </a:r>
          </a:p>
          <a:p>
            <a:pPr marL="0" indent="0">
              <a:buFontTx/>
              <a:buNone/>
              <a:defRPr/>
            </a:pPr>
            <a:endParaRPr lang="en-GB" sz="2200" dirty="0" smtClean="0"/>
          </a:p>
          <a:p>
            <a:pPr>
              <a:defRPr/>
            </a:pPr>
            <a:endParaRPr lang="en-GB" dirty="0"/>
          </a:p>
        </p:txBody>
      </p:sp>
    </p:spTree>
    <p:extLst>
      <p:ext uri="{BB962C8B-B14F-4D97-AF65-F5344CB8AC3E}">
        <p14:creationId xmlns:p14="http://schemas.microsoft.com/office/powerpoint/2010/main" val="1654467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1520" y="771526"/>
            <a:ext cx="8640960" cy="432197"/>
          </a:xfrm>
        </p:spPr>
        <p:txBody>
          <a:bodyPr/>
          <a:lstStyle/>
          <a:p>
            <a:r>
              <a:rPr lang="en-GB" altLang="en-US" dirty="0" smtClean="0">
                <a:ea typeface="ＭＳ Ｐゴシック" pitchFamily="34" charset="-128"/>
              </a:rPr>
              <a:t>ILAC P10 Policy</a:t>
            </a:r>
          </a:p>
        </p:txBody>
      </p:sp>
      <p:sp>
        <p:nvSpPr>
          <p:cNvPr id="15363" name="Content Placeholder 2"/>
          <p:cNvSpPr>
            <a:spLocks noGrp="1"/>
          </p:cNvSpPr>
          <p:nvPr>
            <p:ph idx="1"/>
          </p:nvPr>
        </p:nvSpPr>
        <p:spPr>
          <a:xfrm>
            <a:off x="323528" y="1483519"/>
            <a:ext cx="8568952" cy="2708672"/>
          </a:xfrm>
        </p:spPr>
        <p:txBody>
          <a:bodyPr/>
          <a:lstStyle/>
          <a:p>
            <a:pPr marL="0" indent="0">
              <a:buFontTx/>
              <a:buNone/>
            </a:pPr>
            <a:endParaRPr lang="en-GB" altLang="en-US" dirty="0" smtClean="0">
              <a:latin typeface="Times New Roman" pitchFamily="18" charset="0"/>
              <a:ea typeface="ＭＳ Ｐゴシック" pitchFamily="34" charset="-128"/>
            </a:endParaRPr>
          </a:p>
          <a:p>
            <a:pPr marL="0" indent="0">
              <a:buFontTx/>
              <a:buNone/>
            </a:pPr>
            <a:r>
              <a:rPr lang="en-GB" altLang="en-US" dirty="0" smtClean="0">
                <a:solidFill>
                  <a:srgbClr val="FF0000"/>
                </a:solidFill>
                <a:latin typeface="Times New Roman" pitchFamily="18" charset="0"/>
                <a:ea typeface="ＭＳ Ｐゴシック" pitchFamily="34" charset="-128"/>
              </a:rPr>
              <a:t> 3a) </a:t>
            </a:r>
            <a:r>
              <a:rPr lang="en-GB" altLang="en-US" sz="2200" i="1" dirty="0" smtClean="0">
                <a:ea typeface="ＭＳ Ｐゴシック" pitchFamily="34" charset="-128"/>
              </a:rPr>
              <a:t>An NMI whose service is suitable for the intended need but not covered by the CIPM MRA. 	In this 	case the accreditation body shall establish a policy to ensure that those services meet the relevant criteria for metrological traceability in ISO/IEC 7025:2005</a:t>
            </a:r>
            <a:r>
              <a:rPr lang="en-GB" altLang="en-US" i="1" dirty="0" smtClean="0">
                <a:latin typeface="Times New Roman" pitchFamily="18" charset="0"/>
                <a:ea typeface="ＭＳ Ｐゴシック" pitchFamily="34" charset="-128"/>
              </a:rPr>
              <a:t>.</a:t>
            </a:r>
            <a:endParaRPr lang="en-GB" altLang="en-US" i="1" dirty="0" smtClean="0">
              <a:ea typeface="ＭＳ Ｐゴシック" pitchFamily="34" charset="-128"/>
            </a:endParaRPr>
          </a:p>
        </p:txBody>
      </p:sp>
    </p:spTree>
    <p:extLst>
      <p:ext uri="{BB962C8B-B14F-4D97-AF65-F5344CB8AC3E}">
        <p14:creationId xmlns:p14="http://schemas.microsoft.com/office/powerpoint/2010/main" val="2542028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528" y="771526"/>
            <a:ext cx="8568952" cy="432197"/>
          </a:xfrm>
        </p:spPr>
        <p:txBody>
          <a:bodyPr/>
          <a:lstStyle/>
          <a:p>
            <a:r>
              <a:rPr lang="en-GB" altLang="en-US" dirty="0" smtClean="0">
                <a:ea typeface="ＭＳ Ｐゴシック" pitchFamily="34" charset="-128"/>
              </a:rPr>
              <a:t>ILAC P10 Policy</a:t>
            </a:r>
          </a:p>
        </p:txBody>
      </p:sp>
      <p:sp>
        <p:nvSpPr>
          <p:cNvPr id="16387" name="Content Placeholder 2"/>
          <p:cNvSpPr>
            <a:spLocks noGrp="1"/>
          </p:cNvSpPr>
          <p:nvPr>
            <p:ph idx="1"/>
          </p:nvPr>
        </p:nvSpPr>
        <p:spPr>
          <a:xfrm>
            <a:off x="179512" y="1483519"/>
            <a:ext cx="8568952" cy="2708672"/>
          </a:xfrm>
        </p:spPr>
        <p:txBody>
          <a:bodyPr/>
          <a:lstStyle/>
          <a:p>
            <a:pPr marL="400050" lvl="1" indent="0">
              <a:buFontTx/>
              <a:buNone/>
            </a:pPr>
            <a:endParaRPr lang="en-GB" altLang="en-US" dirty="0" smtClean="0">
              <a:solidFill>
                <a:srgbClr val="FF0000"/>
              </a:solidFill>
              <a:ea typeface="ＭＳ Ｐゴシック" pitchFamily="34" charset="-128"/>
            </a:endParaRPr>
          </a:p>
          <a:p>
            <a:pPr marL="400050" lvl="1" indent="0">
              <a:buFontTx/>
              <a:buNone/>
            </a:pPr>
            <a:r>
              <a:rPr lang="en-GB" altLang="en-US" dirty="0" smtClean="0">
                <a:solidFill>
                  <a:srgbClr val="FF0000"/>
                </a:solidFill>
                <a:ea typeface="ＭＳ Ｐゴシック" pitchFamily="34" charset="-128"/>
              </a:rPr>
              <a:t>3b) </a:t>
            </a:r>
            <a:r>
              <a:rPr lang="en-GB" altLang="en-US" dirty="0" smtClean="0">
                <a:ea typeface="ＭＳ Ｐゴシック" pitchFamily="34" charset="-128"/>
              </a:rPr>
              <a:t>A calibration laboratory whose service is suitable for the intended need but not covered by the ILAC Arrangement or by Regional Arrangements recognised by ILAC. In these cases the accreditation body shall establish a policy to ensure that those services meet the relevant criteria for metrological traceability in ISO/IEC 17025:2005.</a:t>
            </a:r>
          </a:p>
        </p:txBody>
      </p:sp>
    </p:spTree>
    <p:extLst>
      <p:ext uri="{BB962C8B-B14F-4D97-AF65-F5344CB8AC3E}">
        <p14:creationId xmlns:p14="http://schemas.microsoft.com/office/powerpoint/2010/main" val="303106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ceber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0" y="519499"/>
            <a:ext cx="9144000" cy="471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3" name="Object 3"/>
          <p:cNvGraphicFramePr>
            <a:graphicFrameLocks noChangeAspect="1"/>
          </p:cNvGraphicFramePr>
          <p:nvPr/>
        </p:nvGraphicFramePr>
        <p:xfrm>
          <a:off x="4572000" y="228601"/>
          <a:ext cx="838200" cy="546497"/>
        </p:xfrm>
        <a:graphic>
          <a:graphicData uri="http://schemas.openxmlformats.org/presentationml/2006/ole">
            <mc:AlternateContent xmlns:mc="http://schemas.openxmlformats.org/markup-compatibility/2006">
              <mc:Choice xmlns:v="urn:schemas-microsoft-com:vml" Requires="v">
                <p:oleObj spid="_x0000_s2176" name="CorelPhotoPaint.Image.8" r:id="rId4" imgW="723618" imgH="628571" progId="CorelPhotoPaint.Image.8">
                  <p:embed/>
                </p:oleObj>
              </mc:Choice>
              <mc:Fallback>
                <p:oleObj name="CorelPhotoPaint.Image.8" r:id="rId4" imgW="723618" imgH="628571" progId="CorelPhotoPaint.Imag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8601"/>
                        <a:ext cx="838200" cy="54649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1600200"/>
            <a:ext cx="1524000" cy="58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5" name="Object 5"/>
          <p:cNvGraphicFramePr>
            <a:graphicFrameLocks noChangeAspect="1"/>
          </p:cNvGraphicFramePr>
          <p:nvPr/>
        </p:nvGraphicFramePr>
        <p:xfrm>
          <a:off x="2362200" y="2571750"/>
          <a:ext cx="914400" cy="607219"/>
        </p:xfrm>
        <a:graphic>
          <a:graphicData uri="http://schemas.openxmlformats.org/presentationml/2006/ole">
            <mc:AlternateContent xmlns:mc="http://schemas.openxmlformats.org/markup-compatibility/2006">
              <mc:Choice xmlns:v="urn:schemas-microsoft-com:vml" Requires="v">
                <p:oleObj spid="_x0000_s2177" name="Clip" r:id="rId7" imgW="17514286" imgH="15504762" progId="MS_ClipArt_Gallery.2">
                  <p:embed/>
                </p:oleObj>
              </mc:Choice>
              <mc:Fallback>
                <p:oleObj name="Clip" r:id="rId7" imgW="17514286" imgH="15504762"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2571750"/>
                        <a:ext cx="914400" cy="607219"/>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26"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2743200"/>
            <a:ext cx="3962400" cy="47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7" name="Object 7"/>
          <p:cNvGraphicFramePr>
            <a:graphicFrameLocks noChangeAspect="1"/>
          </p:cNvGraphicFramePr>
          <p:nvPr/>
        </p:nvGraphicFramePr>
        <p:xfrm>
          <a:off x="4191000" y="3486150"/>
          <a:ext cx="990600" cy="558404"/>
        </p:xfrm>
        <a:graphic>
          <a:graphicData uri="http://schemas.openxmlformats.org/presentationml/2006/ole">
            <mc:AlternateContent xmlns:mc="http://schemas.openxmlformats.org/markup-compatibility/2006">
              <mc:Choice xmlns:v="urn:schemas-microsoft-com:vml" Requires="v">
                <p:oleObj spid="_x0000_s2178" name="Photo Editor Photo" r:id="rId10" imgW="4505954" imgH="4238095" progId="MSPhotoEd.3">
                  <p:embed/>
                </p:oleObj>
              </mc:Choice>
              <mc:Fallback>
                <p:oleObj name="Photo Editor Photo" r:id="rId10" imgW="4505954" imgH="4238095" progId="MSPhotoEd.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000" y="3486150"/>
                        <a:ext cx="990600" cy="55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8" name="Object 8"/>
          <p:cNvGraphicFramePr>
            <a:graphicFrameLocks noChangeAspect="1"/>
          </p:cNvGraphicFramePr>
          <p:nvPr/>
        </p:nvGraphicFramePr>
        <p:xfrm>
          <a:off x="5715000" y="1428750"/>
          <a:ext cx="762000" cy="476250"/>
        </p:xfrm>
        <a:graphic>
          <a:graphicData uri="http://schemas.openxmlformats.org/presentationml/2006/ole">
            <mc:AlternateContent xmlns:mc="http://schemas.openxmlformats.org/markup-compatibility/2006">
              <mc:Choice xmlns:v="urn:schemas-microsoft-com:vml" Requires="v">
                <p:oleObj spid="_x0000_s2179" name="Document" r:id="rId12" imgW="524256" imgH="435864" progId="Word.Document.8">
                  <p:embed/>
                </p:oleObj>
              </mc:Choice>
              <mc:Fallback>
                <p:oleObj name="Document" r:id="rId12" imgW="524256" imgH="435864" progId="Word.Document.8">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0" y="1428750"/>
                        <a:ext cx="762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9" name="Object 9"/>
          <p:cNvGraphicFramePr>
            <a:graphicFrameLocks noChangeAspect="1"/>
          </p:cNvGraphicFramePr>
          <p:nvPr/>
        </p:nvGraphicFramePr>
        <p:xfrm>
          <a:off x="4038600" y="4343400"/>
          <a:ext cx="1676400" cy="404813"/>
        </p:xfrm>
        <a:graphic>
          <a:graphicData uri="http://schemas.openxmlformats.org/presentationml/2006/ole">
            <mc:AlternateContent xmlns:mc="http://schemas.openxmlformats.org/markup-compatibility/2006">
              <mc:Choice xmlns:v="urn:schemas-microsoft-com:vml" Requires="v">
                <p:oleObj spid="_x0000_s2180" name="Document" r:id="rId14" imgW="3669792" imgH="1179576" progId="Word.Document.8">
                  <p:embed/>
                </p:oleObj>
              </mc:Choice>
              <mc:Fallback>
                <p:oleObj name="Document" r:id="rId14" imgW="3669792" imgH="1179576" progId="Word.Document.8">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38600" y="4343400"/>
                        <a:ext cx="167640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0" name="Object 10"/>
          <p:cNvGraphicFramePr>
            <a:graphicFrameLocks noChangeAspect="1"/>
          </p:cNvGraphicFramePr>
          <p:nvPr/>
        </p:nvGraphicFramePr>
        <p:xfrm>
          <a:off x="5486401" y="3429000"/>
          <a:ext cx="765175" cy="464344"/>
        </p:xfrm>
        <a:graphic>
          <a:graphicData uri="http://schemas.openxmlformats.org/presentationml/2006/ole">
            <mc:AlternateContent xmlns:mc="http://schemas.openxmlformats.org/markup-compatibility/2006">
              <mc:Choice xmlns:v="urn:schemas-microsoft-com:vml" Requires="v">
                <p:oleObj spid="_x0000_s2181" name="Document" r:id="rId16" imgW="765048" imgH="618744" progId="Word.Document.8">
                  <p:embed/>
                </p:oleObj>
              </mc:Choice>
              <mc:Fallback>
                <p:oleObj name="Document" r:id="rId16" imgW="765048" imgH="618744" progId="Word.Document.8">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86401" y="3429000"/>
                        <a:ext cx="765175" cy="46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31" name="Picture 1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76600" y="3829050"/>
            <a:ext cx="609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eurofla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324600" y="2114550"/>
            <a:ext cx="641350" cy="33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33" name="Object 13"/>
          <p:cNvGraphicFramePr>
            <a:graphicFrameLocks noChangeAspect="1"/>
          </p:cNvGraphicFramePr>
          <p:nvPr/>
        </p:nvGraphicFramePr>
        <p:xfrm>
          <a:off x="4038601" y="1257301"/>
          <a:ext cx="1249363" cy="898922"/>
        </p:xfrm>
        <a:graphic>
          <a:graphicData uri="http://schemas.openxmlformats.org/presentationml/2006/ole">
            <mc:AlternateContent xmlns:mc="http://schemas.openxmlformats.org/markup-compatibility/2006">
              <mc:Choice xmlns:v="urn:schemas-microsoft-com:vml" Requires="v">
                <p:oleObj spid="_x0000_s2182" name="Picture" r:id="rId20" imgW="1108087" imgH="1115640" progId="Word.Picture.8">
                  <p:embed/>
                </p:oleObj>
              </mc:Choice>
              <mc:Fallback>
                <p:oleObj name="Picture" r:id="rId20" imgW="1108087" imgH="1115640" progId="Word.Picture.8">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38601" y="1257301"/>
                        <a:ext cx="1249363" cy="898922"/>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4722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1520" y="627535"/>
            <a:ext cx="8640960" cy="432048"/>
          </a:xfrm>
        </p:spPr>
        <p:txBody>
          <a:bodyPr/>
          <a:lstStyle/>
          <a:p>
            <a:r>
              <a:rPr lang="en-GB" altLang="en-US" dirty="0" smtClean="0">
                <a:ea typeface="ＭＳ Ｐゴシック" pitchFamily="34" charset="-128"/>
              </a:rPr>
              <a:t>ISO/IEC 17025 </a:t>
            </a:r>
          </a:p>
        </p:txBody>
      </p:sp>
      <p:sp>
        <p:nvSpPr>
          <p:cNvPr id="17411" name="Content Placeholder 2"/>
          <p:cNvSpPr>
            <a:spLocks noGrp="1"/>
          </p:cNvSpPr>
          <p:nvPr>
            <p:ph idx="1"/>
          </p:nvPr>
        </p:nvSpPr>
        <p:spPr>
          <a:xfrm>
            <a:off x="323528" y="1059582"/>
            <a:ext cx="8568952" cy="2870690"/>
          </a:xfrm>
        </p:spPr>
        <p:txBody>
          <a:bodyPr/>
          <a:lstStyle/>
          <a:p>
            <a:pPr marL="0" indent="0">
              <a:buFontTx/>
              <a:buNone/>
            </a:pPr>
            <a:r>
              <a:rPr lang="en-GB" altLang="en-US" sz="2000" dirty="0" smtClean="0">
                <a:ea typeface="ＭＳ Ｐゴシック" pitchFamily="34" charset="-128"/>
              </a:rPr>
              <a:t> </a:t>
            </a:r>
            <a:r>
              <a:rPr lang="en-GB" altLang="en-US" sz="2000" dirty="0" smtClean="0">
                <a:solidFill>
                  <a:schemeClr val="bg2"/>
                </a:solidFill>
                <a:ea typeface="ＭＳ Ｐゴシック" pitchFamily="34" charset="-128"/>
              </a:rPr>
              <a:t>Clause 5.6.2.1.2 of ISO/IEC 17025:2005</a:t>
            </a:r>
            <a:r>
              <a:rPr lang="en-GB" altLang="en-US" sz="2000" dirty="0" smtClean="0">
                <a:ea typeface="ＭＳ Ｐゴシック" pitchFamily="34" charset="-128"/>
              </a:rPr>
              <a:t>, states </a:t>
            </a:r>
          </a:p>
          <a:p>
            <a:pPr marL="0" indent="0">
              <a:buFontTx/>
              <a:buNone/>
            </a:pPr>
            <a:r>
              <a:rPr lang="en-GB" altLang="en-US" sz="2000" dirty="0" smtClean="0">
                <a:ea typeface="ＭＳ Ｐゴシック" pitchFamily="34" charset="-128"/>
              </a:rPr>
              <a:t>“certain calibrations that currently cannot be strictly made in SI units” </a:t>
            </a:r>
          </a:p>
          <a:p>
            <a:pPr marL="0" indent="0">
              <a:buFontTx/>
              <a:buNone/>
            </a:pPr>
            <a:r>
              <a:rPr lang="en-GB" altLang="en-US" sz="2000" dirty="0" smtClean="0">
                <a:ea typeface="ＭＳ Ｐゴシック" pitchFamily="34" charset="-128"/>
              </a:rPr>
              <a:t>“traceability to appropriate measurement standards such as”:</a:t>
            </a:r>
          </a:p>
          <a:p>
            <a:pPr marL="0" indent="0">
              <a:buFontTx/>
              <a:buNone/>
            </a:pPr>
            <a:r>
              <a:rPr lang="en-GB" altLang="en-US" sz="2000" dirty="0" smtClean="0">
                <a:ea typeface="ＭＳ Ｐゴシック" pitchFamily="34" charset="-128"/>
              </a:rPr>
              <a:t>	</a:t>
            </a:r>
            <a:r>
              <a:rPr lang="en-GB" altLang="en-US" sz="2000" i="1" dirty="0" smtClean="0">
                <a:ea typeface="ＭＳ Ｐゴシック" pitchFamily="34" charset="-128"/>
              </a:rPr>
              <a:t>- the </a:t>
            </a:r>
            <a:r>
              <a:rPr lang="en-GB" altLang="en-US" sz="2000" i="1" u="sng" dirty="0" smtClean="0">
                <a:ea typeface="ＭＳ Ｐゴシック" pitchFamily="34" charset="-128"/>
              </a:rPr>
              <a:t>use of certified reference materials </a:t>
            </a:r>
            <a:r>
              <a:rPr lang="en-GB" altLang="en-US" sz="2000" i="1" dirty="0" smtClean="0">
                <a:ea typeface="ＭＳ Ｐゴシック" pitchFamily="34" charset="-128"/>
              </a:rPr>
              <a:t>provided by a </a:t>
            </a:r>
            <a:r>
              <a:rPr lang="en-GB" altLang="en-US" sz="2000" i="1" u="sng" dirty="0" smtClean="0">
                <a:ea typeface="ＭＳ Ｐゴシック" pitchFamily="34" charset="-128"/>
              </a:rPr>
              <a:t>competent supplier </a:t>
            </a:r>
            <a:r>
              <a:rPr lang="en-GB" altLang="en-US" sz="2000" i="1" dirty="0" smtClean="0">
                <a:ea typeface="ＭＳ Ｐゴシック" pitchFamily="34" charset="-128"/>
              </a:rPr>
              <a:t>to give a reliable physical or chemical characterization of a material; 	(e.g. ISO 17034)</a:t>
            </a:r>
          </a:p>
          <a:p>
            <a:pPr marL="0" indent="0">
              <a:buFontTx/>
              <a:buNone/>
            </a:pPr>
            <a:r>
              <a:rPr lang="en-GB" altLang="en-US" sz="2000" i="1" dirty="0" smtClean="0">
                <a:ea typeface="ＭＳ Ｐゴシック" pitchFamily="34" charset="-128"/>
              </a:rPr>
              <a:t>	- the </a:t>
            </a:r>
            <a:r>
              <a:rPr lang="en-GB" altLang="en-US" sz="2000" i="1" u="sng" dirty="0" smtClean="0">
                <a:ea typeface="ＭＳ Ｐゴシック" pitchFamily="34" charset="-128"/>
              </a:rPr>
              <a:t>use of specified methods </a:t>
            </a:r>
            <a:r>
              <a:rPr lang="en-GB" altLang="en-US" sz="2000" i="1" dirty="0" smtClean="0">
                <a:ea typeface="ＭＳ Ｐゴシック" pitchFamily="34" charset="-128"/>
              </a:rPr>
              <a:t>and/or </a:t>
            </a:r>
            <a:r>
              <a:rPr lang="en-GB" altLang="en-US" sz="2000" i="1" u="sng" dirty="0" smtClean="0">
                <a:ea typeface="ＭＳ Ｐゴシック" pitchFamily="34" charset="-128"/>
              </a:rPr>
              <a:t>consensus</a:t>
            </a:r>
            <a:r>
              <a:rPr lang="en-GB" altLang="en-US" sz="2000" i="1" dirty="0" smtClean="0">
                <a:ea typeface="ＭＳ Ｐゴシック" pitchFamily="34" charset="-128"/>
              </a:rPr>
              <a:t> standards that are clearly described and agreed by all 	parties concerned.</a:t>
            </a:r>
          </a:p>
          <a:p>
            <a:pPr marL="0" indent="0">
              <a:buFontTx/>
              <a:buNone/>
            </a:pPr>
            <a:r>
              <a:rPr lang="en-GB" altLang="en-US" sz="2000" dirty="0" smtClean="0">
                <a:ea typeface="ＭＳ Ｐゴシック" pitchFamily="34" charset="-128"/>
              </a:rPr>
              <a:t>Participation in a suitable programme of inter laboratory comparisons</a:t>
            </a:r>
          </a:p>
        </p:txBody>
      </p:sp>
    </p:spTree>
    <p:extLst>
      <p:ext uri="{BB962C8B-B14F-4D97-AF65-F5344CB8AC3E}">
        <p14:creationId xmlns:p14="http://schemas.microsoft.com/office/powerpoint/2010/main" val="3750965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79512" y="555527"/>
            <a:ext cx="8712968" cy="504056"/>
          </a:xfrm>
        </p:spPr>
        <p:txBody>
          <a:bodyPr/>
          <a:lstStyle/>
          <a:p>
            <a:r>
              <a:rPr lang="en-GB" altLang="en-US" dirty="0" smtClean="0">
                <a:ea typeface="ＭＳ Ｐゴシック" pitchFamily="34" charset="-128"/>
              </a:rPr>
              <a:t>ILAC P10 Policy</a:t>
            </a:r>
          </a:p>
        </p:txBody>
      </p:sp>
      <p:sp>
        <p:nvSpPr>
          <p:cNvPr id="20483" name="Content Placeholder 2"/>
          <p:cNvSpPr>
            <a:spLocks noGrp="1"/>
          </p:cNvSpPr>
          <p:nvPr>
            <p:ph idx="1"/>
          </p:nvPr>
        </p:nvSpPr>
        <p:spPr>
          <a:xfrm>
            <a:off x="323528" y="1059582"/>
            <a:ext cx="7848922" cy="3132609"/>
          </a:xfrm>
        </p:spPr>
        <p:txBody>
          <a:bodyPr/>
          <a:lstStyle/>
          <a:p>
            <a:pPr marL="0" indent="0">
              <a:buFontTx/>
              <a:buNone/>
            </a:pPr>
            <a:r>
              <a:rPr lang="en-GB" altLang="en-US" sz="2000" dirty="0" smtClean="0">
                <a:ea typeface="ＭＳ Ｐゴシック" pitchFamily="34" charset="-128"/>
              </a:rPr>
              <a:t>The </a:t>
            </a:r>
            <a:r>
              <a:rPr lang="en-GB" altLang="en-US" sz="2000" dirty="0" smtClean="0">
                <a:solidFill>
                  <a:srgbClr val="FF0000"/>
                </a:solidFill>
                <a:ea typeface="ＭＳ Ｐゴシック" pitchFamily="34" charset="-128"/>
              </a:rPr>
              <a:t>ILAC P10 </a:t>
            </a:r>
            <a:r>
              <a:rPr lang="en-GB" altLang="en-US" sz="2000" dirty="0" smtClean="0">
                <a:ea typeface="ＭＳ Ｐゴシック" pitchFamily="34" charset="-128"/>
              </a:rPr>
              <a:t>policy is:</a:t>
            </a:r>
          </a:p>
          <a:p>
            <a:pPr marL="0" indent="0">
              <a:buFontTx/>
              <a:buNone/>
            </a:pPr>
            <a:r>
              <a:rPr lang="en-GB" altLang="en-US" sz="2000" dirty="0" smtClean="0">
                <a:solidFill>
                  <a:srgbClr val="FF0000"/>
                </a:solidFill>
                <a:ea typeface="ＭＳ Ｐゴシック" pitchFamily="34" charset="-128"/>
              </a:rPr>
              <a:t>5) </a:t>
            </a:r>
            <a:r>
              <a:rPr lang="en-GB" altLang="en-US" sz="2000" dirty="0" smtClean="0">
                <a:ea typeface="ＭＳ Ｐゴシック" pitchFamily="34" charset="-128"/>
              </a:rPr>
              <a:t>If the </a:t>
            </a:r>
            <a:r>
              <a:rPr lang="en-GB" altLang="en-US" sz="2000" u="sng" dirty="0" smtClean="0">
                <a:ea typeface="ＭＳ Ｐゴシック" pitchFamily="34" charset="-128"/>
              </a:rPr>
              <a:t>calibration of instruments used in testing contributes significantly to the overall uncertainty</a:t>
            </a:r>
            <a:r>
              <a:rPr lang="en-GB" altLang="en-US" sz="2000" dirty="0" smtClean="0">
                <a:ea typeface="ＭＳ Ｐゴシック" pitchFamily="34" charset="-128"/>
              </a:rPr>
              <a:t>, the same policy for traceability applies (as detailed under 1) to 4) above).</a:t>
            </a:r>
          </a:p>
          <a:p>
            <a:pPr marL="0" indent="0">
              <a:buFontTx/>
              <a:buNone/>
            </a:pPr>
            <a:endParaRPr lang="en-GB" altLang="en-US" sz="2000" dirty="0" smtClean="0">
              <a:ea typeface="ＭＳ Ｐゴシック" pitchFamily="34" charset="-128"/>
            </a:endParaRPr>
          </a:p>
          <a:p>
            <a:pPr marL="0" indent="0">
              <a:buFontTx/>
              <a:buNone/>
            </a:pPr>
            <a:r>
              <a:rPr lang="en-GB" altLang="en-US" sz="2000" dirty="0" smtClean="0">
                <a:solidFill>
                  <a:srgbClr val="FF0000"/>
                </a:solidFill>
                <a:ea typeface="ＭＳ Ｐゴシック" pitchFamily="34" charset="-128"/>
              </a:rPr>
              <a:t>6) </a:t>
            </a:r>
            <a:r>
              <a:rPr lang="en-GB" altLang="en-US" sz="2000" dirty="0" smtClean="0">
                <a:ea typeface="ＭＳ Ｐゴシック" pitchFamily="34" charset="-128"/>
              </a:rPr>
              <a:t>If a </a:t>
            </a:r>
            <a:r>
              <a:rPr lang="en-GB" altLang="en-US" sz="2000" u="sng" dirty="0" smtClean="0">
                <a:ea typeface="ＭＳ Ｐゴシック" pitchFamily="34" charset="-128"/>
              </a:rPr>
              <a:t>calibration is not a dominant factor in the testing result</a:t>
            </a:r>
            <a:r>
              <a:rPr lang="en-GB" altLang="en-US" sz="2000" dirty="0" smtClean="0">
                <a:ea typeface="ＭＳ Ｐゴシック" pitchFamily="34" charset="-128"/>
              </a:rPr>
              <a:t>, the laboratory shall have </a:t>
            </a:r>
            <a:r>
              <a:rPr lang="en-GB" altLang="en-US" sz="2000" u="sng" dirty="0" smtClean="0">
                <a:ea typeface="ＭＳ Ｐゴシック" pitchFamily="34" charset="-128"/>
              </a:rPr>
              <a:t>quantitative evidence </a:t>
            </a:r>
            <a:r>
              <a:rPr lang="en-GB" altLang="en-US" sz="2000" dirty="0" smtClean="0">
                <a:ea typeface="ＭＳ Ｐゴシック" pitchFamily="34" charset="-128"/>
              </a:rPr>
              <a:t>to demonstrate that the associated contribution of a calibration contributes little (insignificantly) to the measurement result and the measurement uncertainty of the test and therefore traceability does not need to be demonstrated.</a:t>
            </a:r>
          </a:p>
        </p:txBody>
      </p:sp>
    </p:spTree>
    <p:extLst>
      <p:ext uri="{BB962C8B-B14F-4D97-AF65-F5344CB8AC3E}">
        <p14:creationId xmlns:p14="http://schemas.microsoft.com/office/powerpoint/2010/main" val="2031932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7504" y="627534"/>
            <a:ext cx="8712968" cy="360040"/>
          </a:xfrm>
        </p:spPr>
        <p:txBody>
          <a:bodyPr/>
          <a:lstStyle/>
          <a:p>
            <a:r>
              <a:rPr lang="en-GB" altLang="en-US" dirty="0" smtClean="0">
                <a:ea typeface="ＭＳ Ｐゴシック" pitchFamily="34" charset="-128"/>
              </a:rPr>
              <a:t>ISO/IEC 17025</a:t>
            </a:r>
          </a:p>
        </p:txBody>
      </p:sp>
      <p:sp>
        <p:nvSpPr>
          <p:cNvPr id="21507" name="Content Placeholder 2"/>
          <p:cNvSpPr>
            <a:spLocks noGrp="1"/>
          </p:cNvSpPr>
          <p:nvPr>
            <p:ph idx="1"/>
          </p:nvPr>
        </p:nvSpPr>
        <p:spPr>
          <a:xfrm>
            <a:off x="251520" y="1059582"/>
            <a:ext cx="8712968" cy="3132609"/>
          </a:xfrm>
        </p:spPr>
        <p:txBody>
          <a:bodyPr/>
          <a:lstStyle/>
          <a:p>
            <a:pPr marL="0" indent="0">
              <a:buFontTx/>
              <a:buNone/>
            </a:pPr>
            <a:r>
              <a:rPr lang="en-GB" altLang="en-US" sz="2000" dirty="0" smtClean="0">
                <a:ea typeface="ＭＳ Ｐゴシック" pitchFamily="34" charset="-128"/>
              </a:rPr>
              <a:t>In </a:t>
            </a:r>
            <a:r>
              <a:rPr lang="en-GB" altLang="en-US" sz="2000" dirty="0" smtClean="0">
                <a:solidFill>
                  <a:schemeClr val="bg2"/>
                </a:solidFill>
                <a:ea typeface="ＭＳ Ｐゴシック" pitchFamily="34" charset="-128"/>
              </a:rPr>
              <a:t>ISO/IEC 17025:2005 </a:t>
            </a:r>
            <a:r>
              <a:rPr lang="en-GB" altLang="en-US" sz="2000" dirty="0" smtClean="0">
                <a:ea typeface="ＭＳ Ｐゴシック" pitchFamily="34" charset="-128"/>
              </a:rPr>
              <a:t>the further requirement for traceability for testing laboratories is:</a:t>
            </a:r>
          </a:p>
          <a:p>
            <a:pPr marL="0" indent="0">
              <a:buFontTx/>
              <a:buNone/>
            </a:pPr>
            <a:endParaRPr lang="en-GB" altLang="en-US" sz="2000" dirty="0" smtClean="0">
              <a:ea typeface="ＭＳ Ｐゴシック" pitchFamily="34" charset="-128"/>
            </a:endParaRPr>
          </a:p>
          <a:p>
            <a:pPr marL="0" indent="0">
              <a:buFontTx/>
              <a:buNone/>
            </a:pPr>
            <a:r>
              <a:rPr lang="en-GB" altLang="en-US" sz="2000" dirty="0" smtClean="0">
                <a:ea typeface="ＭＳ Ｐゴシック" pitchFamily="34" charset="-128"/>
              </a:rPr>
              <a:t>5.6.2.2.2 Where traceability of measurements to SI units is not possible and/or not relevant, the same requirements for traceability to, for example, certified reference materials, agreed methods and/or consensus standards, are required as for calibration laboratories (see 5.6.2.1.2).</a:t>
            </a:r>
          </a:p>
          <a:p>
            <a:pPr marL="0" indent="0">
              <a:buFontTx/>
              <a:buNone/>
            </a:pPr>
            <a:endParaRPr lang="en-GB" altLang="en-US" sz="2000" dirty="0" smtClean="0">
              <a:ea typeface="ＭＳ Ｐゴシック" pitchFamily="34" charset="-128"/>
            </a:endParaRPr>
          </a:p>
          <a:p>
            <a:pPr marL="0" indent="0">
              <a:buFontTx/>
              <a:buNone/>
            </a:pPr>
            <a:r>
              <a:rPr lang="en-GB" altLang="en-US" sz="2000" dirty="0" smtClean="0">
                <a:ea typeface="ＭＳ Ｐゴシック" pitchFamily="34" charset="-128"/>
              </a:rPr>
              <a:t>In this case ILAC policy for traceability applies </a:t>
            </a:r>
            <a:r>
              <a:rPr lang="en-GB" altLang="en-US" sz="2000" dirty="0" smtClean="0">
                <a:solidFill>
                  <a:srgbClr val="FF0000"/>
                </a:solidFill>
                <a:ea typeface="ＭＳ Ｐゴシック" pitchFamily="34" charset="-128"/>
              </a:rPr>
              <a:t>4) of ILAC P10</a:t>
            </a:r>
          </a:p>
        </p:txBody>
      </p:sp>
    </p:spTree>
    <p:extLst>
      <p:ext uri="{BB962C8B-B14F-4D97-AF65-F5344CB8AC3E}">
        <p14:creationId xmlns:p14="http://schemas.microsoft.com/office/powerpoint/2010/main" val="787177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9512" y="573529"/>
            <a:ext cx="8640960" cy="432197"/>
          </a:xfrm>
        </p:spPr>
        <p:txBody>
          <a:bodyPr/>
          <a:lstStyle/>
          <a:p>
            <a:r>
              <a:rPr lang="en-GB" altLang="en-US" dirty="0" smtClean="0">
                <a:ea typeface="ＭＳ Ｐゴシック" pitchFamily="34" charset="-128"/>
              </a:rPr>
              <a:t>ISO 15189</a:t>
            </a:r>
          </a:p>
        </p:txBody>
      </p:sp>
      <p:sp>
        <p:nvSpPr>
          <p:cNvPr id="22531" name="Content Placeholder 2"/>
          <p:cNvSpPr>
            <a:spLocks noGrp="1"/>
          </p:cNvSpPr>
          <p:nvPr>
            <p:ph idx="1"/>
          </p:nvPr>
        </p:nvSpPr>
        <p:spPr>
          <a:xfrm>
            <a:off x="251520" y="1005577"/>
            <a:ext cx="8640960" cy="2708672"/>
          </a:xfrm>
        </p:spPr>
        <p:txBody>
          <a:bodyPr/>
          <a:lstStyle/>
          <a:p>
            <a:pPr marL="0" indent="0">
              <a:buFontTx/>
              <a:buNone/>
            </a:pPr>
            <a:r>
              <a:rPr lang="en-GB" altLang="en-US" sz="1600" dirty="0" smtClean="0">
                <a:ea typeface="ＭＳ Ｐゴシック" pitchFamily="34" charset="-128"/>
              </a:rPr>
              <a:t>In </a:t>
            </a:r>
            <a:r>
              <a:rPr lang="en-GB" altLang="en-US" sz="1600" dirty="0" smtClean="0">
                <a:solidFill>
                  <a:schemeClr val="bg2"/>
                </a:solidFill>
                <a:ea typeface="ＭＳ Ｐゴシック" pitchFamily="34" charset="-128"/>
              </a:rPr>
              <a:t>ISO/IEC 15189:2012 </a:t>
            </a:r>
            <a:r>
              <a:rPr lang="en-GB" sz="1600" b="1" dirty="0">
                <a:latin typeface="Cambria-Bold"/>
              </a:rPr>
              <a:t>5.3.1.4 Equipment calibration and metrological traceability</a:t>
            </a:r>
            <a:r>
              <a:rPr lang="en-GB" altLang="en-US" sz="1600" dirty="0" smtClean="0">
                <a:ea typeface="ＭＳ Ｐゴシック" pitchFamily="34" charset="-128"/>
              </a:rPr>
              <a:t>:</a:t>
            </a:r>
          </a:p>
          <a:p>
            <a:pPr marL="0" indent="0">
              <a:buFontTx/>
              <a:buNone/>
            </a:pPr>
            <a:r>
              <a:rPr lang="en-GB" altLang="en-US" sz="1900" dirty="0" smtClean="0">
                <a:ea typeface="ＭＳ Ｐゴシック" pitchFamily="34" charset="-128"/>
              </a:rPr>
              <a:t>………..The </a:t>
            </a:r>
            <a:r>
              <a:rPr lang="en-GB" altLang="en-US" sz="1900" dirty="0">
                <a:ea typeface="ＭＳ Ｐゴシック" pitchFamily="34" charset="-128"/>
              </a:rPr>
              <a:t>laboratory shall have a documented procedure for the calibration of equipment that directly </a:t>
            </a:r>
            <a:r>
              <a:rPr lang="en-GB" altLang="en-US" sz="1900" dirty="0" smtClean="0">
                <a:ea typeface="ＭＳ Ｐゴシック" pitchFamily="34" charset="-128"/>
              </a:rPr>
              <a:t>or indirectly </a:t>
            </a:r>
            <a:r>
              <a:rPr lang="en-GB" altLang="en-US" sz="1900" dirty="0">
                <a:ea typeface="ＭＳ Ｐゴシック" pitchFamily="34" charset="-128"/>
              </a:rPr>
              <a:t>affects examination </a:t>
            </a:r>
            <a:r>
              <a:rPr lang="en-GB" altLang="en-US" sz="1900" dirty="0" smtClean="0">
                <a:ea typeface="ＭＳ Ｐゴシック" pitchFamily="34" charset="-128"/>
              </a:rPr>
              <a:t>results……….</a:t>
            </a:r>
          </a:p>
          <a:p>
            <a:pPr marL="0" indent="0">
              <a:buFontTx/>
              <a:buNone/>
            </a:pPr>
            <a:r>
              <a:rPr lang="en-GB" altLang="en-US" sz="1900" dirty="0">
                <a:ea typeface="ＭＳ Ｐゴシック" pitchFamily="34" charset="-128"/>
              </a:rPr>
              <a:t>a) taking into account conditions of use and the manufacturer’s instructions;</a:t>
            </a:r>
          </a:p>
          <a:p>
            <a:pPr marL="0" indent="0">
              <a:buFontTx/>
              <a:buNone/>
            </a:pPr>
            <a:r>
              <a:rPr lang="en-GB" altLang="en-US" sz="1900" dirty="0">
                <a:ea typeface="ＭＳ Ｐゴシック" pitchFamily="34" charset="-128"/>
              </a:rPr>
              <a:t>b) recording the metrological traceability of the calibration standard and the traceable calibration </a:t>
            </a:r>
            <a:r>
              <a:rPr lang="en-GB" altLang="en-US" sz="1900" dirty="0" smtClean="0">
                <a:ea typeface="ＭＳ Ｐゴシック" pitchFamily="34" charset="-128"/>
              </a:rPr>
              <a:t>of the </a:t>
            </a:r>
            <a:r>
              <a:rPr lang="en-GB" altLang="en-US" sz="1900" dirty="0">
                <a:ea typeface="ＭＳ Ｐゴシック" pitchFamily="34" charset="-128"/>
              </a:rPr>
              <a:t>item of equipment;</a:t>
            </a:r>
          </a:p>
          <a:p>
            <a:pPr marL="0" indent="0">
              <a:buFontTx/>
              <a:buNone/>
            </a:pPr>
            <a:r>
              <a:rPr lang="en-GB" altLang="en-US" sz="1900" dirty="0">
                <a:ea typeface="ＭＳ Ｐゴシック" pitchFamily="34" charset="-128"/>
              </a:rPr>
              <a:t>c) verifying the required measurement accuracy and the functioning of the measuring system </a:t>
            </a:r>
            <a:r>
              <a:rPr lang="en-GB" altLang="en-US" sz="1900" dirty="0" smtClean="0">
                <a:ea typeface="ＭＳ Ｐゴシック" pitchFamily="34" charset="-128"/>
              </a:rPr>
              <a:t>at defined </a:t>
            </a:r>
            <a:r>
              <a:rPr lang="en-GB" altLang="en-US" sz="1900" dirty="0">
                <a:ea typeface="ＭＳ Ｐゴシック" pitchFamily="34" charset="-128"/>
              </a:rPr>
              <a:t>intervals</a:t>
            </a:r>
            <a:r>
              <a:rPr lang="en-GB" altLang="en-US" sz="1900" dirty="0" smtClean="0">
                <a:ea typeface="ＭＳ Ｐゴシック" pitchFamily="34" charset="-128"/>
              </a:rPr>
              <a:t>;</a:t>
            </a:r>
          </a:p>
          <a:p>
            <a:pPr marL="0" indent="0">
              <a:buFontTx/>
              <a:buNone/>
            </a:pPr>
            <a:endParaRPr lang="en-GB" altLang="en-US" sz="1900" dirty="0">
              <a:ea typeface="ＭＳ Ｐゴシック" pitchFamily="34" charset="-128"/>
            </a:endParaRPr>
          </a:p>
          <a:p>
            <a:pPr marL="0" indent="0">
              <a:buFontTx/>
              <a:buNone/>
            </a:pPr>
            <a:r>
              <a:rPr lang="en-GB" altLang="en-US" sz="1900" dirty="0" smtClean="0">
                <a:ea typeface="ＭＳ Ｐゴシック" pitchFamily="34" charset="-128"/>
              </a:rPr>
              <a:t>Metrological </a:t>
            </a:r>
            <a:r>
              <a:rPr lang="en-GB" altLang="en-US" sz="1900" dirty="0">
                <a:ea typeface="ＭＳ Ｐゴシック" pitchFamily="34" charset="-128"/>
              </a:rPr>
              <a:t>traceability shall be to a reference </a:t>
            </a:r>
            <a:r>
              <a:rPr lang="en-GB" altLang="en-US" sz="1900" dirty="0" smtClean="0">
                <a:ea typeface="ＭＳ Ｐゴシック" pitchFamily="34" charset="-128"/>
              </a:rPr>
              <a:t>material ……..</a:t>
            </a:r>
            <a:endParaRPr lang="en-GB" altLang="en-US" sz="1900" dirty="0">
              <a:ea typeface="ＭＳ Ｐゴシック" pitchFamily="34" charset="-128"/>
            </a:endParaRPr>
          </a:p>
          <a:p>
            <a:pPr marL="0" indent="0">
              <a:buFontTx/>
              <a:buNone/>
            </a:pPr>
            <a:endParaRPr lang="en-GB" altLang="en-US" sz="1600" dirty="0" smtClean="0">
              <a:ea typeface="ＭＳ Ｐゴシック" pitchFamily="34" charset="-128"/>
            </a:endParaRPr>
          </a:p>
          <a:p>
            <a:pPr marL="0" indent="0">
              <a:buFontTx/>
              <a:buNone/>
            </a:pPr>
            <a:endParaRPr lang="en-GB" altLang="en-US" sz="1600" dirty="0" smtClean="0">
              <a:ea typeface="ＭＳ Ｐゴシック" pitchFamily="34" charset="-128"/>
            </a:endParaRPr>
          </a:p>
        </p:txBody>
      </p:sp>
    </p:spTree>
    <p:extLst>
      <p:ext uri="{BB962C8B-B14F-4D97-AF65-F5344CB8AC3E}">
        <p14:creationId xmlns:p14="http://schemas.microsoft.com/office/powerpoint/2010/main" val="472933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71526"/>
            <a:ext cx="8712968" cy="432197"/>
          </a:xfrm>
        </p:spPr>
        <p:txBody>
          <a:bodyPr/>
          <a:lstStyle/>
          <a:p>
            <a:r>
              <a:rPr lang="en-GB" altLang="en-US" sz="2400" b="0" dirty="0">
                <a:solidFill>
                  <a:srgbClr val="000000"/>
                </a:solidFill>
                <a:ea typeface="ＭＳ Ｐゴシック" pitchFamily="34" charset="-128"/>
                <a:cs typeface="+mn-cs"/>
              </a:rPr>
              <a:t>ISO/IEC 15189:2012 </a:t>
            </a:r>
            <a:r>
              <a:rPr lang="en-GB" sz="2400" dirty="0">
                <a:solidFill>
                  <a:srgbClr val="008080"/>
                </a:solidFill>
                <a:latin typeface="Cambria-Bold"/>
                <a:ea typeface="+mn-ea"/>
                <a:cs typeface="+mn-cs"/>
              </a:rPr>
              <a:t>5.3.1.4</a:t>
            </a:r>
            <a:endParaRPr lang="en-GB" sz="2400" dirty="0"/>
          </a:p>
        </p:txBody>
      </p:sp>
      <p:sp>
        <p:nvSpPr>
          <p:cNvPr id="3" name="Content Placeholder 2"/>
          <p:cNvSpPr>
            <a:spLocks noGrp="1"/>
          </p:cNvSpPr>
          <p:nvPr>
            <p:ph idx="1"/>
          </p:nvPr>
        </p:nvSpPr>
        <p:spPr>
          <a:xfrm>
            <a:off x="323528" y="1131590"/>
            <a:ext cx="8496944" cy="3060601"/>
          </a:xfrm>
        </p:spPr>
        <p:txBody>
          <a:bodyPr/>
          <a:lstStyle/>
          <a:p>
            <a:pPr marL="0" indent="0">
              <a:buNone/>
            </a:pPr>
            <a:r>
              <a:rPr lang="en-GB" dirty="0">
                <a:latin typeface="Cambria"/>
              </a:rPr>
              <a:t>Where this is not possible or relevant, other means for providing confidence in the results shall </a:t>
            </a:r>
            <a:r>
              <a:rPr lang="en-GB" dirty="0" smtClean="0">
                <a:latin typeface="Cambria"/>
              </a:rPr>
              <a:t>be applied</a:t>
            </a:r>
            <a:r>
              <a:rPr lang="en-GB" dirty="0">
                <a:latin typeface="Cambria"/>
              </a:rPr>
              <a:t>, including but not limited to the following:</a:t>
            </a:r>
          </a:p>
          <a:p>
            <a:pPr marL="0" indent="0">
              <a:buNone/>
            </a:pPr>
            <a:r>
              <a:rPr lang="en-GB" dirty="0">
                <a:latin typeface="Cambria"/>
              </a:rPr>
              <a:t>	</a:t>
            </a:r>
            <a:r>
              <a:rPr lang="en-GB" dirty="0" smtClean="0">
                <a:latin typeface="Cambria"/>
              </a:rPr>
              <a:t>- use </a:t>
            </a:r>
            <a:r>
              <a:rPr lang="en-GB" dirty="0">
                <a:latin typeface="Cambria"/>
              </a:rPr>
              <a:t>of certified reference materials;</a:t>
            </a:r>
          </a:p>
          <a:p>
            <a:pPr marL="0" indent="0">
              <a:buNone/>
            </a:pPr>
            <a:r>
              <a:rPr lang="en-GB" dirty="0" smtClean="0">
                <a:latin typeface="Cambria"/>
              </a:rPr>
              <a:t>	- examination </a:t>
            </a:r>
            <a:r>
              <a:rPr lang="en-GB" dirty="0">
                <a:latin typeface="Cambria"/>
              </a:rPr>
              <a:t>or calibration by another procedure;</a:t>
            </a:r>
          </a:p>
          <a:p>
            <a:pPr marL="0" indent="0">
              <a:buNone/>
            </a:pPr>
            <a:r>
              <a:rPr lang="en-GB" dirty="0">
                <a:latin typeface="Cambria"/>
              </a:rPr>
              <a:t>	</a:t>
            </a:r>
            <a:r>
              <a:rPr lang="en-GB" dirty="0" smtClean="0">
                <a:latin typeface="Cambria"/>
              </a:rPr>
              <a:t>- mutual </a:t>
            </a:r>
            <a:r>
              <a:rPr lang="en-GB" dirty="0">
                <a:latin typeface="Cambria"/>
              </a:rPr>
              <a:t>consent standards or methods which are </a:t>
            </a:r>
            <a:r>
              <a:rPr lang="en-GB" dirty="0" smtClean="0">
                <a:latin typeface="Cambria"/>
              </a:rPr>
              <a:t>	  clearly </a:t>
            </a:r>
            <a:r>
              <a:rPr lang="en-GB" dirty="0">
                <a:latin typeface="Cambria"/>
              </a:rPr>
              <a:t>established, specified, characterized and</a:t>
            </a:r>
          </a:p>
          <a:p>
            <a:pPr marL="0" indent="0">
              <a:buNone/>
            </a:pPr>
            <a:r>
              <a:rPr lang="en-GB" dirty="0" smtClean="0">
                <a:latin typeface="Cambria"/>
              </a:rPr>
              <a:t>	  mutually </a:t>
            </a:r>
            <a:r>
              <a:rPr lang="en-GB" dirty="0">
                <a:latin typeface="Cambria"/>
              </a:rPr>
              <a:t>agreed upon by all parties concerned.</a:t>
            </a:r>
            <a:endParaRPr lang="en-GB" dirty="0"/>
          </a:p>
        </p:txBody>
      </p:sp>
    </p:spTree>
    <p:extLst>
      <p:ext uri="{BB962C8B-B14F-4D97-AF65-F5344CB8AC3E}">
        <p14:creationId xmlns:p14="http://schemas.microsoft.com/office/powerpoint/2010/main" val="622558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23528" y="771526"/>
            <a:ext cx="8640960" cy="432197"/>
          </a:xfrm>
        </p:spPr>
        <p:txBody>
          <a:bodyPr/>
          <a:lstStyle/>
          <a:p>
            <a:r>
              <a:rPr lang="en-GB" altLang="en-US" dirty="0" smtClean="0">
                <a:ea typeface="ＭＳ Ｐゴシック" pitchFamily="34" charset="-128"/>
              </a:rPr>
              <a:t>ILAC P10 Policy</a:t>
            </a:r>
          </a:p>
        </p:txBody>
      </p:sp>
      <p:sp>
        <p:nvSpPr>
          <p:cNvPr id="33795" name="Content Placeholder 2"/>
          <p:cNvSpPr>
            <a:spLocks noGrp="1"/>
          </p:cNvSpPr>
          <p:nvPr>
            <p:ph idx="1"/>
          </p:nvPr>
        </p:nvSpPr>
        <p:spPr>
          <a:xfrm>
            <a:off x="323528" y="1275606"/>
            <a:ext cx="7848922" cy="2916585"/>
          </a:xfrm>
        </p:spPr>
        <p:txBody>
          <a:bodyPr/>
          <a:lstStyle/>
          <a:p>
            <a:pPr>
              <a:defRPr/>
            </a:pPr>
            <a:endParaRPr lang="en-GB" altLang="en-US" dirty="0" smtClean="0">
              <a:ea typeface="ＭＳ Ｐゴシック" pitchFamily="34" charset="-128"/>
            </a:endParaRPr>
          </a:p>
          <a:p>
            <a:pPr marL="0" indent="0">
              <a:buFontTx/>
              <a:buNone/>
              <a:defRPr/>
            </a:pPr>
            <a:r>
              <a:rPr lang="en-GB" altLang="en-US" dirty="0" smtClean="0">
                <a:ea typeface="ＭＳ Ｐゴシック" pitchFamily="34" charset="-128"/>
              </a:rPr>
              <a:t>If the calibration of instruments used in testing contributes significantly to the overall uncertainty, the same policy as in Sections (1 to 4) of ILAC P10 document apply</a:t>
            </a:r>
          </a:p>
        </p:txBody>
      </p:sp>
    </p:spTree>
    <p:extLst>
      <p:ext uri="{BB962C8B-B14F-4D97-AF65-F5344CB8AC3E}">
        <p14:creationId xmlns:p14="http://schemas.microsoft.com/office/powerpoint/2010/main" val="3244009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9512" y="771526"/>
            <a:ext cx="8856984" cy="432197"/>
          </a:xfrm>
        </p:spPr>
        <p:txBody>
          <a:bodyPr/>
          <a:lstStyle/>
          <a:p>
            <a:r>
              <a:rPr lang="en-GB" altLang="en-US" dirty="0" smtClean="0">
                <a:ea typeface="ＭＳ Ｐゴシック" pitchFamily="34" charset="-128"/>
              </a:rPr>
              <a:t>INAB Policy</a:t>
            </a:r>
          </a:p>
        </p:txBody>
      </p:sp>
      <p:sp>
        <p:nvSpPr>
          <p:cNvPr id="26627" name="Content Placeholder 2"/>
          <p:cNvSpPr>
            <a:spLocks noGrp="1"/>
          </p:cNvSpPr>
          <p:nvPr>
            <p:ph idx="1"/>
          </p:nvPr>
        </p:nvSpPr>
        <p:spPr>
          <a:xfrm>
            <a:off x="251520" y="1275607"/>
            <a:ext cx="7920930" cy="2160240"/>
          </a:xfrm>
        </p:spPr>
        <p:txBody>
          <a:bodyPr/>
          <a:lstStyle/>
          <a:p>
            <a:pPr marL="0" indent="0">
              <a:buFontTx/>
              <a:buNone/>
            </a:pPr>
            <a:endParaRPr lang="en-GB" altLang="en-US" dirty="0" smtClean="0">
              <a:ea typeface="ＭＳ Ｐゴシック" pitchFamily="34" charset="-128"/>
            </a:endParaRPr>
          </a:p>
          <a:p>
            <a:pPr marL="0" indent="0">
              <a:buFontTx/>
              <a:buNone/>
            </a:pPr>
            <a:endParaRPr lang="en-GB" altLang="en-US" dirty="0" smtClean="0">
              <a:ea typeface="ＭＳ Ｐゴシック" pitchFamily="34" charset="-128"/>
            </a:endParaRPr>
          </a:p>
          <a:p>
            <a:pPr marL="0" indent="0">
              <a:buFontTx/>
              <a:buNone/>
            </a:pPr>
            <a:r>
              <a:rPr lang="en-GB" altLang="en-US" dirty="0" smtClean="0">
                <a:ea typeface="ＭＳ Ｐゴシック" pitchFamily="34" charset="-128"/>
              </a:rPr>
              <a:t>We will need to have consistency and be seen to apply the requirements of ILAC P10 to all testing labs</a:t>
            </a:r>
          </a:p>
        </p:txBody>
      </p:sp>
    </p:spTree>
    <p:extLst>
      <p:ext uri="{BB962C8B-B14F-4D97-AF65-F5344CB8AC3E}">
        <p14:creationId xmlns:p14="http://schemas.microsoft.com/office/powerpoint/2010/main" val="227946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26"/>
            <a:ext cx="7849493" cy="432197"/>
          </a:xfrm>
        </p:spPr>
        <p:txBody>
          <a:bodyPr/>
          <a:lstStyle/>
          <a:p>
            <a:r>
              <a:rPr lang="en-GB" dirty="0"/>
              <a:t> CRM  Definition </a:t>
            </a:r>
          </a:p>
        </p:txBody>
      </p:sp>
      <p:sp>
        <p:nvSpPr>
          <p:cNvPr id="3" name="Content Placeholder 2"/>
          <p:cNvSpPr>
            <a:spLocks noGrp="1"/>
          </p:cNvSpPr>
          <p:nvPr>
            <p:ph idx="1"/>
          </p:nvPr>
        </p:nvSpPr>
        <p:spPr>
          <a:xfrm>
            <a:off x="179512" y="1483519"/>
            <a:ext cx="8640960" cy="2708672"/>
          </a:xfrm>
        </p:spPr>
        <p:txBody>
          <a:bodyPr/>
          <a:lstStyle/>
          <a:p>
            <a:pPr lvl="0"/>
            <a:r>
              <a:rPr lang="en-GB" dirty="0">
                <a:solidFill>
                  <a:srgbClr val="008080"/>
                </a:solidFill>
              </a:rPr>
              <a:t>Certified reference material (RM)</a:t>
            </a:r>
          </a:p>
          <a:p>
            <a:pPr lvl="0"/>
            <a:r>
              <a:rPr lang="en-GB" dirty="0">
                <a:solidFill>
                  <a:srgbClr val="008080"/>
                </a:solidFill>
              </a:rPr>
              <a:t>Reference materials, characterized by a </a:t>
            </a:r>
            <a:r>
              <a:rPr lang="en-GB" dirty="0" err="1" smtClean="0">
                <a:solidFill>
                  <a:srgbClr val="008080"/>
                </a:solidFill>
              </a:rPr>
              <a:t>metrologicaly</a:t>
            </a:r>
            <a:r>
              <a:rPr lang="en-GB" dirty="0" smtClean="0">
                <a:solidFill>
                  <a:srgbClr val="008080"/>
                </a:solidFill>
              </a:rPr>
              <a:t> </a:t>
            </a:r>
            <a:r>
              <a:rPr lang="en-GB" dirty="0">
                <a:solidFill>
                  <a:srgbClr val="008080"/>
                </a:solidFill>
              </a:rPr>
              <a:t>valid procedure for one or more specified properties, accompanied by a certificate that provides the value of the specified property, its associated uncertainty, and a statement of metrological traceability</a:t>
            </a:r>
          </a:p>
          <a:p>
            <a:pPr marL="0" indent="0">
              <a:buNone/>
            </a:pPr>
            <a:endParaRPr lang="en-GB" sz="2000" dirty="0" smtClean="0"/>
          </a:p>
        </p:txBody>
      </p:sp>
    </p:spTree>
    <p:extLst>
      <p:ext uri="{BB962C8B-B14F-4D97-AF65-F5344CB8AC3E}">
        <p14:creationId xmlns:p14="http://schemas.microsoft.com/office/powerpoint/2010/main" val="2364565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26"/>
            <a:ext cx="8496944" cy="432197"/>
          </a:xfrm>
        </p:spPr>
        <p:txBody>
          <a:bodyPr/>
          <a:lstStyle/>
          <a:p>
            <a:r>
              <a:rPr lang="en-GB" dirty="0"/>
              <a:t>ISO Guide 34:2009 </a:t>
            </a:r>
            <a:r>
              <a:rPr lang="en-GB" dirty="0" smtClean="0"/>
              <a:t>to ISO </a:t>
            </a:r>
            <a:r>
              <a:rPr lang="en-GB" dirty="0"/>
              <a:t>17034:2016</a:t>
            </a:r>
          </a:p>
        </p:txBody>
      </p:sp>
      <p:sp>
        <p:nvSpPr>
          <p:cNvPr id="3" name="Content Placeholder 2"/>
          <p:cNvSpPr>
            <a:spLocks noGrp="1"/>
          </p:cNvSpPr>
          <p:nvPr>
            <p:ph idx="1"/>
          </p:nvPr>
        </p:nvSpPr>
        <p:spPr>
          <a:xfrm>
            <a:off x="251520" y="1491630"/>
            <a:ext cx="8640960" cy="2708672"/>
          </a:xfrm>
        </p:spPr>
        <p:txBody>
          <a:bodyPr/>
          <a:lstStyle/>
          <a:p>
            <a:r>
              <a:rPr lang="en-GB" dirty="0" smtClean="0"/>
              <a:t>Reference Material Manufacturing Process </a:t>
            </a:r>
          </a:p>
          <a:p>
            <a:pPr marL="0" indent="0">
              <a:buNone/>
            </a:pPr>
            <a:endParaRPr lang="en-GB" dirty="0" smtClean="0"/>
          </a:p>
          <a:p>
            <a:pPr marL="0" indent="0">
              <a:buNone/>
            </a:pPr>
            <a:r>
              <a:rPr lang="en-GB" dirty="0" smtClean="0"/>
              <a:t>Planning -  Sampling - Feasibility Studies - Processing - Characterization - Value Assignment - Certification - Storage - Distribution - Post Distribution Process</a:t>
            </a:r>
            <a:endParaRPr lang="en-GB" dirty="0"/>
          </a:p>
        </p:txBody>
      </p:sp>
      <p:sp>
        <p:nvSpPr>
          <p:cNvPr id="4" name="Right Arrow 3"/>
          <p:cNvSpPr/>
          <p:nvPr/>
        </p:nvSpPr>
        <p:spPr bwMode="auto">
          <a:xfrm>
            <a:off x="3131840" y="2483457"/>
            <a:ext cx="978408" cy="181737"/>
          </a:xfrm>
          <a:prstGeom prst="righ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6400" b="0" i="0" u="none" strike="noStrike" cap="none" normalizeH="0" baseline="0" smtClean="0">
              <a:ln>
                <a:noFill/>
              </a:ln>
              <a:solidFill>
                <a:srgbClr val="1A2D5B"/>
              </a:solidFill>
              <a:effectLst/>
              <a:latin typeface="Trebuchet MS" pitchFamily="34" charset="0"/>
            </a:endParaRPr>
          </a:p>
        </p:txBody>
      </p:sp>
      <p:sp>
        <p:nvSpPr>
          <p:cNvPr id="5" name="Right Arrow 4"/>
          <p:cNvSpPr/>
          <p:nvPr/>
        </p:nvSpPr>
        <p:spPr bwMode="auto">
          <a:xfrm>
            <a:off x="4355976" y="3111810"/>
            <a:ext cx="978408" cy="363474"/>
          </a:xfrm>
          <a:prstGeom prst="righ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6400" b="0" i="0" u="none" strike="noStrike" cap="none" normalizeH="0" baseline="0" smtClean="0">
              <a:ln>
                <a:noFill/>
              </a:ln>
              <a:solidFill>
                <a:srgbClr val="1A2D5B"/>
              </a:solidFill>
              <a:effectLst/>
              <a:latin typeface="Trebuchet MS" pitchFamily="34" charset="0"/>
            </a:endParaRPr>
          </a:p>
        </p:txBody>
      </p:sp>
    </p:spTree>
    <p:extLst>
      <p:ext uri="{BB962C8B-B14F-4D97-AF65-F5344CB8AC3E}">
        <p14:creationId xmlns:p14="http://schemas.microsoft.com/office/powerpoint/2010/main" val="345594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xmlns="" id="{A4EBBDEA-8DBC-4FD2-B644-96BE91B9E046}"/>
              </a:ext>
            </a:extLst>
          </p:cNvPr>
          <p:cNvSpPr>
            <a:spLocks noGrp="1" noChangeArrowheads="1"/>
          </p:cNvSpPr>
          <p:nvPr>
            <p:ph type="title"/>
          </p:nvPr>
        </p:nvSpPr>
        <p:spPr>
          <a:xfrm>
            <a:off x="251520" y="18841"/>
            <a:ext cx="8534400" cy="571500"/>
          </a:xfrm>
        </p:spPr>
        <p:txBody>
          <a:bodyPr/>
          <a:lstStyle/>
          <a:p>
            <a:pPr eaLnBrk="1" hangingPunct="1"/>
            <a:r>
              <a:rPr lang="en-US" altLang="en-US" sz="2400" dirty="0">
                <a:solidFill>
                  <a:schemeClr val="bg1">
                    <a:lumMod val="10000"/>
                  </a:schemeClr>
                </a:solidFill>
              </a:rPr>
              <a:t/>
            </a:r>
            <a:br>
              <a:rPr lang="en-US" altLang="en-US" sz="2400" dirty="0">
                <a:solidFill>
                  <a:schemeClr val="bg1">
                    <a:lumMod val="10000"/>
                  </a:schemeClr>
                </a:solidFill>
              </a:rPr>
            </a:br>
            <a:r>
              <a:rPr lang="en-US" altLang="en-US" sz="2400" dirty="0" smtClean="0">
                <a:solidFill>
                  <a:schemeClr val="bg1">
                    <a:lumMod val="10000"/>
                  </a:schemeClr>
                </a:solidFill>
              </a:rPr>
              <a:t>Characterizations </a:t>
            </a:r>
            <a:r>
              <a:rPr lang="en-US" altLang="en-US" sz="2400" dirty="0">
                <a:solidFill>
                  <a:schemeClr val="bg1">
                    <a:lumMod val="10000"/>
                  </a:schemeClr>
                </a:solidFill>
              </a:rPr>
              <a:t>&amp; intended </a:t>
            </a:r>
            <a:r>
              <a:rPr lang="en-US" altLang="en-US" sz="2400" dirty="0" smtClean="0">
                <a:solidFill>
                  <a:schemeClr val="bg1">
                    <a:lumMod val="10000"/>
                  </a:schemeClr>
                </a:solidFill>
              </a:rPr>
              <a:t>use of the RMs </a:t>
            </a:r>
            <a:br>
              <a:rPr lang="en-US" altLang="en-US" sz="2400" dirty="0" smtClean="0">
                <a:solidFill>
                  <a:schemeClr val="bg1">
                    <a:lumMod val="10000"/>
                  </a:schemeClr>
                </a:solidFill>
              </a:rPr>
            </a:br>
            <a:r>
              <a:rPr lang="en-US" altLang="en-US" sz="2800" dirty="0" smtClean="0">
                <a:solidFill>
                  <a:schemeClr val="bg1">
                    <a:lumMod val="10000"/>
                  </a:schemeClr>
                </a:solidFill>
              </a:rPr>
              <a:t>ISO 17034 - 7.12 </a:t>
            </a:r>
            <a:r>
              <a:rPr lang="en-US" altLang="en-US" sz="2800" dirty="0">
                <a:solidFill>
                  <a:schemeClr val="bg1">
                    <a:lumMod val="10000"/>
                  </a:schemeClr>
                </a:solidFill>
              </a:rPr>
              <a:t>Characterization</a:t>
            </a:r>
            <a:endParaRPr lang="en-GB" altLang="en-US" sz="2800" dirty="0">
              <a:solidFill>
                <a:schemeClr val="bg1">
                  <a:lumMod val="10000"/>
                </a:schemeClr>
              </a:solidFill>
            </a:endParaRPr>
          </a:p>
        </p:txBody>
      </p:sp>
      <p:graphicFrame>
        <p:nvGraphicFramePr>
          <p:cNvPr id="234499" name="Group 3">
            <a:extLst>
              <a:ext uri="{FF2B5EF4-FFF2-40B4-BE49-F238E27FC236}">
                <a16:creationId xmlns:a16="http://schemas.microsoft.com/office/drawing/2014/main" xmlns="" id="{AD9AD88F-608D-46B5-990E-912C3AC0BB41}"/>
              </a:ext>
            </a:extLst>
          </p:cNvPr>
          <p:cNvGraphicFramePr>
            <a:graphicFrameLocks noGrp="1"/>
          </p:cNvGraphicFramePr>
          <p:nvPr>
            <p:ph type="tbl" idx="1"/>
            <p:extLst>
              <p:ext uri="{D42A27DB-BD31-4B8C-83A1-F6EECF244321}">
                <p14:modId xmlns:p14="http://schemas.microsoft.com/office/powerpoint/2010/main" val="597615655"/>
              </p:ext>
            </p:extLst>
          </p:nvPr>
        </p:nvGraphicFramePr>
        <p:xfrm>
          <a:off x="250825" y="970359"/>
          <a:ext cx="8593138" cy="3477870"/>
        </p:xfrm>
        <a:graphic>
          <a:graphicData uri="http://schemas.openxmlformats.org/drawingml/2006/table">
            <a:tbl>
              <a:tblPr/>
              <a:tblGrid>
                <a:gridCol w="1719263">
                  <a:extLst>
                    <a:ext uri="{9D8B030D-6E8A-4147-A177-3AD203B41FA5}">
                      <a16:colId xmlns:a16="http://schemas.microsoft.com/office/drawing/2014/main" xmlns="" val="20000"/>
                    </a:ext>
                  </a:extLst>
                </a:gridCol>
                <a:gridCol w="1717675">
                  <a:extLst>
                    <a:ext uri="{9D8B030D-6E8A-4147-A177-3AD203B41FA5}">
                      <a16:colId xmlns:a16="http://schemas.microsoft.com/office/drawing/2014/main" xmlns="" val="20001"/>
                    </a:ext>
                  </a:extLst>
                </a:gridCol>
                <a:gridCol w="1719262">
                  <a:extLst>
                    <a:ext uri="{9D8B030D-6E8A-4147-A177-3AD203B41FA5}">
                      <a16:colId xmlns:a16="http://schemas.microsoft.com/office/drawing/2014/main" xmlns="" val="20002"/>
                    </a:ext>
                  </a:extLst>
                </a:gridCol>
                <a:gridCol w="1717675">
                  <a:extLst>
                    <a:ext uri="{9D8B030D-6E8A-4147-A177-3AD203B41FA5}">
                      <a16:colId xmlns:a16="http://schemas.microsoft.com/office/drawing/2014/main" xmlns="" val="20003"/>
                    </a:ext>
                  </a:extLst>
                </a:gridCol>
                <a:gridCol w="1719263">
                  <a:extLst>
                    <a:ext uri="{9D8B030D-6E8A-4147-A177-3AD203B41FA5}">
                      <a16:colId xmlns:a16="http://schemas.microsoft.com/office/drawing/2014/main" xmlns="" val="20004"/>
                    </a:ext>
                  </a:extLst>
                </a:gridCol>
              </a:tblGrid>
              <a:tr h="710277">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endParaRPr kumimoji="0" lang="en-GB" sz="1100" b="0" i="0" u="none" strike="noStrike" cap="none" normalizeH="0" baseline="0" dirty="0">
                        <a:ln>
                          <a:noFill/>
                        </a:ln>
                        <a:solidFill>
                          <a:srgbClr val="FF0000"/>
                        </a:solidFill>
                        <a:effectLst/>
                        <a:latin typeface="Arial" charset="0"/>
                        <a:cs typeface="Arial" charset="0"/>
                      </a:endParaRPr>
                    </a:p>
                  </a:txBody>
                  <a:tcPr marL="90000" marR="90000" marT="35099" marB="350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FF0000"/>
                          </a:solidFill>
                          <a:effectLst/>
                          <a:latin typeface="Arial" charset="0"/>
                          <a:ea typeface="Times New Roman" pitchFamily="18" charset="0"/>
                          <a:cs typeface="Arial" charset="0"/>
                        </a:rPr>
                        <a:t>Group of expert laboratories</a:t>
                      </a:r>
                    </a:p>
                  </a:txBody>
                  <a:tcPr marL="90000" marR="90000" marT="35099" marB="350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FF0000"/>
                          </a:solidFill>
                          <a:effectLst/>
                          <a:latin typeface="Arial" charset="0"/>
                          <a:ea typeface="Times New Roman" pitchFamily="18" charset="0"/>
                          <a:cs typeface="Arial" charset="0"/>
                        </a:rPr>
                        <a:t>1 expert lab &amp; confirmation by 2 or more expert labs</a:t>
                      </a:r>
                    </a:p>
                  </a:txBody>
                  <a:tcPr marL="90000" marR="90000" marT="35099" marB="350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FF0000"/>
                          </a:solidFill>
                          <a:effectLst/>
                          <a:latin typeface="Arial" charset="0"/>
                          <a:ea typeface="Times New Roman" pitchFamily="18" charset="0"/>
                          <a:cs typeface="Arial" charset="0"/>
                        </a:rPr>
                        <a:t>Formulation</a:t>
                      </a:r>
                    </a:p>
                  </a:txBody>
                  <a:tcPr marL="90000" marR="90000" marT="35099" marB="350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err="1">
                          <a:ln>
                            <a:noFill/>
                          </a:ln>
                          <a:solidFill>
                            <a:srgbClr val="FF0000"/>
                          </a:solidFill>
                          <a:effectLst/>
                          <a:latin typeface="Arial" charset="0"/>
                          <a:ea typeface="Times New Roman" pitchFamily="18" charset="0"/>
                          <a:cs typeface="Arial" charset="0"/>
                        </a:rPr>
                        <a:t>Interlaboratory</a:t>
                      </a:r>
                      <a:r>
                        <a:rPr kumimoji="0" lang="en-GB" sz="1100" b="1" i="0" u="none" strike="noStrike" cap="none" normalizeH="0" baseline="0" dirty="0">
                          <a:ln>
                            <a:noFill/>
                          </a:ln>
                          <a:solidFill>
                            <a:srgbClr val="FF0000"/>
                          </a:solidFill>
                          <a:effectLst/>
                          <a:latin typeface="Arial" charset="0"/>
                          <a:ea typeface="Times New Roman" pitchFamily="18" charset="0"/>
                          <a:cs typeface="Arial" charset="0"/>
                        </a:rPr>
                        <a:t> comparison study</a:t>
                      </a:r>
                    </a:p>
                  </a:txBody>
                  <a:tcPr marL="90000" marR="90000" marT="35099" marB="350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102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accent1">
                              <a:lumMod val="75000"/>
                            </a:schemeClr>
                          </a:solidFill>
                          <a:effectLst/>
                          <a:latin typeface="Arial" charset="0"/>
                          <a:ea typeface="Times New Roman" pitchFamily="18" charset="0"/>
                          <a:cs typeface="Arial" charset="0"/>
                        </a:rPr>
                        <a:t>Property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accent1">
                              <a:lumMod val="75000"/>
                            </a:schemeClr>
                          </a:solidFill>
                          <a:effectLst/>
                          <a:latin typeface="Arial" charset="0"/>
                          <a:ea typeface="Times New Roman" pitchFamily="18" charset="0"/>
                          <a:cs typeface="Arial" charset="0"/>
                        </a:rPr>
                        <a:t>value</a:t>
                      </a:r>
                    </a:p>
                  </a:txBody>
                  <a:tcPr marL="90000" marR="90000" marT="35099" marB="350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accent1">
                              <a:lumMod val="75000"/>
                            </a:schemeClr>
                          </a:solidFill>
                          <a:effectLst/>
                          <a:latin typeface="Arial" charset="0"/>
                          <a:ea typeface="Times New Roman" pitchFamily="18" charset="0"/>
                          <a:cs typeface="Arial" charset="0"/>
                        </a:rPr>
                        <a:t>Derived 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accent1">
                              <a:lumMod val="75000"/>
                            </a:schemeClr>
                          </a:solidFill>
                          <a:effectLst/>
                          <a:latin typeface="Arial" charset="0"/>
                          <a:ea typeface="Times New Roman" pitchFamily="18" charset="0"/>
                          <a:cs typeface="Arial" charset="0"/>
                        </a:rPr>
                        <a:t>consensus value</a:t>
                      </a:r>
                    </a:p>
                  </a:txBody>
                  <a:tcPr marL="90000" marR="90000" marT="35099" marB="350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accent1">
                              <a:lumMod val="75000"/>
                            </a:schemeClr>
                          </a:solidFill>
                          <a:effectLst/>
                          <a:latin typeface="Arial" charset="0"/>
                          <a:ea typeface="Times New Roman" pitchFamily="18" charset="0"/>
                          <a:cs typeface="Arial" charset="0"/>
                        </a:rPr>
                        <a:t>One value</a:t>
                      </a:r>
                    </a:p>
                  </a:txBody>
                  <a:tcPr marL="90000" marR="90000" marT="35099" marB="350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accent1">
                              <a:lumMod val="75000"/>
                            </a:schemeClr>
                          </a:solidFill>
                          <a:effectLst/>
                          <a:latin typeface="Arial" charset="0"/>
                          <a:ea typeface="Times New Roman" pitchFamily="18" charset="0"/>
                          <a:cs typeface="Arial" charset="0"/>
                        </a:rPr>
                        <a:t>Value calculated from calibrant &amp; confirmed from 1 or more labs. </a:t>
                      </a:r>
                    </a:p>
                  </a:txBody>
                  <a:tcPr marL="90000" marR="90000" marT="35099" marB="350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accent1">
                              <a:lumMod val="75000"/>
                            </a:schemeClr>
                          </a:solidFill>
                          <a:effectLst/>
                          <a:latin typeface="Arial" charset="0"/>
                          <a:ea typeface="Times New Roman" pitchFamily="18" charset="0"/>
                          <a:cs typeface="Arial" charset="0"/>
                        </a:rPr>
                        <a:t>Derived 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accent1">
                              <a:lumMod val="75000"/>
                            </a:schemeClr>
                          </a:solidFill>
                          <a:effectLst/>
                          <a:latin typeface="Arial" charset="0"/>
                          <a:ea typeface="Times New Roman" pitchFamily="18" charset="0"/>
                          <a:cs typeface="Arial" charset="0"/>
                        </a:rPr>
                        <a:t>consensus value</a:t>
                      </a:r>
                    </a:p>
                  </a:txBody>
                  <a:tcPr marL="90000" marR="90000" marT="35099" marB="350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85772">
                <a:tc rowSpan="2">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1100" b="1" i="0" u="none" strike="noStrike" cap="none" normalizeH="0" baseline="0" dirty="0">
                          <a:ln>
                            <a:noFill/>
                          </a:ln>
                          <a:solidFill>
                            <a:srgbClr val="92D050"/>
                          </a:solidFill>
                          <a:effectLst/>
                          <a:latin typeface="Arial" charset="0"/>
                          <a:cs typeface="Arial" charset="0"/>
                        </a:rPr>
                        <a:t>Type of </a:t>
                      </a:r>
                    </a:p>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1100" b="1" i="0" u="none" strike="noStrike" cap="none" normalizeH="0" baseline="0" dirty="0">
                          <a:ln>
                            <a:noFill/>
                          </a:ln>
                          <a:solidFill>
                            <a:srgbClr val="92D050"/>
                          </a:solidFill>
                          <a:effectLst/>
                          <a:latin typeface="Arial" charset="0"/>
                          <a:ea typeface="Times New Roman" pitchFamily="18" charset="0"/>
                          <a:cs typeface="Arial" charset="0"/>
                        </a:rPr>
                        <a:t>Reference Material</a:t>
                      </a:r>
                    </a:p>
                  </a:txBody>
                  <a:tcPr marL="90000" marR="90000" marT="35099" marB="350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a:ln>
                            <a:noFill/>
                          </a:ln>
                          <a:solidFill>
                            <a:srgbClr val="FF9933"/>
                          </a:solidFill>
                          <a:effectLst/>
                          <a:latin typeface="Arial" charset="0"/>
                          <a:ea typeface="Times New Roman" pitchFamily="18" charset="0"/>
                          <a:cs typeface="Arial" charset="0"/>
                        </a:rPr>
                        <a:t>Certified Reference Material</a:t>
                      </a:r>
                    </a:p>
                  </a:txBody>
                  <a:tcPr marL="90000" marR="90000" marT="35099" marB="350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FF9933"/>
                          </a:solidFill>
                          <a:effectLst/>
                          <a:latin typeface="Arial" charset="0"/>
                          <a:ea typeface="Times New Roman" pitchFamily="18" charset="0"/>
                          <a:cs typeface="Arial" charset="0"/>
                        </a:rPr>
                        <a:t>Certified Reference Material</a:t>
                      </a:r>
                    </a:p>
                  </a:txBody>
                  <a:tcPr marL="90000" marR="90000" marT="35099" marB="350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FF9933"/>
                          </a:solidFill>
                          <a:effectLst/>
                          <a:latin typeface="Arial" charset="0"/>
                          <a:ea typeface="Times New Roman" pitchFamily="18" charset="0"/>
                          <a:cs typeface="Arial" charset="0"/>
                        </a:rPr>
                        <a:t>Certified Reference Material</a:t>
                      </a:r>
                    </a:p>
                  </a:txBody>
                  <a:tcPr marL="90000" marR="90000" marT="35099" marB="350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1100" b="1" i="0" u="none" strike="noStrike" cap="none" normalizeH="0" baseline="0" dirty="0">
                          <a:ln>
                            <a:noFill/>
                          </a:ln>
                          <a:solidFill>
                            <a:srgbClr val="92D050"/>
                          </a:solidFill>
                          <a:effectLst/>
                          <a:latin typeface="Arial" charset="0"/>
                          <a:cs typeface="Arial" charset="0"/>
                        </a:rPr>
                        <a:t>Quality </a:t>
                      </a:r>
                    </a:p>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1100" b="1" i="0" u="none" strike="noStrike" cap="none" normalizeH="0" baseline="0" dirty="0">
                          <a:ln>
                            <a:noFill/>
                          </a:ln>
                          <a:solidFill>
                            <a:srgbClr val="92D050"/>
                          </a:solidFill>
                          <a:effectLst/>
                          <a:latin typeface="Arial" charset="0"/>
                          <a:cs typeface="Arial" charset="0"/>
                        </a:rPr>
                        <a:t>Control Material</a:t>
                      </a:r>
                    </a:p>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endParaRPr kumimoji="0" lang="en-GB" sz="1100" b="0" i="0" u="none" strike="noStrike" cap="none" normalizeH="0" baseline="0" dirty="0">
                        <a:ln>
                          <a:noFill/>
                        </a:ln>
                        <a:solidFill>
                          <a:srgbClr val="FFFFCC"/>
                        </a:solidFill>
                        <a:effectLst/>
                        <a:latin typeface="Arial" charset="0"/>
                        <a:cs typeface="Arial" charset="0"/>
                      </a:endParaRPr>
                    </a:p>
                  </a:txBody>
                  <a:tcPr marL="90000" marR="90000" marT="35099" marB="350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85772">
                <a:tc v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92D050"/>
                          </a:solidFill>
                          <a:effectLst/>
                          <a:latin typeface="Arial" charset="0"/>
                          <a:ea typeface="Times New Roman" pitchFamily="18" charset="0"/>
                          <a:cs typeface="Arial" charset="0"/>
                        </a:rPr>
                        <a:t>Quality Control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92D050"/>
                          </a:solidFill>
                          <a:effectLst/>
                          <a:latin typeface="Arial" charset="0"/>
                          <a:ea typeface="Times New Roman" pitchFamily="18" charset="0"/>
                          <a:cs typeface="Arial" charset="0"/>
                        </a:rPr>
                        <a:t>Material</a:t>
                      </a:r>
                    </a:p>
                  </a:txBody>
                  <a:tcPr marL="90000" marR="90000" marT="35099" marB="350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92D050"/>
                          </a:solidFill>
                          <a:effectLst/>
                          <a:latin typeface="Arial" charset="0"/>
                          <a:ea typeface="Times New Roman" pitchFamily="18" charset="0"/>
                          <a:cs typeface="Arial" charset="0"/>
                        </a:rPr>
                        <a:t>Quality Control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92D050"/>
                          </a:solidFill>
                          <a:effectLst/>
                          <a:latin typeface="Arial" charset="0"/>
                          <a:ea typeface="Times New Roman" pitchFamily="18" charset="0"/>
                          <a:cs typeface="Arial" charset="0"/>
                        </a:rPr>
                        <a:t>Material</a:t>
                      </a:r>
                    </a:p>
                  </a:txBody>
                  <a:tcPr marL="90000" marR="90000" marT="35099" marB="350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92D050"/>
                          </a:solidFill>
                          <a:effectLst/>
                          <a:latin typeface="Arial" charset="0"/>
                          <a:ea typeface="Times New Roman" pitchFamily="18" charset="0"/>
                          <a:cs typeface="Arial" charset="0"/>
                        </a:rPr>
                        <a:t>Quality Control Material</a:t>
                      </a:r>
                    </a:p>
                  </a:txBody>
                  <a:tcPr marL="90000" marR="90000" marT="35099" marB="350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xmlns="" val="10003"/>
                  </a:ext>
                </a:extLst>
              </a:tr>
              <a:tr h="6857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00B0F0"/>
                          </a:solidFill>
                          <a:effectLst/>
                          <a:latin typeface="Arial" charset="0"/>
                          <a:ea typeface="Times New Roman" pitchFamily="18" charset="0"/>
                          <a:cs typeface="Arial" charset="0"/>
                        </a:rPr>
                        <a:t>Intended use</a:t>
                      </a:r>
                    </a:p>
                  </a:txBody>
                  <a:tcPr marL="90000" marR="90000" marT="35099" marB="350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00B0F0"/>
                          </a:solidFill>
                          <a:effectLst/>
                          <a:latin typeface="Arial" charset="0"/>
                          <a:ea typeface="Times New Roman" pitchFamily="18" charset="0"/>
                          <a:cs typeface="Arial" charset="0"/>
                        </a:rPr>
                        <a:t>All Quality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00B0F0"/>
                          </a:solidFill>
                          <a:effectLst/>
                          <a:latin typeface="Arial" charset="0"/>
                          <a:ea typeface="Times New Roman" pitchFamily="18" charset="0"/>
                          <a:cs typeface="Arial" charset="0"/>
                        </a:rPr>
                        <a:t>Assurance aspects</a:t>
                      </a:r>
                    </a:p>
                  </a:txBody>
                  <a:tcPr marL="90000" marR="90000" marT="35099" marB="350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00B0F0"/>
                          </a:solidFill>
                          <a:effectLst/>
                          <a:latin typeface="Arial" charset="0"/>
                          <a:ea typeface="Times New Roman" pitchFamily="18" charset="0"/>
                          <a:cs typeface="Arial" charset="0"/>
                        </a:rPr>
                        <a:t>All Quality Assurance aspects</a:t>
                      </a:r>
                    </a:p>
                  </a:txBody>
                  <a:tcPr marL="90000" marR="90000" marT="35099" marB="350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00B0F0"/>
                          </a:solidFill>
                          <a:effectLst/>
                          <a:latin typeface="Arial" charset="0"/>
                          <a:ea typeface="Times New Roman" pitchFamily="18" charset="0"/>
                          <a:cs typeface="Arial" charset="0"/>
                        </a:rPr>
                        <a:t>All Quality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00B0F0"/>
                          </a:solidFill>
                          <a:effectLst/>
                          <a:latin typeface="Arial" charset="0"/>
                          <a:ea typeface="Times New Roman" pitchFamily="18" charset="0"/>
                          <a:cs typeface="Arial" charset="0"/>
                        </a:rPr>
                        <a:t>Assurance aspects</a:t>
                      </a:r>
                    </a:p>
                  </a:txBody>
                  <a:tcPr marL="90000" marR="90000" marT="35099" marB="350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00B0F0"/>
                          </a:solidFill>
                          <a:effectLst/>
                          <a:latin typeface="Arial" charset="0"/>
                          <a:ea typeface="Times New Roman" pitchFamily="18" charset="0"/>
                          <a:cs typeface="Arial" charset="0"/>
                        </a:rPr>
                        <a:t>For precision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rgbClr val="00B0F0"/>
                          </a:solidFill>
                          <a:effectLst/>
                          <a:latin typeface="Arial" charset="0"/>
                          <a:ea typeface="Times New Roman" pitchFamily="18" charset="0"/>
                          <a:cs typeface="Arial" charset="0"/>
                        </a:rPr>
                        <a:t>for control charts</a:t>
                      </a:r>
                    </a:p>
                  </a:txBody>
                  <a:tcPr marL="90000" marR="90000" marT="35099" marB="350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3211426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43558"/>
            <a:ext cx="8568952" cy="432197"/>
          </a:xfrm>
        </p:spPr>
        <p:txBody>
          <a:bodyPr/>
          <a:lstStyle/>
          <a:p>
            <a:pPr algn="ctr"/>
            <a:r>
              <a:rPr lang="en-GB" dirty="0"/>
              <a:t>Metrological traceability</a:t>
            </a:r>
          </a:p>
        </p:txBody>
      </p:sp>
      <p:sp>
        <p:nvSpPr>
          <p:cNvPr id="3" name="Content Placeholder 2"/>
          <p:cNvSpPr>
            <a:spLocks noGrp="1"/>
          </p:cNvSpPr>
          <p:nvPr>
            <p:ph idx="1"/>
          </p:nvPr>
        </p:nvSpPr>
        <p:spPr>
          <a:xfrm>
            <a:off x="323528" y="1483519"/>
            <a:ext cx="8640960" cy="2708672"/>
          </a:xfrm>
        </p:spPr>
        <p:txBody>
          <a:bodyPr/>
          <a:lstStyle/>
          <a:p>
            <a:endParaRPr lang="en-GB" dirty="0" smtClean="0"/>
          </a:p>
          <a:p>
            <a:endParaRPr lang="en-GB" dirty="0" smtClean="0"/>
          </a:p>
          <a:p>
            <a:pPr marL="0" indent="0">
              <a:buNone/>
            </a:pPr>
            <a:r>
              <a:rPr lang="en-GB" dirty="0" smtClean="0"/>
              <a:t>TRACEABILITY</a:t>
            </a:r>
            <a:r>
              <a:rPr lang="en-GB" dirty="0"/>
              <a:t>: property of the result of a measurement or the value of a standard whereby it can be related to the stated reference, usually national or international standard, throughout an unbroken chain of calibrations all contributing to measurement uncertainty. VIM 3 </a:t>
            </a:r>
          </a:p>
        </p:txBody>
      </p:sp>
      <p:pic>
        <p:nvPicPr>
          <p:cNvPr id="4" name="Picture 4" descr="C:\Program Files\Common Files\Microsoft Shared\Clipart\cagcat50\BD06662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1" y="1275606"/>
            <a:ext cx="179387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29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08" y="843558"/>
            <a:ext cx="857608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3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510"/>
            <a:ext cx="9144000" cy="384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212083"/>
      </p:ext>
    </p:extLst>
  </p:cSld>
  <p:clrMapOvr>
    <a:masterClrMapping/>
  </p:clrMapOvr>
</p:sld>
</file>

<file path=ppt/theme/theme1.xml><?xml version="1.0" encoding="utf-8"?>
<a:theme xmlns:a="http://schemas.openxmlformats.org/drawingml/2006/main" name="FF Presentation Template FA">
  <a:themeElements>
    <a:clrScheme name="FF Presentation Template FA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fontScheme name="FF Presentation Template F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6400" b="0" i="0" u="none" strike="noStrike" cap="none" normalizeH="0" baseline="0" smtClean="0">
            <a:ln>
              <a:noFill/>
            </a:ln>
            <a:solidFill>
              <a:srgbClr val="1A2D5B"/>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6400" b="0" i="0" u="none" strike="noStrike" cap="none" normalizeH="0" baseline="0" smtClean="0">
            <a:ln>
              <a:noFill/>
            </a:ln>
            <a:solidFill>
              <a:srgbClr val="1A2D5B"/>
            </a:solidFill>
            <a:effectLst/>
            <a:latin typeface="Trebuchet MS" pitchFamily="34" charset="0"/>
          </a:defRPr>
        </a:defPPr>
      </a:lstStyle>
    </a:lnDef>
  </a:objectDefaults>
  <a:extraClrSchemeLst>
    <a:extraClrScheme>
      <a:clrScheme name="FF Presentation Template FA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fontScheme name="1_Custom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6400" b="0" i="0" u="none" strike="noStrike" cap="none" normalizeH="0" baseline="0" smtClean="0">
            <a:ln>
              <a:noFill/>
            </a:ln>
            <a:solidFill>
              <a:srgbClr val="1A2D5B"/>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6400" b="0" i="0" u="none" strike="noStrike" cap="none" normalizeH="0" baseline="0" smtClean="0">
            <a:ln>
              <a:noFill/>
            </a:ln>
            <a:solidFill>
              <a:srgbClr val="1A2D5B"/>
            </a:solidFill>
            <a:effectLst/>
            <a:latin typeface="Trebuchet MS" pitchFamily="34" charset="0"/>
          </a:defRPr>
        </a:defPPr>
      </a:lstStyle>
    </a:lnDef>
  </a:objectDefaults>
  <a:extraClrSchemeLst>
    <a:extraClrScheme>
      <a:clrScheme name="1_Custom Design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hite">
  <a:themeElements>
    <a:clrScheme name="White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fontScheme name="Whi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6400" b="0" i="0" u="none" strike="noStrike" cap="none" normalizeH="0" baseline="0" smtClean="0">
            <a:ln>
              <a:noFill/>
            </a:ln>
            <a:solidFill>
              <a:srgbClr val="1A2D5B"/>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6400" b="0" i="0" u="none" strike="noStrike" cap="none" normalizeH="0" baseline="0" smtClean="0">
            <a:ln>
              <a:noFill/>
            </a:ln>
            <a:solidFill>
              <a:srgbClr val="1A2D5B"/>
            </a:solidFill>
            <a:effectLst/>
            <a:latin typeface="Trebuchet MS" pitchFamily="34" charset="0"/>
          </a:defRPr>
        </a:defPPr>
      </a:lstStyle>
    </a:lnDef>
  </a:objectDefaults>
  <a:extraClrSchemeLst>
    <a:extraClrScheme>
      <a:clrScheme name="White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fontScheme name="Custom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6400" b="0" i="0" u="none" strike="noStrike" cap="none" normalizeH="0" baseline="0" smtClean="0">
            <a:ln>
              <a:noFill/>
            </a:ln>
            <a:solidFill>
              <a:srgbClr val="1A2D5B"/>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6400" b="0" i="0" u="none" strike="noStrike" cap="none" normalizeH="0" baseline="0" smtClean="0">
            <a:ln>
              <a:noFill/>
            </a:ln>
            <a:solidFill>
              <a:srgbClr val="1A2D5B"/>
            </a:solidFill>
            <a:effectLst/>
            <a:latin typeface="Trebuchet MS" pitchFamily="34" charset="0"/>
          </a:defRPr>
        </a:defPPr>
      </a:lstStyle>
    </a:lnDef>
  </a:objectDefaults>
  <a:extraClrSchemeLst>
    <a:extraClrScheme>
      <a:clrScheme name="Custom Design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2_Custom Design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fontScheme name="2_Custom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6400" b="0" i="0" u="none" strike="noStrike" cap="none" normalizeH="0" baseline="0" smtClean="0">
            <a:ln>
              <a:noFill/>
            </a:ln>
            <a:solidFill>
              <a:srgbClr val="1A2D5B"/>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6400" b="0" i="0" u="none" strike="noStrike" cap="none" normalizeH="0" baseline="0" smtClean="0">
            <a:ln>
              <a:noFill/>
            </a:ln>
            <a:solidFill>
              <a:srgbClr val="1A2D5B"/>
            </a:solidFill>
            <a:effectLst/>
            <a:latin typeface="Trebuchet MS" pitchFamily="34" charset="0"/>
          </a:defRPr>
        </a:defPPr>
      </a:lstStyle>
    </a:lnDef>
  </a:objectDefaults>
  <a:extraClrSchemeLst>
    <a:extraClrScheme>
      <a:clrScheme name="2_Custom Design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2_Custom Design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fontScheme name="2_Custom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6400" b="0" i="0" u="none" strike="noStrike" cap="none" normalizeH="0" baseline="0" smtClean="0">
            <a:ln>
              <a:noFill/>
            </a:ln>
            <a:solidFill>
              <a:srgbClr val="1A2D5B"/>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6400" b="0" i="0" u="none" strike="noStrike" cap="none" normalizeH="0" baseline="0" smtClean="0">
            <a:ln>
              <a:noFill/>
            </a:ln>
            <a:solidFill>
              <a:srgbClr val="1A2D5B"/>
            </a:solidFill>
            <a:effectLst/>
            <a:latin typeface="Trebuchet MS" pitchFamily="34" charset="0"/>
          </a:defRPr>
        </a:defPPr>
      </a:lstStyle>
    </a:lnDef>
  </a:objectDefaults>
  <a:extraClrSchemeLst>
    <a:extraClrScheme>
      <a:clrScheme name="2_Custom Design 1">
        <a:dk1>
          <a:srgbClr val="008080"/>
        </a:dk1>
        <a:lt1>
          <a:srgbClr val="FFF7B2"/>
        </a:lt1>
        <a:dk2>
          <a:srgbClr val="FFFFFF"/>
        </a:dk2>
        <a:lt2>
          <a:srgbClr val="000000"/>
        </a:lt2>
        <a:accent1>
          <a:srgbClr val="009999"/>
        </a:accent1>
        <a:accent2>
          <a:srgbClr val="FFFF66"/>
        </a:accent2>
        <a:accent3>
          <a:srgbClr val="FFFAD5"/>
        </a:accent3>
        <a:accent4>
          <a:srgbClr val="006C6C"/>
        </a:accent4>
        <a:accent5>
          <a:srgbClr val="AACACA"/>
        </a:accent5>
        <a:accent6>
          <a:srgbClr val="E7E75C"/>
        </a:accent6>
        <a:hlink>
          <a:srgbClr val="33CCCC"/>
        </a:hlink>
        <a:folHlink>
          <a:srgbClr val="FFFA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wner xmlns="bcee22b4-4644-4797-b41e-54340d4a9c46" xsi:nil="true"/>
    <SPSDescription xmlns="bcee22b4-4644-4797-b41e-54340d4a9c46" xsi:nil="true"/>
    <Status xmlns="bcee22b4-4644-4797-b41e-54340d4a9c46" xsi:nil="true"/>
    <Record xmlns="bcee22b4-4644-4797-b41e-54340d4a9c46">false</Record>
    <RecordDate xmlns="bcee22b4-4644-4797-b41e-54340d4a9c4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874DD451E18A4599B4F92598763C8D" ma:contentTypeVersion="0" ma:contentTypeDescription="Create a new document." ma:contentTypeScope="" ma:versionID="2f0f0538bebf2cd218d3d73857c196e7">
  <xsd:schema xmlns:xsd="http://www.w3.org/2001/XMLSchema" xmlns:xs="http://www.w3.org/2001/XMLSchema" xmlns:p="http://schemas.microsoft.com/office/2006/metadata/properties" xmlns:ns2="bcee22b4-4644-4797-b41e-54340d4a9c46" targetNamespace="http://schemas.microsoft.com/office/2006/metadata/properties" ma:root="true" ma:fieldsID="590a1d22a65102b86f0c391cba866169" ns2:_="">
    <xsd:import namespace="bcee22b4-4644-4797-b41e-54340d4a9c46"/>
    <xsd:element name="properties">
      <xsd:complexType>
        <xsd:sequence>
          <xsd:element name="documentManagement">
            <xsd:complexType>
              <xsd:all>
                <xsd:element ref="ns2:Owner" minOccurs="0"/>
                <xsd:element ref="ns2:SPSDescription" minOccurs="0"/>
                <xsd:element ref="ns2:Status" minOccurs="0"/>
                <xsd:element ref="ns2:Record" minOccurs="0"/>
                <xsd:element ref="ns2:Record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ee22b4-4644-4797-b41e-54340d4a9c46" elementFormDefault="qualified">
    <xsd:import namespace="http://schemas.microsoft.com/office/2006/documentManagement/types"/>
    <xsd:import namespace="http://schemas.microsoft.com/office/infopath/2007/PartnerControls"/>
    <xsd:element name="Owner" ma:index="8" nillable="true" ma:displayName="Owner" ma:format="" ma:internalName="Owner" ma:readOnly="false">
      <xsd:simpleType>
        <xsd:restriction base="dms:Text"/>
      </xsd:simpleType>
    </xsd:element>
    <xsd:element name="SPSDescription" ma:index="9" nillable="true" ma:displayName="Description" ma:format="" ma:internalName="SPSDescription" ma:readOnly="false">
      <xsd:simpleType>
        <xsd:restriction base="dms:Note">
          <xsd:maxLength value="255"/>
        </xsd:restriction>
      </xsd:simpleType>
    </xsd:element>
    <xsd:element name="Status" ma:index="10" nillable="true" ma:displayName="Status" ma:format="" ma:internalName="Status" ma:readOnly="false">
      <xsd:simpleType>
        <xsd:restriction base="dms:Choice">
          <xsd:enumeration value="Rough"/>
          <xsd:enumeration value="Draft"/>
          <xsd:enumeration value="In Review"/>
          <xsd:enumeration value="Final"/>
        </xsd:restriction>
      </xsd:simpleType>
    </xsd:element>
    <xsd:element name="Record" ma:index="11" nillable="true" ma:displayName="Record" ma:default="0" ma:description="Indicates this document is a record" ma:format="" ma:internalName="Record" ma:readOnly="false">
      <xsd:simpleType>
        <xsd:restriction base="dms:Boolean"/>
      </xsd:simpleType>
    </xsd:element>
    <xsd:element name="RecordDate" ma:index="12" nillable="true" ma:displayName="RecordDate" ma:description="The date when this document became a record" ma:format="DateTime" ma:internalName="Record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456529-6E7D-4EFD-BFB6-35485C97A4F2}">
  <ds:schemaRefs>
    <ds:schemaRef ds:uri="http://schemas.microsoft.com/sharepoint/v3/contenttype/forms"/>
  </ds:schemaRefs>
</ds:datastoreItem>
</file>

<file path=customXml/itemProps2.xml><?xml version="1.0" encoding="utf-8"?>
<ds:datastoreItem xmlns:ds="http://schemas.openxmlformats.org/officeDocument/2006/customXml" ds:itemID="{3F26C3C4-75CC-4A23-943B-01A5DA084BAB}">
  <ds:schemaRefs>
    <ds:schemaRef ds:uri="http://purl.org/dc/dcmitype/"/>
    <ds:schemaRef ds:uri="http://purl.org/dc/elements/1.1/"/>
    <ds:schemaRef ds:uri="http://schemas.openxmlformats.org/package/2006/metadata/core-properties"/>
    <ds:schemaRef ds:uri="http://www.w3.org/XML/1998/namespace"/>
    <ds:schemaRef ds:uri="bcee22b4-4644-4797-b41e-54340d4a9c46"/>
    <ds:schemaRef ds:uri="http://schemas.microsoft.com/office/2006/documentManagement/types"/>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F5DAD6E-ED39-4C99-9439-02C532788B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ee22b4-4644-4797-b41e-54340d4a9c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FF Presentation Template FA</Template>
  <TotalTime>3626</TotalTime>
  <Words>1544</Words>
  <Application>Microsoft Office PowerPoint</Application>
  <PresentationFormat>On-screen Show (16:9)</PresentationFormat>
  <Paragraphs>196</Paragraphs>
  <Slides>36</Slides>
  <Notes>1</Notes>
  <HiddenSlides>0</HiddenSlides>
  <MMClips>0</MMClips>
  <ScaleCrop>false</ScaleCrop>
  <HeadingPairs>
    <vt:vector size="6" baseType="variant">
      <vt:variant>
        <vt:lpstr>Theme</vt:lpstr>
      </vt:variant>
      <vt:variant>
        <vt:i4>6</vt:i4>
      </vt:variant>
      <vt:variant>
        <vt:lpstr>Embedded OLE Servers</vt:lpstr>
      </vt:variant>
      <vt:variant>
        <vt:i4>5</vt:i4>
      </vt:variant>
      <vt:variant>
        <vt:lpstr>Slide Titles</vt:lpstr>
      </vt:variant>
      <vt:variant>
        <vt:i4>36</vt:i4>
      </vt:variant>
    </vt:vector>
  </HeadingPairs>
  <TitlesOfParts>
    <vt:vector size="47" baseType="lpstr">
      <vt:lpstr>FF Presentation Template FA</vt:lpstr>
      <vt:lpstr>1_Custom Design</vt:lpstr>
      <vt:lpstr>White</vt:lpstr>
      <vt:lpstr>Custom Design</vt:lpstr>
      <vt:lpstr>2_Custom Design</vt:lpstr>
      <vt:lpstr>3_Custom Design</vt:lpstr>
      <vt:lpstr>CorelPhotoPaint.Image.8</vt:lpstr>
      <vt:lpstr>Clip</vt:lpstr>
      <vt:lpstr>Photo Editor Photo</vt:lpstr>
      <vt:lpstr>Document</vt:lpstr>
      <vt:lpstr>Picture</vt:lpstr>
      <vt:lpstr>Reference Materials</vt:lpstr>
      <vt:lpstr>RM</vt:lpstr>
      <vt:lpstr>PowerPoint Presentation</vt:lpstr>
      <vt:lpstr> CRM  Definition </vt:lpstr>
      <vt:lpstr>ISO Guide 34:2009 to ISO 17034:2016</vt:lpstr>
      <vt:lpstr> Characterizations &amp; intended use of the RMs  ISO 17034 - 7.12 Characterization</vt:lpstr>
      <vt:lpstr>Metrological traceability</vt:lpstr>
      <vt:lpstr>PowerPoint Presentation</vt:lpstr>
      <vt:lpstr>PowerPoint Presentation</vt:lpstr>
      <vt:lpstr>Food Matrix </vt:lpstr>
      <vt:lpstr>Traceability</vt:lpstr>
      <vt:lpstr>Traceability with regard to PCR</vt:lpstr>
      <vt:lpstr>Traceability of Measurements</vt:lpstr>
      <vt:lpstr>Traceability of Measurements</vt:lpstr>
      <vt:lpstr>Traceability with Automated PCR </vt:lpstr>
      <vt:lpstr>Key measurements-Automated PCR </vt:lpstr>
      <vt:lpstr>Automated PCR </vt:lpstr>
      <vt:lpstr>Automated PCR </vt:lpstr>
      <vt:lpstr>Traceability in Microbiological tests</vt:lpstr>
      <vt:lpstr>The example of the incubator temperature </vt:lpstr>
      <vt:lpstr>INAB No 5 Traceability Policy Statement </vt:lpstr>
      <vt:lpstr>AB’s - ILAC Policy -  Traceability </vt:lpstr>
      <vt:lpstr>ILAC – P10  </vt:lpstr>
      <vt:lpstr>Testing Labs  - ISO 17025 </vt:lpstr>
      <vt:lpstr>Testing Labs - ISO 17025 </vt:lpstr>
      <vt:lpstr>ILAC P10 Policy</vt:lpstr>
      <vt:lpstr>ILAC P10 Policy</vt:lpstr>
      <vt:lpstr>ILAC P10 Policy</vt:lpstr>
      <vt:lpstr>ILAC P10 Policy</vt:lpstr>
      <vt:lpstr>ISO/IEC 17025 </vt:lpstr>
      <vt:lpstr>ILAC P10 Policy</vt:lpstr>
      <vt:lpstr>ISO/IEC 17025</vt:lpstr>
      <vt:lpstr>ISO 15189</vt:lpstr>
      <vt:lpstr>ISO/IEC 15189:2012 5.3.1.4</vt:lpstr>
      <vt:lpstr>ILAC P10 Policy</vt:lpstr>
      <vt:lpstr>INAB Policy</vt:lpstr>
    </vt:vector>
  </TitlesOfParts>
  <Company>Valerie Haslam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Valerie Haslam</dc:creator>
  <cp:lastModifiedBy>Jane Glass</cp:lastModifiedBy>
  <cp:revision>290</cp:revision>
  <cp:lastPrinted>2016-01-25T15:55:07Z</cp:lastPrinted>
  <dcterms:created xsi:type="dcterms:W3CDTF">2006-09-21T10:17:34Z</dcterms:created>
  <dcterms:modified xsi:type="dcterms:W3CDTF">2018-06-12T06:38:30Z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Record">
    <vt:lpwstr>false</vt:lpwstr>
  </property>
  <property fmtid="{D5CDD505-2E9C-101B-9397-08002B2CF9AE}" pid="5" name="Status">
    <vt:lpwstr/>
  </property>
  <property fmtid="{D5CDD505-2E9C-101B-9397-08002B2CF9AE}" pid="6" name="ContentTypeId">
    <vt:lpwstr>0x010100A7874DD451E18A4599B4F92598763C8D</vt:lpwstr>
  </property>
  <property fmtid="{D5CDD505-2E9C-101B-9397-08002B2CF9AE}" pid="7" name="Title">
    <vt:lpwstr>Slide 1</vt:lpwstr>
  </property>
  <property fmtid="{D5CDD505-2E9C-101B-9397-08002B2CF9AE}" pid="8" name="RecordDate">
    <vt:lpwstr/>
  </property>
</Properties>
</file>